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84" r:id="rId5"/>
    <p:sldMasterId id="2147483699" r:id="rId6"/>
  </p:sldMasterIdLst>
  <p:notesMasterIdLst>
    <p:notesMasterId r:id="rId56"/>
  </p:notesMasterIdLst>
  <p:sldIdLst>
    <p:sldId id="3585" r:id="rId7"/>
    <p:sldId id="3586" r:id="rId8"/>
    <p:sldId id="1323" r:id="rId9"/>
    <p:sldId id="1324" r:id="rId10"/>
    <p:sldId id="283" r:id="rId11"/>
    <p:sldId id="1338" r:id="rId12"/>
    <p:sldId id="3583" r:id="rId13"/>
    <p:sldId id="3644" r:id="rId14"/>
    <p:sldId id="353" r:id="rId15"/>
    <p:sldId id="359" r:id="rId16"/>
    <p:sldId id="3587" r:id="rId17"/>
    <p:sldId id="415" r:id="rId18"/>
    <p:sldId id="1329" r:id="rId19"/>
    <p:sldId id="3590" r:id="rId20"/>
    <p:sldId id="1331" r:id="rId21"/>
    <p:sldId id="373" r:id="rId22"/>
    <p:sldId id="399" r:id="rId23"/>
    <p:sldId id="354" r:id="rId24"/>
    <p:sldId id="3598" r:id="rId25"/>
    <p:sldId id="3641" r:id="rId26"/>
    <p:sldId id="3597" r:id="rId27"/>
    <p:sldId id="3599" r:id="rId28"/>
    <p:sldId id="3600" r:id="rId29"/>
    <p:sldId id="410" r:id="rId30"/>
    <p:sldId id="416" r:id="rId31"/>
    <p:sldId id="417" r:id="rId32"/>
    <p:sldId id="418" r:id="rId33"/>
    <p:sldId id="368" r:id="rId34"/>
    <p:sldId id="355" r:id="rId35"/>
    <p:sldId id="384" r:id="rId36"/>
    <p:sldId id="3639" r:id="rId37"/>
    <p:sldId id="3640" r:id="rId38"/>
    <p:sldId id="3643" r:id="rId39"/>
    <p:sldId id="3642" r:id="rId40"/>
    <p:sldId id="374" r:id="rId41"/>
    <p:sldId id="356" r:id="rId42"/>
    <p:sldId id="419" r:id="rId43"/>
    <p:sldId id="3601" r:id="rId44"/>
    <p:sldId id="329" r:id="rId45"/>
    <p:sldId id="333" r:id="rId46"/>
    <p:sldId id="334" r:id="rId47"/>
    <p:sldId id="319" r:id="rId48"/>
    <p:sldId id="394" r:id="rId49"/>
    <p:sldId id="1336" r:id="rId50"/>
    <p:sldId id="288" r:id="rId51"/>
    <p:sldId id="280" r:id="rId52"/>
    <p:sldId id="279" r:id="rId53"/>
    <p:sldId id="278" r:id="rId54"/>
    <p:sldId id="277" r:id="rId55"/>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BFC"/>
    <a:srgbClr val="CFEBEF"/>
    <a:srgbClr val="308390"/>
    <a:srgbClr val="C2D9DD"/>
    <a:srgbClr val="F97463"/>
    <a:srgbClr val="8262AA"/>
    <a:srgbClr val="00ADBE"/>
    <a:srgbClr val="63C29C"/>
    <a:srgbClr val="1D1D1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366799-50A2-4293-BBF0-6D06BB09E96A}" v="7" dt="2025-02-17T18:02:45.248"/>
  </p1510:revLst>
</p1510:revInfo>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2668" autoAdjust="0"/>
  </p:normalViewPr>
  <p:slideViewPr>
    <p:cSldViewPr snapToGrid="0" snapToObjects="1">
      <p:cViewPr varScale="1">
        <p:scale>
          <a:sx n="94" d="100"/>
          <a:sy n="94" d="100"/>
        </p:scale>
        <p:origin x="1296" y="96"/>
      </p:cViewPr>
      <p:guideLst/>
    </p:cSldViewPr>
  </p:slideViewPr>
  <p:notesTextViewPr>
    <p:cViewPr>
      <p:scale>
        <a:sx n="1" d="1"/>
        <a:sy n="1" d="1"/>
      </p:scale>
      <p:origin x="0" y="0"/>
    </p:cViewPr>
  </p:notesTextViewPr>
  <p:notesViewPr>
    <p:cSldViewPr snapToGrid="0" snapToObjects="1">
      <p:cViewPr varScale="1">
        <p:scale>
          <a:sx n="107" d="100"/>
          <a:sy n="107" d="100"/>
        </p:scale>
        <p:origin x="376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2.xml"/><Relationship Id="rId61" Type="http://schemas.microsoft.com/office/2016/11/relationships/changesInfo" Target="changesInfos/changesInfo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holson, Ian" userId="6c65b500-f617-466c-9375-5e6afc71dda4" providerId="ADAL" clId="{32366799-50A2-4293-BBF0-6D06BB09E96A}"/>
    <pc:docChg chg="custSel modSld">
      <pc:chgData name="Nicholson, Ian" userId="6c65b500-f617-466c-9375-5e6afc71dda4" providerId="ADAL" clId="{32366799-50A2-4293-BBF0-6D06BB09E96A}" dt="2025-02-17T18:03:58.671" v="62" actId="1076"/>
      <pc:docMkLst>
        <pc:docMk/>
      </pc:docMkLst>
      <pc:sldChg chg="modSp mod">
        <pc:chgData name="Nicholson, Ian" userId="6c65b500-f617-466c-9375-5e6afc71dda4" providerId="ADAL" clId="{32366799-50A2-4293-BBF0-6D06BB09E96A}" dt="2025-02-17T17:59:23.271" v="23" actId="27636"/>
        <pc:sldMkLst>
          <pc:docMk/>
          <pc:sldMk cId="1235949826" sldId="277"/>
        </pc:sldMkLst>
        <pc:spChg chg="mod">
          <ac:chgData name="Nicholson, Ian" userId="6c65b500-f617-466c-9375-5e6afc71dda4" providerId="ADAL" clId="{32366799-50A2-4293-BBF0-6D06BB09E96A}" dt="2025-02-17T17:59:23.271" v="23" actId="27636"/>
          <ac:spMkLst>
            <pc:docMk/>
            <pc:sldMk cId="1235949826" sldId="277"/>
            <ac:spMk id="3" creationId="{B1A751B3-BCB6-40AB-A2D5-2D3735F0B877}"/>
          </ac:spMkLst>
        </pc:spChg>
      </pc:sldChg>
      <pc:sldChg chg="addSp delSp modSp mod modAnim">
        <pc:chgData name="Nicholson, Ian" userId="6c65b500-f617-466c-9375-5e6afc71dda4" providerId="ADAL" clId="{32366799-50A2-4293-BBF0-6D06BB09E96A}" dt="2025-02-17T18:03:58.671" v="62" actId="1076"/>
        <pc:sldMkLst>
          <pc:docMk/>
          <pc:sldMk cId="2638523327" sldId="3639"/>
        </pc:sldMkLst>
        <pc:grpChg chg="del">
          <ac:chgData name="Nicholson, Ian" userId="6c65b500-f617-466c-9375-5e6afc71dda4" providerId="ADAL" clId="{32366799-50A2-4293-BBF0-6D06BB09E96A}" dt="2025-02-17T18:00:41.720" v="27" actId="165"/>
          <ac:grpSpMkLst>
            <pc:docMk/>
            <pc:sldMk cId="2638523327" sldId="3639"/>
            <ac:grpSpMk id="17" creationId="{649D62E3-C7E5-4F3B-8F27-38FE56D09DCB}"/>
          </ac:grpSpMkLst>
        </pc:grpChg>
        <pc:picChg chg="del mod topLvl">
          <ac:chgData name="Nicholson, Ian" userId="6c65b500-f617-466c-9375-5e6afc71dda4" providerId="ADAL" clId="{32366799-50A2-4293-BBF0-6D06BB09E96A}" dt="2025-02-17T18:01:26.360" v="31" actId="478"/>
          <ac:picMkLst>
            <pc:docMk/>
            <pc:sldMk cId="2638523327" sldId="3639"/>
            <ac:picMk id="3" creationId="{D5B06243-3EA2-42CE-A63D-D94FFDC0803F}"/>
          </ac:picMkLst>
        </pc:picChg>
        <pc:picChg chg="add mod ord">
          <ac:chgData name="Nicholson, Ian" userId="6c65b500-f617-466c-9375-5e6afc71dda4" providerId="ADAL" clId="{32366799-50A2-4293-BBF0-6D06BB09E96A}" dt="2025-02-17T18:00:49.484" v="29" actId="167"/>
          <ac:picMkLst>
            <pc:docMk/>
            <pc:sldMk cId="2638523327" sldId="3639"/>
            <ac:picMk id="4" creationId="{F13F8703-F9F9-AA59-10C4-34444A27ABC8}"/>
          </ac:picMkLst>
        </pc:picChg>
        <pc:picChg chg="del mod topLvl">
          <ac:chgData name="Nicholson, Ian" userId="6c65b500-f617-466c-9375-5e6afc71dda4" providerId="ADAL" clId="{32366799-50A2-4293-BBF0-6D06BB09E96A}" dt="2025-02-17T18:02:08.437" v="41" actId="478"/>
          <ac:picMkLst>
            <pc:docMk/>
            <pc:sldMk cId="2638523327" sldId="3639"/>
            <ac:picMk id="5" creationId="{09674D3F-16B2-4C1F-9544-1C66C54696C3}"/>
          </ac:picMkLst>
        </pc:picChg>
        <pc:picChg chg="del mod topLvl">
          <ac:chgData name="Nicholson, Ian" userId="6c65b500-f617-466c-9375-5e6afc71dda4" providerId="ADAL" clId="{32366799-50A2-4293-BBF0-6D06BB09E96A}" dt="2025-02-17T18:00:46.260" v="28" actId="478"/>
          <ac:picMkLst>
            <pc:docMk/>
            <pc:sldMk cId="2638523327" sldId="3639"/>
            <ac:picMk id="6" creationId="{95072218-3941-41C9-9E15-E92468062E79}"/>
          </ac:picMkLst>
        </pc:picChg>
        <pc:picChg chg="mod topLvl">
          <ac:chgData name="Nicholson, Ian" userId="6c65b500-f617-466c-9375-5e6afc71dda4" providerId="ADAL" clId="{32366799-50A2-4293-BBF0-6D06BB09E96A}" dt="2025-02-17T18:00:55.900" v="30" actId="1076"/>
          <ac:picMkLst>
            <pc:docMk/>
            <pc:sldMk cId="2638523327" sldId="3639"/>
            <ac:picMk id="7" creationId="{362EE036-E2FB-4F7B-A165-2B79FD60BB5C}"/>
          </ac:picMkLst>
        </pc:picChg>
        <pc:picChg chg="add mod">
          <ac:chgData name="Nicholson, Ian" userId="6c65b500-f617-466c-9375-5e6afc71dda4" providerId="ADAL" clId="{32366799-50A2-4293-BBF0-6D06BB09E96A}" dt="2025-02-17T18:01:40.204" v="37" actId="208"/>
          <ac:picMkLst>
            <pc:docMk/>
            <pc:sldMk cId="2638523327" sldId="3639"/>
            <ac:picMk id="8" creationId="{375B2EAF-7C44-A016-A0A5-ED88ACBBA298}"/>
          </ac:picMkLst>
        </pc:picChg>
        <pc:picChg chg="add mod ord">
          <ac:chgData name="Nicholson, Ian" userId="6c65b500-f617-466c-9375-5e6afc71dda4" providerId="ADAL" clId="{32366799-50A2-4293-BBF0-6D06BB09E96A}" dt="2025-02-17T18:02:12.535" v="43" actId="167"/>
          <ac:picMkLst>
            <pc:docMk/>
            <pc:sldMk cId="2638523327" sldId="3639"/>
            <ac:picMk id="9" creationId="{DB1FB02D-AE41-617B-019C-89BD673E712A}"/>
          </ac:picMkLst>
        </pc:picChg>
        <pc:picChg chg="mod topLvl">
          <ac:chgData name="Nicholson, Ian" userId="6c65b500-f617-466c-9375-5e6afc71dda4" providerId="ADAL" clId="{32366799-50A2-4293-BBF0-6D06BB09E96A}" dt="2025-02-17T18:02:17.336" v="44" actId="1076"/>
          <ac:picMkLst>
            <pc:docMk/>
            <pc:sldMk cId="2638523327" sldId="3639"/>
            <ac:picMk id="10" creationId="{00628ADB-4507-432C-B204-0A1D50A4A68D}"/>
          </ac:picMkLst>
        </pc:picChg>
        <pc:picChg chg="add mod ord">
          <ac:chgData name="Nicholson, Ian" userId="6c65b500-f617-466c-9375-5e6afc71dda4" providerId="ADAL" clId="{32366799-50A2-4293-BBF0-6D06BB09E96A}" dt="2025-02-17T18:03:58.671" v="62" actId="1076"/>
          <ac:picMkLst>
            <pc:docMk/>
            <pc:sldMk cId="2638523327" sldId="3639"/>
            <ac:picMk id="11" creationId="{A308C5C1-B62D-CD20-42C0-1C78DA6937F9}"/>
          </ac:picMkLst>
        </pc:picChg>
        <pc:picChg chg="del mod topLvl">
          <ac:chgData name="Nicholson, Ian" userId="6c65b500-f617-466c-9375-5e6afc71dda4" providerId="ADAL" clId="{32366799-50A2-4293-BBF0-6D06BB09E96A}" dt="2025-02-17T18:02:54.360" v="50" actId="478"/>
          <ac:picMkLst>
            <pc:docMk/>
            <pc:sldMk cId="2638523327" sldId="3639"/>
            <ac:picMk id="12" creationId="{00DA71B4-B7B5-424E-82A7-138704878646}"/>
          </ac:picMkLst>
        </pc:picChg>
        <pc:picChg chg="del mod topLvl">
          <ac:chgData name="Nicholson, Ian" userId="6c65b500-f617-466c-9375-5e6afc71dda4" providerId="ADAL" clId="{32366799-50A2-4293-BBF0-6D06BB09E96A}" dt="2025-02-17T18:02:54.360" v="50" actId="478"/>
          <ac:picMkLst>
            <pc:docMk/>
            <pc:sldMk cId="2638523327" sldId="3639"/>
            <ac:picMk id="13" creationId="{EA5426E3-BB79-4457-BABB-FFC5C0F0AEDE}"/>
          </ac:picMkLst>
        </pc:picChg>
        <pc:picChg chg="del mod topLvl">
          <ac:chgData name="Nicholson, Ian" userId="6c65b500-f617-466c-9375-5e6afc71dda4" providerId="ADAL" clId="{32366799-50A2-4293-BBF0-6D06BB09E96A}" dt="2025-02-17T18:02:54.360" v="50" actId="478"/>
          <ac:picMkLst>
            <pc:docMk/>
            <pc:sldMk cId="2638523327" sldId="3639"/>
            <ac:picMk id="14" creationId="{CE9DD9D3-D10D-4E5D-9229-3E50F76CC65B}"/>
          </ac:picMkLst>
        </pc:picChg>
        <pc:picChg chg="add mod ord">
          <ac:chgData name="Nicholson, Ian" userId="6c65b500-f617-466c-9375-5e6afc71dda4" providerId="ADAL" clId="{32366799-50A2-4293-BBF0-6D06BB09E96A}" dt="2025-02-17T18:03:58.671" v="62" actId="1076"/>
          <ac:picMkLst>
            <pc:docMk/>
            <pc:sldMk cId="2638523327" sldId="3639"/>
            <ac:picMk id="16" creationId="{05E1B2E7-4647-6537-E200-45A68FC24FCF}"/>
          </ac:picMkLst>
        </pc:picChg>
        <pc:picChg chg="add mod ord">
          <ac:chgData name="Nicholson, Ian" userId="6c65b500-f617-466c-9375-5e6afc71dda4" providerId="ADAL" clId="{32366799-50A2-4293-BBF0-6D06BB09E96A}" dt="2025-02-17T18:03:58.671" v="62" actId="1076"/>
          <ac:picMkLst>
            <pc:docMk/>
            <pc:sldMk cId="2638523327" sldId="3639"/>
            <ac:picMk id="26" creationId="{DFFA2EF1-911B-083D-C08D-6341DCE704CF}"/>
          </ac:picMkLst>
        </pc:picChg>
      </pc:sldChg>
    </pc:docChg>
  </pc:docChgLst>
  <pc:docChgLst>
    <pc:chgData name="Nicholson, Ian" userId="6c65b500-f617-466c-9375-5e6afc71dda4" providerId="ADAL" clId="{24367E99-1B14-4F9A-A371-91BE9B8590C1}"/>
    <pc:docChg chg="undo redo custSel delSld modSld">
      <pc:chgData name="Nicholson, Ian" userId="6c65b500-f617-466c-9375-5e6afc71dda4" providerId="ADAL" clId="{24367E99-1B14-4F9A-A371-91BE9B8590C1}" dt="2025-02-12T12:23:45.458" v="122" actId="108"/>
      <pc:docMkLst>
        <pc:docMk/>
      </pc:docMkLst>
      <pc:sldChg chg="modSp mod">
        <pc:chgData name="Nicholson, Ian" userId="6c65b500-f617-466c-9375-5e6afc71dda4" providerId="ADAL" clId="{24367E99-1B14-4F9A-A371-91BE9B8590C1}" dt="2025-02-12T12:23:45.458" v="122" actId="108"/>
        <pc:sldMkLst>
          <pc:docMk/>
          <pc:sldMk cId="867916336" sldId="278"/>
        </pc:sldMkLst>
        <pc:spChg chg="mod">
          <ac:chgData name="Nicholson, Ian" userId="6c65b500-f617-466c-9375-5e6afc71dda4" providerId="ADAL" clId="{24367E99-1B14-4F9A-A371-91BE9B8590C1}" dt="2025-02-12T12:23:45.458" v="122" actId="108"/>
          <ac:spMkLst>
            <pc:docMk/>
            <pc:sldMk cId="867916336" sldId="278"/>
            <ac:spMk id="7" creationId="{14490308-3161-684D-A5D3-2B05E3C168E7}"/>
          </ac:spMkLst>
        </pc:spChg>
      </pc:sldChg>
      <pc:sldChg chg="modSp mod">
        <pc:chgData name="Nicholson, Ian" userId="6c65b500-f617-466c-9375-5e6afc71dda4" providerId="ADAL" clId="{24367E99-1B14-4F9A-A371-91BE9B8590C1}" dt="2025-02-12T12:21:26.146" v="121" actId="34136"/>
        <pc:sldMkLst>
          <pc:docMk/>
          <pc:sldMk cId="4183480818" sldId="279"/>
        </pc:sldMkLst>
        <pc:spChg chg="mod">
          <ac:chgData name="Nicholson, Ian" userId="6c65b500-f617-466c-9375-5e6afc71dda4" providerId="ADAL" clId="{24367E99-1B14-4F9A-A371-91BE9B8590C1}" dt="2025-02-12T12:21:26.146" v="121" actId="34136"/>
          <ac:spMkLst>
            <pc:docMk/>
            <pc:sldMk cId="4183480818" sldId="279"/>
            <ac:spMk id="7" creationId="{14490308-3161-684D-A5D3-2B05E3C168E7}"/>
          </ac:spMkLst>
        </pc:spChg>
      </pc:sldChg>
      <pc:sldChg chg="delSp mod">
        <pc:chgData name="Nicholson, Ian" userId="6c65b500-f617-466c-9375-5e6afc71dda4" providerId="ADAL" clId="{24367E99-1B14-4F9A-A371-91BE9B8590C1}" dt="2025-02-12T12:13:02.254" v="68" actId="478"/>
        <pc:sldMkLst>
          <pc:docMk/>
          <pc:sldMk cId="1900486986" sldId="319"/>
        </pc:sldMkLst>
      </pc:sldChg>
      <pc:sldChg chg="delSp mod">
        <pc:chgData name="Nicholson, Ian" userId="6c65b500-f617-466c-9375-5e6afc71dda4" providerId="ADAL" clId="{24367E99-1B14-4F9A-A371-91BE9B8590C1}" dt="2025-02-12T12:11:36.982" v="51" actId="478"/>
        <pc:sldMkLst>
          <pc:docMk/>
          <pc:sldMk cId="3080510817" sldId="329"/>
        </pc:sldMkLst>
      </pc:sldChg>
      <pc:sldChg chg="addSp delSp modSp mod">
        <pc:chgData name="Nicholson, Ian" userId="6c65b500-f617-466c-9375-5e6afc71dda4" providerId="ADAL" clId="{24367E99-1B14-4F9A-A371-91BE9B8590C1}" dt="2025-02-12T12:12:44.930" v="62" actId="478"/>
        <pc:sldMkLst>
          <pc:docMk/>
          <pc:sldMk cId="3191135899" sldId="333"/>
        </pc:sldMkLst>
        <pc:spChg chg="add del mod">
          <ac:chgData name="Nicholson, Ian" userId="6c65b500-f617-466c-9375-5e6afc71dda4" providerId="ADAL" clId="{24367E99-1B14-4F9A-A371-91BE9B8590C1}" dt="2025-02-12T12:12:38.295" v="61" actId="478"/>
          <ac:spMkLst>
            <pc:docMk/>
            <pc:sldMk cId="3191135899" sldId="333"/>
            <ac:spMk id="5" creationId="{05536D20-A8C8-2240-BD1E-3682DB55D298}"/>
          </ac:spMkLst>
        </pc:spChg>
        <pc:spChg chg="mod">
          <ac:chgData name="Nicholson, Ian" userId="6c65b500-f617-466c-9375-5e6afc71dda4" providerId="ADAL" clId="{24367E99-1B14-4F9A-A371-91BE9B8590C1}" dt="2025-02-12T12:12:08.595" v="55" actId="1076"/>
          <ac:spMkLst>
            <pc:docMk/>
            <pc:sldMk cId="3191135899" sldId="333"/>
            <ac:spMk id="45" creationId="{9FC68FB4-5285-48ED-B461-54597E1E94D4}"/>
          </ac:spMkLst>
        </pc:spChg>
        <pc:graphicFrameChg chg="mod">
          <ac:chgData name="Nicholson, Ian" userId="6c65b500-f617-466c-9375-5e6afc71dda4" providerId="ADAL" clId="{24367E99-1B14-4F9A-A371-91BE9B8590C1}" dt="2025-02-12T12:12:08.595" v="55" actId="1076"/>
          <ac:graphicFrameMkLst>
            <pc:docMk/>
            <pc:sldMk cId="3191135899" sldId="333"/>
            <ac:graphicFrameMk id="46" creationId="{5343ACFA-774F-4D96-84F3-B26FE4214D71}"/>
          </ac:graphicFrameMkLst>
        </pc:graphicFrameChg>
      </pc:sldChg>
      <pc:sldChg chg="delSp mod">
        <pc:chgData name="Nicholson, Ian" userId="6c65b500-f617-466c-9375-5e6afc71dda4" providerId="ADAL" clId="{24367E99-1B14-4F9A-A371-91BE9B8590C1}" dt="2025-02-12T12:12:55.571" v="64" actId="478"/>
        <pc:sldMkLst>
          <pc:docMk/>
          <pc:sldMk cId="2668750470" sldId="334"/>
        </pc:sldMkLst>
      </pc:sldChg>
      <pc:sldChg chg="delSp mod">
        <pc:chgData name="Nicholson, Ian" userId="6c65b500-f617-466c-9375-5e6afc71dda4" providerId="ADAL" clId="{24367E99-1B14-4F9A-A371-91BE9B8590C1}" dt="2025-02-12T12:10:54.519" v="33" actId="478"/>
        <pc:sldMkLst>
          <pc:docMk/>
          <pc:sldMk cId="3204653184" sldId="359"/>
        </pc:sldMkLst>
      </pc:sldChg>
      <pc:sldChg chg="modNotesTx">
        <pc:chgData name="Nicholson, Ian" userId="6c65b500-f617-466c-9375-5e6afc71dda4" providerId="ADAL" clId="{24367E99-1B14-4F9A-A371-91BE9B8590C1}" dt="2025-02-12T12:19:01.158" v="93"/>
        <pc:sldMkLst>
          <pc:docMk/>
          <pc:sldMk cId="3214769126" sldId="368"/>
        </pc:sldMkLst>
      </pc:sldChg>
      <pc:sldChg chg="del">
        <pc:chgData name="Nicholson, Ian" userId="6c65b500-f617-466c-9375-5e6afc71dda4" providerId="ADAL" clId="{24367E99-1B14-4F9A-A371-91BE9B8590C1}" dt="2025-02-12T12:20:02.491" v="95" actId="2696"/>
        <pc:sldMkLst>
          <pc:docMk/>
          <pc:sldMk cId="3041009988" sldId="371"/>
        </pc:sldMkLst>
      </pc:sldChg>
      <pc:sldChg chg="modNotesTx">
        <pc:chgData name="Nicholson, Ian" userId="6c65b500-f617-466c-9375-5e6afc71dda4" providerId="ADAL" clId="{24367E99-1B14-4F9A-A371-91BE9B8590C1}" dt="2025-02-12T12:19:37.153" v="94" actId="6549"/>
        <pc:sldMkLst>
          <pc:docMk/>
          <pc:sldMk cId="303590698" sldId="374"/>
        </pc:sldMkLst>
      </pc:sldChg>
      <pc:sldChg chg="delSp mod">
        <pc:chgData name="Nicholson, Ian" userId="6c65b500-f617-466c-9375-5e6afc71dda4" providerId="ADAL" clId="{24367E99-1B14-4F9A-A371-91BE9B8590C1}" dt="2025-02-12T12:11:20.239" v="44" actId="478"/>
        <pc:sldMkLst>
          <pc:docMk/>
          <pc:sldMk cId="3971171579" sldId="384"/>
        </pc:sldMkLst>
      </pc:sldChg>
      <pc:sldChg chg="delSp mod">
        <pc:chgData name="Nicholson, Ian" userId="6c65b500-f617-466c-9375-5e6afc71dda4" providerId="ADAL" clId="{24367E99-1B14-4F9A-A371-91BE9B8590C1}" dt="2025-02-12T12:13:05.043" v="70" actId="478"/>
        <pc:sldMkLst>
          <pc:docMk/>
          <pc:sldMk cId="4051585355" sldId="394"/>
        </pc:sldMkLst>
      </pc:sldChg>
      <pc:sldChg chg="delSp mod">
        <pc:chgData name="Nicholson, Ian" userId="6c65b500-f617-466c-9375-5e6afc71dda4" providerId="ADAL" clId="{24367E99-1B14-4F9A-A371-91BE9B8590C1}" dt="2025-02-12T12:11:03.699" v="38" actId="478"/>
        <pc:sldMkLst>
          <pc:docMk/>
          <pc:sldMk cId="1423117843" sldId="399"/>
        </pc:sldMkLst>
      </pc:sldChg>
      <pc:sldChg chg="delSp modSp mod">
        <pc:chgData name="Nicholson, Ian" userId="6c65b500-f617-466c-9375-5e6afc71dda4" providerId="ADAL" clId="{24367E99-1B14-4F9A-A371-91BE9B8590C1}" dt="2025-02-12T12:17:34.914" v="90"/>
        <pc:sldMkLst>
          <pc:docMk/>
          <pc:sldMk cId="4076346226" sldId="415"/>
        </pc:sldMkLst>
        <pc:spChg chg="mod">
          <ac:chgData name="Nicholson, Ian" userId="6c65b500-f617-466c-9375-5e6afc71dda4" providerId="ADAL" clId="{24367E99-1B14-4F9A-A371-91BE9B8590C1}" dt="2025-02-12T12:17:34.914" v="90"/>
          <ac:spMkLst>
            <pc:docMk/>
            <pc:sldMk cId="4076346226" sldId="415"/>
            <ac:spMk id="12" creationId="{F5CA4779-96FF-4B7C-9887-5B2C55EC1031}"/>
          </ac:spMkLst>
        </pc:spChg>
      </pc:sldChg>
      <pc:sldChg chg="addSp delSp modSp mod addAnim delAnim">
        <pc:chgData name="Nicholson, Ian" userId="6c65b500-f617-466c-9375-5e6afc71dda4" providerId="ADAL" clId="{24367E99-1B14-4F9A-A371-91BE9B8590C1}" dt="2025-02-12T12:10:41.270" v="30" actId="478"/>
        <pc:sldMkLst>
          <pc:docMk/>
          <pc:sldMk cId="3968152253" sldId="1324"/>
        </pc:sldMkLst>
        <pc:spChg chg="mod">
          <ac:chgData name="Nicholson, Ian" userId="6c65b500-f617-466c-9375-5e6afc71dda4" providerId="ADAL" clId="{24367E99-1B14-4F9A-A371-91BE9B8590C1}" dt="2025-02-12T12:07:58.478" v="24" actId="20577"/>
          <ac:spMkLst>
            <pc:docMk/>
            <pc:sldMk cId="3968152253" sldId="1324"/>
            <ac:spMk id="16" creationId="{1A9D2B54-1D18-438D-8B89-0EB54D2EBDB9}"/>
          </ac:spMkLst>
        </pc:spChg>
      </pc:sldChg>
      <pc:sldChg chg="delSp mod">
        <pc:chgData name="Nicholson, Ian" userId="6c65b500-f617-466c-9375-5e6afc71dda4" providerId="ADAL" clId="{24367E99-1B14-4F9A-A371-91BE9B8590C1}" dt="2025-02-12T12:10:59.176" v="36" actId="478"/>
        <pc:sldMkLst>
          <pc:docMk/>
          <pc:sldMk cId="2324622615" sldId="1329"/>
        </pc:sldMkLst>
      </pc:sldChg>
      <pc:sldChg chg="delSp modSp mod">
        <pc:chgData name="Nicholson, Ian" userId="6c65b500-f617-466c-9375-5e6afc71dda4" providerId="ADAL" clId="{24367E99-1B14-4F9A-A371-91BE9B8590C1}" dt="2025-02-12T12:10:48.197" v="32" actId="478"/>
        <pc:sldMkLst>
          <pc:docMk/>
          <pc:sldMk cId="1999361271" sldId="1338"/>
        </pc:sldMkLst>
      </pc:sldChg>
      <pc:sldChg chg="addSp modSp">
        <pc:chgData name="Nicholson, Ian" userId="6c65b500-f617-466c-9375-5e6afc71dda4" providerId="ADAL" clId="{24367E99-1B14-4F9A-A371-91BE9B8590C1}" dt="2025-02-12T10:20:14.705" v="1"/>
        <pc:sldMkLst>
          <pc:docMk/>
          <pc:sldMk cId="696990358" sldId="3585"/>
        </pc:sldMkLst>
      </pc:sldChg>
      <pc:sldChg chg="delSp mod">
        <pc:chgData name="Nicholson, Ian" userId="6c65b500-f617-466c-9375-5e6afc71dda4" providerId="ADAL" clId="{24367E99-1B14-4F9A-A371-91BE9B8590C1}" dt="2025-02-12T12:16:53.758" v="89" actId="478"/>
        <pc:sldMkLst>
          <pc:docMk/>
          <pc:sldMk cId="2978679139" sldId="3587"/>
        </pc:sldMkLst>
      </pc:sldChg>
      <pc:sldChg chg="delSp mod">
        <pc:chgData name="Nicholson, Ian" userId="6c65b500-f617-466c-9375-5e6afc71dda4" providerId="ADAL" clId="{24367E99-1B14-4F9A-A371-91BE9B8590C1}" dt="2025-02-12T12:11:00.413" v="37" actId="478"/>
        <pc:sldMkLst>
          <pc:docMk/>
          <pc:sldMk cId="4201980795" sldId="3590"/>
        </pc:sldMkLst>
      </pc:sldChg>
      <pc:sldChg chg="delSp mod">
        <pc:chgData name="Nicholson, Ian" userId="6c65b500-f617-466c-9375-5e6afc71dda4" providerId="ADAL" clId="{24367E99-1B14-4F9A-A371-91BE9B8590C1}" dt="2025-02-12T12:11:11.708" v="41" actId="478"/>
        <pc:sldMkLst>
          <pc:docMk/>
          <pc:sldMk cId="3972615182" sldId="3597"/>
        </pc:sldMkLst>
      </pc:sldChg>
      <pc:sldChg chg="delSp mod">
        <pc:chgData name="Nicholson, Ian" userId="6c65b500-f617-466c-9375-5e6afc71dda4" providerId="ADAL" clId="{24367E99-1B14-4F9A-A371-91BE9B8590C1}" dt="2025-02-12T12:11:06.084" v="39" actId="478"/>
        <pc:sldMkLst>
          <pc:docMk/>
          <pc:sldMk cId="3183148050" sldId="3598"/>
        </pc:sldMkLst>
      </pc:sldChg>
      <pc:sldChg chg="delSp mod">
        <pc:chgData name="Nicholson, Ian" userId="6c65b500-f617-466c-9375-5e6afc71dda4" providerId="ADAL" clId="{24367E99-1B14-4F9A-A371-91BE9B8590C1}" dt="2025-02-12T12:11:13.107" v="42" actId="478"/>
        <pc:sldMkLst>
          <pc:docMk/>
          <pc:sldMk cId="893260453" sldId="3599"/>
        </pc:sldMkLst>
      </pc:sldChg>
      <pc:sldChg chg="delSp mod">
        <pc:chgData name="Nicholson, Ian" userId="6c65b500-f617-466c-9375-5e6afc71dda4" providerId="ADAL" clId="{24367E99-1B14-4F9A-A371-91BE9B8590C1}" dt="2025-02-12T12:11:14.521" v="43" actId="478"/>
        <pc:sldMkLst>
          <pc:docMk/>
          <pc:sldMk cId="1910621915" sldId="3600"/>
        </pc:sldMkLst>
      </pc:sldChg>
      <pc:sldChg chg="delSp mod">
        <pc:chgData name="Nicholson, Ian" userId="6c65b500-f617-466c-9375-5e6afc71dda4" providerId="ADAL" clId="{24367E99-1B14-4F9A-A371-91BE9B8590C1}" dt="2025-02-12T12:11:33.040" v="49" actId="478"/>
        <pc:sldMkLst>
          <pc:docMk/>
          <pc:sldMk cId="4149574097" sldId="3601"/>
        </pc:sldMkLst>
      </pc:sldChg>
      <pc:sldChg chg="delSp mod">
        <pc:chgData name="Nicholson, Ian" userId="6c65b500-f617-466c-9375-5e6afc71dda4" providerId="ADAL" clId="{24367E99-1B14-4F9A-A371-91BE9B8590C1}" dt="2025-02-12T12:11:21.587" v="45" actId="478"/>
        <pc:sldMkLst>
          <pc:docMk/>
          <pc:sldMk cId="2638523327" sldId="3639"/>
        </pc:sldMkLst>
      </pc:sldChg>
      <pc:sldChg chg="delSp mod">
        <pc:chgData name="Nicholson, Ian" userId="6c65b500-f617-466c-9375-5e6afc71dda4" providerId="ADAL" clId="{24367E99-1B14-4F9A-A371-91BE9B8590C1}" dt="2025-02-12T12:11:22.846" v="46" actId="478"/>
        <pc:sldMkLst>
          <pc:docMk/>
          <pc:sldMk cId="3617873179" sldId="3640"/>
        </pc:sldMkLst>
      </pc:sldChg>
      <pc:sldChg chg="delSp mod">
        <pc:chgData name="Nicholson, Ian" userId="6c65b500-f617-466c-9375-5e6afc71dda4" providerId="ADAL" clId="{24367E99-1B14-4F9A-A371-91BE9B8590C1}" dt="2025-02-12T12:11:08.267" v="40" actId="478"/>
        <pc:sldMkLst>
          <pc:docMk/>
          <pc:sldMk cId="3319314536" sldId="3641"/>
        </pc:sldMkLst>
      </pc:sldChg>
      <pc:sldChg chg="delSp modSp mod">
        <pc:chgData name="Nicholson, Ian" userId="6c65b500-f617-466c-9375-5e6afc71dda4" providerId="ADAL" clId="{24367E99-1B14-4F9A-A371-91BE9B8590C1}" dt="2025-02-12T12:11:27.887" v="48" actId="478"/>
        <pc:sldMkLst>
          <pc:docMk/>
          <pc:sldMk cId="3121629358" sldId="3642"/>
        </pc:sldMkLst>
        <pc:graphicFrameChg chg="mod">
          <ac:chgData name="Nicholson, Ian" userId="6c65b500-f617-466c-9375-5e6afc71dda4" providerId="ADAL" clId="{24367E99-1B14-4F9A-A371-91BE9B8590C1}" dt="2025-02-12T11:49:32.513" v="2" actId="5736"/>
          <ac:graphicFrameMkLst>
            <pc:docMk/>
            <pc:sldMk cId="3121629358" sldId="3642"/>
            <ac:graphicFrameMk id="3" creationId="{69DA7017-958C-FE54-66CA-CCA5261428C0}"/>
          </ac:graphicFrameMkLst>
        </pc:graphicFrameChg>
      </pc:sldChg>
      <pc:sldChg chg="delSp mod">
        <pc:chgData name="Nicholson, Ian" userId="6c65b500-f617-466c-9375-5e6afc71dda4" providerId="ADAL" clId="{24367E99-1B14-4F9A-A371-91BE9B8590C1}" dt="2025-02-12T12:11:25.727" v="47" actId="478"/>
        <pc:sldMkLst>
          <pc:docMk/>
          <pc:sldMk cId="462805643" sldId="3643"/>
        </pc:sldMkLst>
      </pc:sldChg>
      <pc:sldChg chg="addSp delSp modSp mod">
        <pc:chgData name="Nicholson, Ian" userId="6c65b500-f617-466c-9375-5e6afc71dda4" providerId="ADAL" clId="{24367E99-1B14-4F9A-A371-91BE9B8590C1}" dt="2025-02-12T12:16:33.394" v="88" actId="1035"/>
        <pc:sldMkLst>
          <pc:docMk/>
          <pc:sldMk cId="642983187" sldId="3644"/>
        </pc:sldMkLst>
        <pc:picChg chg="add mod ord">
          <ac:chgData name="Nicholson, Ian" userId="6c65b500-f617-466c-9375-5e6afc71dda4" providerId="ADAL" clId="{24367E99-1B14-4F9A-A371-91BE9B8590C1}" dt="2025-02-12T12:16:33.394" v="88" actId="1035"/>
          <ac:picMkLst>
            <pc:docMk/>
            <pc:sldMk cId="642983187" sldId="3644"/>
            <ac:picMk id="7" creationId="{78E4503A-66A9-D28A-4F31-F71E692694F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6BE7C6BF-E128-644F-A1B1-894BCFED7500}" type="datetimeFigureOut">
              <a:rPr lang="en-US" smtClean="0"/>
              <a:t>2/17/2025</a:t>
            </a:fld>
            <a:endParaRPr lang="en-US" dirty="0"/>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F4F66642-839F-8949-B628-FC50EC18C29D}" type="slidenum">
              <a:rPr lang="en-US" smtClean="0"/>
              <a:t>‹#›</a:t>
            </a:fld>
            <a:endParaRPr lang="en-US" dirty="0"/>
          </a:p>
        </p:txBody>
      </p:sp>
    </p:spTree>
    <p:extLst>
      <p:ext uri="{BB962C8B-B14F-4D97-AF65-F5344CB8AC3E}">
        <p14:creationId xmlns:p14="http://schemas.microsoft.com/office/powerpoint/2010/main" val="2869499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constructingexcellence.org.uk/value-toolkit/"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an overview, your first preparation for using the Value Toolkit. </a:t>
            </a:r>
          </a:p>
          <a:p>
            <a:r>
              <a:rPr lang="en-GB" dirty="0"/>
              <a:t>In-depth detail will be covered in the stream sessions. </a:t>
            </a:r>
          </a:p>
          <a:p>
            <a:r>
              <a:rPr lang="en-GB" dirty="0"/>
              <a:t>Hope will whet your appetite for more detailed training. </a:t>
            </a:r>
          </a:p>
        </p:txBody>
      </p:sp>
      <p:sp>
        <p:nvSpPr>
          <p:cNvPr id="4" name="Slide Number Placeholder 3"/>
          <p:cNvSpPr>
            <a:spLocks noGrp="1"/>
          </p:cNvSpPr>
          <p:nvPr>
            <p:ph type="sldNum" sz="quarter" idx="5"/>
          </p:nvPr>
        </p:nvSpPr>
        <p:spPr/>
        <p:txBody>
          <a:bodyPr/>
          <a:lstStyle/>
          <a:p>
            <a:fld id="{F4F66642-839F-8949-B628-FC50EC18C29D}" type="slidenum">
              <a:rPr lang="en-US" smtClean="0"/>
              <a:t>1</a:t>
            </a:fld>
            <a:endParaRPr lang="en-US" dirty="0"/>
          </a:p>
        </p:txBody>
      </p:sp>
    </p:spTree>
    <p:extLst>
      <p:ext uri="{BB962C8B-B14F-4D97-AF65-F5344CB8AC3E}">
        <p14:creationId xmlns:p14="http://schemas.microsoft.com/office/powerpoint/2010/main" val="3316898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[Read first two paragraphs]</a:t>
            </a:r>
          </a:p>
          <a:p>
            <a:endParaRPr lang="en-GB" dirty="0"/>
          </a:p>
          <a:p>
            <a:r>
              <a:rPr lang="en-GB" dirty="0"/>
              <a:t>Familiar roundel – the Value Profile is about determining where your value lies across a range of capitals and categories within the capitals.</a:t>
            </a:r>
          </a:p>
          <a:p>
            <a:r>
              <a:rPr lang="en-GB" dirty="0"/>
              <a:t>Using capitals coalition approach diving value into 4 capitals: produced (inc financial &amp; manufactured), natural, human &amp; social. </a:t>
            </a:r>
          </a:p>
          <a:p>
            <a:r>
              <a:rPr lang="en-GB" dirty="0"/>
              <a:t>Roundel alludes – everyone, projects, orgs will have a different view on where their value lies. </a:t>
            </a:r>
          </a:p>
          <a:p>
            <a:endParaRPr lang="en-GB" dirty="0"/>
          </a:p>
          <a:p>
            <a:r>
              <a:rPr lang="en-GB" dirty="0"/>
              <a:t>Overarching aim, our 'lofty ambitions'</a:t>
            </a:r>
          </a:p>
          <a:p>
            <a:r>
              <a:rPr lang="en-GB" dirty="0"/>
              <a:t>Outcomes are the ultimate things that happen, the difference they make</a:t>
            </a:r>
          </a:p>
          <a:p>
            <a:r>
              <a:rPr lang="en-GB" dirty="0"/>
              <a:t>VT comprises outcomes, the value created, how we measure it, how we use value to make the best decisions. </a:t>
            </a:r>
          </a:p>
          <a:p>
            <a:endParaRPr lang="en-GB" dirty="0"/>
          </a:p>
          <a:p>
            <a:r>
              <a:rPr lang="en-GB" dirty="0"/>
              <a:t>"We already do it". Typically might only be during delivery or during operation. </a:t>
            </a:r>
          </a:p>
        </p:txBody>
      </p:sp>
      <p:sp>
        <p:nvSpPr>
          <p:cNvPr id="4" name="Slide Number Placeholder 3"/>
          <p:cNvSpPr>
            <a:spLocks noGrp="1"/>
          </p:cNvSpPr>
          <p:nvPr>
            <p:ph type="sldNum" sz="quarter" idx="5"/>
          </p:nvPr>
        </p:nvSpPr>
        <p:spPr/>
        <p:txBody>
          <a:bodyPr/>
          <a:lstStyle/>
          <a:p>
            <a:fld id="{F4F66642-839F-8949-B628-FC50EC18C29D}" type="slidenum">
              <a:rPr lang="en-US" smtClean="0"/>
              <a:t>10</a:t>
            </a:fld>
            <a:endParaRPr lang="en-US" dirty="0"/>
          </a:p>
        </p:txBody>
      </p:sp>
    </p:spTree>
    <p:extLst>
      <p:ext uri="{BB962C8B-B14F-4D97-AF65-F5344CB8AC3E}">
        <p14:creationId xmlns:p14="http://schemas.microsoft.com/office/powerpoint/2010/main" val="1528856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the Value Toolkit? It is NOT a project management manual. It sits alongside and works in tandem with any PM system. It enhances, but importantly, does not replace your PM system. </a:t>
            </a:r>
          </a:p>
          <a:p>
            <a:endParaRPr lang="en-GB" dirty="0"/>
          </a:p>
          <a:p>
            <a:r>
              <a:rPr lang="en-GB" dirty="0"/>
              <a:t>Comprises: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Suite of tools and processes which will empower clients and policy makers to make smarter, more informed, value-based decisions.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Process</a:t>
            </a:r>
          </a:p>
          <a:p>
            <a:pPr marL="628650" lvl="1" indent="-171450">
              <a:buFont typeface="Arial" panose="020B0604020202020204" pitchFamily="34" charset="0"/>
              <a:buChar char="•"/>
            </a:pPr>
            <a:r>
              <a:rPr kumimoji="0" lang="en-GB" sz="1200" b="0" i="1" u="none" strike="noStrike" kern="120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A step by step approach to embedding value based decision making in projects and programmes</a:t>
            </a:r>
          </a:p>
          <a:p>
            <a:pPr marL="628650" lvl="1"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Tools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A suite of tools to facilitate and document execution of the process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171450" indent="-171450">
              <a:buFont typeface="Arial" panose="020B0604020202020204" pitchFamily="34" charset="0"/>
              <a:buChar char="•"/>
            </a:pPr>
            <a:r>
              <a:rPr lang="en-GB" dirty="0"/>
              <a:t>Guidance …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Clear guidance to help with implementation of the toolkit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Includes handbook and guidance</a:t>
            </a:r>
          </a:p>
          <a:p>
            <a:endParaRPr lang="en-GB" dirty="0"/>
          </a:p>
          <a:p>
            <a:pPr marL="285750" indent="-285750">
              <a:buFont typeface="Arial" panose="020B0604020202020204" pitchFamily="34" charset="0"/>
              <a:buChar char="•"/>
            </a:pPr>
            <a:r>
              <a:rPr lang="en-GB" sz="1200" dirty="0"/>
              <a:t>Value-based decisions will, in turn, ensure that our buildings and infrastructure are delivering better outcomes for the economy, society and the environment </a:t>
            </a:r>
          </a:p>
          <a:p>
            <a:pPr marL="285750" indent="-285750">
              <a:buFont typeface="Arial" panose="020B0604020202020204" pitchFamily="34" charset="0"/>
              <a:buChar char="•"/>
            </a:pPr>
            <a:r>
              <a:rPr lang="en-GB" sz="1200" dirty="0"/>
              <a:t>A unique collaborative initiative, bringing together leaders and experts from across industry and Government</a:t>
            </a:r>
          </a:p>
          <a:p>
            <a:pPr algn="ctr"/>
            <a:r>
              <a:rPr lang="en-GB" sz="1200" b="1" dirty="0">
                <a:solidFill>
                  <a:schemeClr val="accent2"/>
                </a:solidFill>
              </a:rPr>
              <a:t>The Toolkit contains two interlinked streams</a:t>
            </a:r>
            <a:br>
              <a:rPr lang="en-GB" sz="1200" b="1" dirty="0">
                <a:solidFill>
                  <a:schemeClr val="accent2"/>
                </a:solidFill>
              </a:rPr>
            </a:br>
            <a:r>
              <a:rPr lang="en-GB" sz="1200" b="1" dirty="0">
                <a:solidFill>
                  <a:schemeClr val="accent2"/>
                </a:solidFill>
              </a:rPr>
              <a:t>It is ‘solution-agnostic’</a:t>
            </a:r>
          </a:p>
          <a:p>
            <a:r>
              <a:rPr lang="en-GB" dirty="0"/>
              <a:t>Comprises 2 interlinked streams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Value Definition &amp; Measurement – determining where your value lies, capitals approach, linking Strategic Objectives to outcomes for design and delivery; ‘the guts’ behind the scenes which determines how to develop scorecards to measure your value in the various capitals and categories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Client Approach – starts with market engagement and determines the best delivery model and contract strategy for you; risk: wider, more value-driven approach to risk, more than time quality &amp; cost; about appointment of project teams and contractors throughout the project phases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Also contains information on alignment with HM Treasury business casing processes and Green Book</a:t>
            </a:r>
          </a:p>
        </p:txBody>
      </p:sp>
      <p:sp>
        <p:nvSpPr>
          <p:cNvPr id="4" name="Slide Number Placeholder 3"/>
          <p:cNvSpPr>
            <a:spLocks noGrp="1"/>
          </p:cNvSpPr>
          <p:nvPr>
            <p:ph type="sldNum" sz="quarter" idx="5"/>
          </p:nvPr>
        </p:nvSpPr>
        <p:spPr/>
        <p:txBody>
          <a:bodyPr/>
          <a:lstStyle/>
          <a:p>
            <a:fld id="{F4F66642-839F-8949-B628-FC50EC18C29D}" type="slidenum">
              <a:rPr lang="en-US" smtClean="0"/>
              <a:t>11</a:t>
            </a:fld>
            <a:endParaRPr lang="en-US" dirty="0"/>
          </a:p>
        </p:txBody>
      </p:sp>
    </p:spTree>
    <p:extLst>
      <p:ext uri="{BB962C8B-B14F-4D97-AF65-F5344CB8AC3E}">
        <p14:creationId xmlns:p14="http://schemas.microsoft.com/office/powerpoint/2010/main" val="2026406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Value Toolkit comprises an integrated process of activities in various streams, through the phases of a project or programme. Here is a bird’s eye view of the overall process and the two streams. You can view a detailed version of the process diagram at the link shown, and drill down into the streams, activities and key deliverables. We will undertake a ‘walk-through’ of the whole process later in this module. </a:t>
            </a:r>
          </a:p>
          <a:p>
            <a:endParaRPr lang="en-GB" dirty="0"/>
          </a:p>
          <a:p>
            <a:r>
              <a:rPr lang="en-GB" b="1" dirty="0"/>
              <a:t>Major takeaway – most definitely encourage participants to look at the interactive process map.</a:t>
            </a:r>
          </a:p>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12</a:t>
            </a:fld>
            <a:endParaRPr lang="en-US" dirty="0"/>
          </a:p>
        </p:txBody>
      </p:sp>
    </p:spTree>
    <p:extLst>
      <p:ext uri="{BB962C8B-B14F-4D97-AF65-F5344CB8AC3E}">
        <p14:creationId xmlns:p14="http://schemas.microsoft.com/office/powerpoint/2010/main" val="3128525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two streams and their key steps. Later, we will see how they play out across a typical project.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1D1D1D"/>
                </a:solidFill>
                <a:cs typeface="Arial" panose="020B0604020202020204" pitchFamily="34" charset="0"/>
              </a:rPr>
              <a:t>The VD empowers the market to respond with business models and solutions focused on the creation of value rather than minimisation of cost. It ‘does what it says on the tin’ in setting out what value is to the client – its about working with clients to define where THEIR value lies. E.g. will likely be driven by govt policies if a central govt client.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1D1D1D"/>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1D1D1D"/>
                </a:solidFill>
                <a:cs typeface="Arial" panose="020B0604020202020204" pitchFamily="34" charset="0"/>
              </a:rPr>
              <a:t>[Read and describe the key steps]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1D1D1D"/>
              </a:solidFill>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Engagement – vital you start this journey early. By detailed design it is usually too late.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Strategic Objectives are those core and value outcomes which, at the highest level, respectively reflect the mission of the project &amp; client’s strategic priorities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The Value Profile is a representation of the project’s desired outcomes for design and delivery teams, represented by the familiar roundel graphic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Measures of Success are translations of the outcomes into metrics, targets and ranges. </a:t>
            </a:r>
            <a:r>
              <a:rPr lang="en-GB" dirty="0"/>
              <a:t>Currently, we do not do this precisely as we tend to convert narratives to metrics. We also tend to only work on minimum levels needed to demonstrate, rather than performance ranges. </a:t>
            </a:r>
            <a:endParaRPr lang="en-GB" sz="1200" dirty="0">
              <a:solidFill>
                <a:srgbClr val="1D1D1D"/>
              </a:solidFill>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Scorecards are developed for each significant activity during project phases, turning on/off or assigning proxy metrics as applicable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1D1D1D"/>
                </a:solidFill>
                <a:cs typeface="Arial" panose="020B0604020202020204" pitchFamily="34" charset="0"/>
              </a:rPr>
              <a:t>Scorecards are used to variously evaluate options, evaluate the single design option, evaluate bidders and evaluate delivery and operational performance. </a:t>
            </a:r>
            <a:r>
              <a:rPr lang="en-GB" sz="1200" b="1" dirty="0">
                <a:solidFill>
                  <a:srgbClr val="1D1D1D"/>
                </a:solidFill>
                <a:cs typeface="Arial" panose="020B0604020202020204" pitchFamily="34" charset="0"/>
              </a:rPr>
              <a:t>All the time there is a clear line of sight between the client’s mission and strategic objectives, and the value being delivered.</a:t>
            </a:r>
          </a:p>
        </p:txBody>
      </p:sp>
      <p:sp>
        <p:nvSpPr>
          <p:cNvPr id="4" name="Slide Number Placeholder 3"/>
          <p:cNvSpPr>
            <a:spLocks noGrp="1"/>
          </p:cNvSpPr>
          <p:nvPr>
            <p:ph type="sldNum" sz="quarter" idx="5"/>
          </p:nvPr>
        </p:nvSpPr>
        <p:spPr/>
        <p:txBody>
          <a:bodyPr/>
          <a:lstStyle/>
          <a:p>
            <a:fld id="{F4F66642-839F-8949-B628-FC50EC18C29D}" type="slidenum">
              <a:rPr lang="en-US" smtClean="0"/>
              <a:t>13</a:t>
            </a:fld>
            <a:endParaRPr lang="en-US" dirty="0"/>
          </a:p>
        </p:txBody>
      </p:sp>
    </p:spTree>
    <p:extLst>
      <p:ext uri="{BB962C8B-B14F-4D97-AF65-F5344CB8AC3E}">
        <p14:creationId xmlns:p14="http://schemas.microsoft.com/office/powerpoint/2010/main" val="3838695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Emphasise/iterate round:</a:t>
            </a:r>
          </a:p>
          <a:p>
            <a:pPr marL="171450" indent="-171450">
              <a:buFont typeface="Arial" panose="020B0604020202020204" pitchFamily="34" charset="0"/>
              <a:buChar char="•"/>
            </a:pPr>
            <a:r>
              <a:rPr lang="en-GB" dirty="0"/>
              <a:t>Client Approach: it’s about maximising this value and outcomes through delivery models and commercial strategy</a:t>
            </a:r>
          </a:p>
          <a:p>
            <a:pPr marL="171450" indent="-171450">
              <a:buFont typeface="Arial" panose="020B0604020202020204" pitchFamily="34" charset="0"/>
              <a:buChar char="•"/>
            </a:pPr>
            <a:r>
              <a:rPr lang="en-GB" dirty="0"/>
              <a:t>Fundamentally, its about the client getting to know itself and how it best relates with others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Risk: moving away from just cost, quality, time risk management to consider all dimensions of value</a:t>
            </a:r>
          </a:p>
          <a:p>
            <a:pPr marL="171450" indent="-171450">
              <a:buFont typeface="Arial" panose="020B0604020202020204" pitchFamily="34" charset="0"/>
              <a:buChar char="•"/>
            </a:pPr>
            <a:r>
              <a:rPr lang="en-GB" dirty="0"/>
              <a:t>If we don’t change how risk is allocated or mitigated, it’s like ‘rearranging the deck chairs on the Titanic’ i.e. no transformation will happen and the ship is likely to sink anyway. </a:t>
            </a:r>
          </a:p>
          <a:p>
            <a:pPr marL="171450" indent="-171450">
              <a:buFont typeface="Arial" panose="020B0604020202020204" pitchFamily="34" charset="0"/>
              <a:buChar cha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1D1D1D"/>
                </a:solidFill>
              </a:rPr>
              <a:t>Teams: Helps the client engage highly motivated individuals and organisations that will deliver all phases of a project.</a:t>
            </a:r>
          </a:p>
          <a:p>
            <a:endParaRPr lang="en-GB" dirty="0"/>
          </a:p>
          <a:p>
            <a:r>
              <a:rPr lang="en-GB" dirty="0"/>
              <a:t>Emphasise/iterate round:</a:t>
            </a:r>
          </a:p>
          <a:p>
            <a:pPr marL="171450" indent="-171450">
              <a:buFont typeface="Arial" panose="020B0604020202020204" pitchFamily="34" charset="0"/>
              <a:buChar char="•"/>
            </a:pPr>
            <a:r>
              <a:rPr lang="en-GB" dirty="0"/>
              <a:t>Teams: about changing the way everyone interacts and approaches projects to produce the best value solution</a:t>
            </a:r>
          </a:p>
          <a:p>
            <a:pPr marL="171450" indent="-171450">
              <a:buFont typeface="Arial" panose="020B0604020202020204" pitchFamily="34" charset="0"/>
              <a:buChar char="•"/>
            </a:pPr>
            <a:r>
              <a:rPr lang="en-GB" dirty="0"/>
              <a:t>Strategic Team – drives the project</a:t>
            </a:r>
          </a:p>
          <a:p>
            <a:pPr marL="171450" indent="-171450">
              <a:buFont typeface="Arial" panose="020B0604020202020204" pitchFamily="34" charset="0"/>
              <a:buChar char="•"/>
            </a:pPr>
            <a:r>
              <a:rPr lang="en-GB" dirty="0"/>
              <a:t>Concept Team – drives development of options</a:t>
            </a:r>
          </a:p>
          <a:p>
            <a:pPr marL="171450" indent="-171450">
              <a:buFont typeface="Arial" panose="020B0604020202020204" pitchFamily="34" charset="0"/>
              <a:buChar char="•"/>
            </a:pPr>
            <a:r>
              <a:rPr lang="en-GB" dirty="0"/>
              <a:t>Design Team – drives design of single option</a:t>
            </a:r>
          </a:p>
          <a:p>
            <a:pPr marL="171450" indent="-171450">
              <a:buFont typeface="Arial" panose="020B0604020202020204" pitchFamily="34" charset="0"/>
              <a:buChar char="•"/>
            </a:pPr>
            <a:r>
              <a:rPr lang="en-GB" dirty="0"/>
              <a:t>Delivery Organisations – drive and undertake construction</a:t>
            </a:r>
          </a:p>
          <a:p>
            <a:pPr marL="171450" indent="-171450">
              <a:buFont typeface="Arial" panose="020B0604020202020204" pitchFamily="34" charset="0"/>
              <a:buChar char="•"/>
            </a:pPr>
            <a:r>
              <a:rPr lang="en-GB" dirty="0"/>
              <a:t>Operation Organisations – drive and undertake operation of asset</a:t>
            </a:r>
          </a:p>
          <a:p>
            <a:endParaRPr lang="en-GB" sz="1200" dirty="0">
              <a:solidFill>
                <a:srgbClr val="1D1D1D"/>
              </a:solidFill>
              <a:cs typeface="Arial" panose="020B0604020202020204" pitchFamily="34" charset="0"/>
            </a:endParaRPr>
          </a:p>
          <a:p>
            <a:r>
              <a:rPr lang="en-GB" sz="1200" dirty="0">
                <a:solidFill>
                  <a:srgbClr val="1D1D1D"/>
                </a:solidFill>
                <a:cs typeface="Arial" panose="020B0604020202020204" pitchFamily="34" charset="0"/>
              </a:rPr>
              <a:t>Isn't this all already here? No, broadens parameters for appointment. Value Profile must inform appt of various teams. Aligned – they understand and can actually do it.</a:t>
            </a:r>
          </a:p>
          <a:p>
            <a:pPr marL="0" indent="0">
              <a:buFont typeface="Arial" panose="020B0604020202020204" pitchFamily="34" charse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rgbClr val="1D1D1D"/>
                </a:solidFill>
                <a:cs typeface="Arial" panose="020B0604020202020204" pitchFamily="34" charset="0"/>
              </a:rPr>
              <a:t>[Read and describe the key steps] </a:t>
            </a:r>
          </a:p>
          <a:p>
            <a:pPr marL="171450" indent="-171450">
              <a:buFont typeface="Arial" panose="020B0604020202020204" pitchFamily="34" charset="0"/>
              <a:buChar char="•"/>
            </a:pPr>
            <a:endParaRPr lang="en-GB" dirty="0"/>
          </a:p>
          <a:p>
            <a:endParaRPr lang="en-GB" sz="1200" dirty="0">
              <a:solidFill>
                <a:srgbClr val="1D1D1D"/>
              </a:solidFill>
              <a:cs typeface="Arial" panose="020B0604020202020204" pitchFamily="34" charset="0"/>
            </a:endParaRPr>
          </a:p>
        </p:txBody>
      </p:sp>
      <p:sp>
        <p:nvSpPr>
          <p:cNvPr id="4" name="Slide Number Placeholder 3"/>
          <p:cNvSpPr>
            <a:spLocks noGrp="1"/>
          </p:cNvSpPr>
          <p:nvPr>
            <p:ph type="sldNum" sz="quarter" idx="5"/>
          </p:nvPr>
        </p:nvSpPr>
        <p:spPr/>
        <p:txBody>
          <a:bodyPr/>
          <a:lstStyle/>
          <a:p>
            <a:fld id="{F4F66642-839F-8949-B628-FC50EC18C29D}" type="slidenum">
              <a:rPr lang="en-US" smtClean="0"/>
              <a:t>14</a:t>
            </a:fld>
            <a:endParaRPr lang="en-US" dirty="0"/>
          </a:p>
        </p:txBody>
      </p:sp>
    </p:spTree>
    <p:extLst>
      <p:ext uri="{BB962C8B-B14F-4D97-AF65-F5344CB8AC3E}">
        <p14:creationId xmlns:p14="http://schemas.microsoft.com/office/powerpoint/2010/main" val="3736840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a:t>
            </a:r>
          </a:p>
          <a:p>
            <a:pPr marL="171450" indent="-171450">
              <a:buFont typeface="Arial" panose="020B0604020202020204" pitchFamily="34" charset="0"/>
              <a:buChar char="•"/>
            </a:pPr>
            <a:r>
              <a:rPr lang="en-GB" dirty="0"/>
              <a:t>It’s about driving better decisions, value-based decisions</a:t>
            </a:r>
          </a:p>
          <a:p>
            <a:pPr marL="171450" indent="-171450">
              <a:buFont typeface="Arial" panose="020B0604020202020204" pitchFamily="34" charset="0"/>
              <a:buChar char="•"/>
            </a:pPr>
            <a:r>
              <a:rPr lang="en-GB" dirty="0"/>
              <a:t>It’s about decisions being focused on outcomes</a:t>
            </a:r>
          </a:p>
          <a:p>
            <a:pPr marL="171450" indent="-171450">
              <a:buFont typeface="Arial" panose="020B0604020202020204" pitchFamily="34" charset="0"/>
              <a:buChar char="•"/>
            </a:pPr>
            <a:r>
              <a:rPr lang="en-GB" dirty="0"/>
              <a:t>It’s about flexible-consistency across programmes</a:t>
            </a:r>
          </a:p>
          <a:p>
            <a:pPr marL="171450" indent="-171450">
              <a:buFont typeface="Arial" panose="020B0604020202020204" pitchFamily="34" charset="0"/>
              <a:buChar char="•"/>
            </a:pPr>
            <a:r>
              <a:rPr lang="en-GB" dirty="0"/>
              <a:t>It’s about supporting strategic planning</a:t>
            </a:r>
          </a:p>
          <a:p>
            <a:pPr marL="171450" indent="-171450">
              <a:buFont typeface="Arial" panose="020B0604020202020204" pitchFamily="34" charset="0"/>
              <a:buChar char="•"/>
            </a:pPr>
            <a:endParaRPr lang="en-GB" dirty="0"/>
          </a:p>
          <a:p>
            <a:pPr>
              <a:spcBef>
                <a:spcPts val="0"/>
              </a:spcBef>
              <a:spcAft>
                <a:spcPts val="600"/>
              </a:spcAft>
            </a:pPr>
            <a:r>
              <a:rPr lang="en-GB" b="1" dirty="0">
                <a:solidFill>
                  <a:srgbClr val="318390"/>
                </a:solidFill>
              </a:rPr>
              <a:t>Projects</a:t>
            </a:r>
          </a:p>
          <a:p>
            <a:pPr>
              <a:spcBef>
                <a:spcPts val="0"/>
              </a:spcBef>
              <a:spcAft>
                <a:spcPts val="600"/>
              </a:spcAft>
            </a:pPr>
            <a:r>
              <a:rPr lang="en-GB" dirty="0"/>
              <a:t>For an individual project such as a school of hospital, the Value Toolkit will ensure that decision-making is focused on maximising outcomes across the lifecycle of the asset. </a:t>
            </a:r>
          </a:p>
          <a:p>
            <a:pPr>
              <a:spcBef>
                <a:spcPts val="0"/>
              </a:spcBef>
              <a:spcAft>
                <a:spcPts val="600"/>
              </a:spcAft>
            </a:pPr>
            <a:r>
              <a:rPr lang="en-GB" b="1" dirty="0">
                <a:solidFill>
                  <a:srgbClr val="318390"/>
                </a:solidFill>
              </a:rPr>
              <a:t>Programmes</a:t>
            </a:r>
          </a:p>
          <a:p>
            <a:pPr>
              <a:spcBef>
                <a:spcPts val="0"/>
              </a:spcBef>
              <a:spcAft>
                <a:spcPts val="600"/>
              </a:spcAft>
            </a:pPr>
            <a:r>
              <a:rPr lang="en-GB" dirty="0"/>
              <a:t>For wider programmes of work, the Value Toolkit will ensure that decision-making is consistent across multiple projects, whilst allowing flexibility to meet local needs and priorities. </a:t>
            </a:r>
          </a:p>
          <a:p>
            <a:pPr>
              <a:spcBef>
                <a:spcPts val="0"/>
              </a:spcBef>
              <a:spcAft>
                <a:spcPts val="600"/>
              </a:spcAft>
            </a:pPr>
            <a:r>
              <a:rPr lang="en-GB" b="1" dirty="0">
                <a:solidFill>
                  <a:srgbClr val="318390"/>
                </a:solidFill>
              </a:rPr>
              <a:t>Portfolios</a:t>
            </a:r>
          </a:p>
          <a:p>
            <a:pPr>
              <a:spcBef>
                <a:spcPts val="0"/>
              </a:spcBef>
              <a:spcAft>
                <a:spcPts val="600"/>
              </a:spcAft>
            </a:pPr>
            <a:r>
              <a:rPr lang="en-GB" dirty="0"/>
              <a:t>The Value Toolkit can also be used by clients and organisations to support strategic planning and to re-shape the decision-making and procurement processes across a portfolio.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15</a:t>
            </a:fld>
            <a:endParaRPr lang="en-US" dirty="0"/>
          </a:p>
        </p:txBody>
      </p:sp>
    </p:spTree>
    <p:extLst>
      <p:ext uri="{BB962C8B-B14F-4D97-AF65-F5344CB8AC3E}">
        <p14:creationId xmlns:p14="http://schemas.microsoft.com/office/powerpoint/2010/main" val="762511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[Possibly a very important slide in terms of nurturing attitudes towards value in the wider sense]</a:t>
            </a:r>
          </a:p>
          <a:p>
            <a:r>
              <a:rPr lang="en-GB" dirty="0"/>
              <a:t>Let’s explore this idea of value-based decision-making.</a:t>
            </a:r>
          </a:p>
          <a:p>
            <a:pPr marL="171450" indent="-171450">
              <a:buFont typeface="Arial" panose="020B0604020202020204" pitchFamily="34" charset="0"/>
              <a:buChar char="•"/>
            </a:pPr>
            <a:r>
              <a:rPr lang="en-GB" dirty="0"/>
              <a:t>You can ask yourself the question what do you value? Could be money, could be peace, could be our relationships…</a:t>
            </a:r>
          </a:p>
          <a:p>
            <a:pPr marL="171450" indent="-171450">
              <a:buFont typeface="Arial" panose="020B0604020202020204" pitchFamily="34" charset="0"/>
              <a:buChar char="•"/>
            </a:pPr>
            <a:r>
              <a:rPr lang="en-GB" dirty="0"/>
              <a:t>Most people are familiar with the 3-pillars of sustainability, UN SDGs and that there are any number of social value calculators out there</a:t>
            </a:r>
          </a:p>
          <a:p>
            <a:pPr marL="171450" indent="-171450">
              <a:buFont typeface="Arial" panose="020B0604020202020204" pitchFamily="34" charset="0"/>
              <a:buChar char="•"/>
            </a:pPr>
            <a:r>
              <a:rPr lang="en-GB" dirty="0"/>
              <a:t>PfV work and Sector Deal has now placed focus on outcomes, growing focus on outcomes for society, environment &amp; economy. </a:t>
            </a:r>
          </a:p>
          <a:p>
            <a:pPr marL="171450" indent="-171450">
              <a:buFont typeface="Arial" panose="020B0604020202020204" pitchFamily="34" charset="0"/>
              <a:buChar char="•"/>
            </a:pPr>
            <a:r>
              <a:rPr lang="en-GB" dirty="0"/>
              <a:t>REMEMBER, we can formulate outcomes for the delivery/construction of projects – </a:t>
            </a:r>
            <a:r>
              <a:rPr lang="en-GB" b="1" dirty="0"/>
              <a:t>value-based delivery </a:t>
            </a:r>
            <a:r>
              <a:rPr lang="en-GB" dirty="0"/>
              <a:t>(e.g. create xx apprenticeships, undertake yy days of CPD) and/or the operational/in-use phase – </a:t>
            </a:r>
            <a:r>
              <a:rPr lang="en-GB" b="1" dirty="0"/>
              <a:t>value-based operation</a:t>
            </a:r>
            <a:r>
              <a:rPr lang="en-GB" dirty="0"/>
              <a:t> (e.g. bright and airy, proximity to green spaces etc.)</a:t>
            </a:r>
          </a:p>
          <a:p>
            <a:endParaRPr lang="en-GB" dirty="0"/>
          </a:p>
          <a:p>
            <a:r>
              <a:rPr lang="en-GB" dirty="0"/>
              <a:t>Values, organisation/calculation of them, outcomes: All these are ingredients of ‘value-based decision-making’ – could capture it as using wider definitions of value to inform our decisions. However, this is just one representation of the concept. In the Value Toolkit, we drill deep into the business of how we organise our value and how we elicit our desired outcomes. Then how we incorporate this all into projects, delivery and asset operation. </a:t>
            </a:r>
          </a:p>
          <a:p>
            <a:endParaRPr lang="en-GB" dirty="0"/>
          </a:p>
          <a:p>
            <a:r>
              <a:rPr lang="en-GB" dirty="0"/>
              <a:t>How do we do this? It’s about using the client’s view of value to underpin key decisions on options, procurement etc. Easy to say, but often difficult to do. We change the language to outcomes – but we still have outputs, specifications etc. VBDM focuses on asking what is the outcome to be delivered, rather that what asset is to be delivered. </a:t>
            </a:r>
          </a:p>
          <a:p>
            <a:endParaRPr lang="en-GB" dirty="0"/>
          </a:p>
          <a:p>
            <a:r>
              <a:rPr lang="en-GB" dirty="0"/>
              <a:t>Really want to emphasise - enable clients to make good decisions. Use value as a basis. Have to understand what value is (Strategic Objectives &amp; VP). Then LHS, then translate it into the outcome you want to see. Can't just say 'I value the environment' Draw out what is about env you value, translate to outcomes, metrics, link to drivers, Strategic Objectives. </a:t>
            </a:r>
          </a:p>
        </p:txBody>
      </p:sp>
      <p:sp>
        <p:nvSpPr>
          <p:cNvPr id="4" name="Slide Number Placeholder 3"/>
          <p:cNvSpPr>
            <a:spLocks noGrp="1"/>
          </p:cNvSpPr>
          <p:nvPr>
            <p:ph type="sldNum" sz="quarter" idx="5"/>
          </p:nvPr>
        </p:nvSpPr>
        <p:spPr/>
        <p:txBody>
          <a:bodyPr/>
          <a:lstStyle/>
          <a:p>
            <a:fld id="{F4F66642-839F-8949-B628-FC50EC18C29D}" type="slidenum">
              <a:rPr lang="en-US" smtClean="0"/>
              <a:t>16</a:t>
            </a:fld>
            <a:endParaRPr lang="en-US" dirty="0"/>
          </a:p>
        </p:txBody>
      </p:sp>
    </p:spTree>
    <p:extLst>
      <p:ext uri="{BB962C8B-B14F-4D97-AF65-F5344CB8AC3E}">
        <p14:creationId xmlns:p14="http://schemas.microsoft.com/office/powerpoint/2010/main" val="753095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pPr>
            <a:r>
              <a:rPr lang="en-GB" dirty="0"/>
              <a:t>Critical for successful delivery of desired outcomes:</a:t>
            </a:r>
          </a:p>
          <a:p>
            <a:pPr marL="285750" indent="-285750">
              <a:spcBef>
                <a:spcPts val="0"/>
              </a:spcBef>
              <a:spcAft>
                <a:spcPts val="600"/>
              </a:spcAft>
              <a:buFont typeface="Arial" panose="020B0604020202020204" pitchFamily="34" charset="0"/>
              <a:buChar char="•"/>
            </a:pPr>
            <a:r>
              <a:rPr lang="en-GB" dirty="0">
                <a:solidFill>
                  <a:srgbClr val="318390"/>
                </a:solidFill>
              </a:rPr>
              <a:t>Commitment: </a:t>
            </a:r>
            <a:r>
              <a:rPr lang="en-GB" dirty="0"/>
              <a:t>motivation, allow time, push boundaries (e.g. incentivisation)</a:t>
            </a:r>
          </a:p>
          <a:p>
            <a:pPr marL="285750" indent="-285750">
              <a:spcBef>
                <a:spcPts val="0"/>
              </a:spcBef>
              <a:spcAft>
                <a:spcPts val="600"/>
              </a:spcAft>
              <a:buFont typeface="Arial" panose="020B0604020202020204" pitchFamily="34" charset="0"/>
              <a:buChar char="•"/>
            </a:pPr>
            <a:r>
              <a:rPr lang="en-GB" dirty="0">
                <a:solidFill>
                  <a:srgbClr val="318390"/>
                </a:solidFill>
              </a:rPr>
              <a:t>Culture: </a:t>
            </a:r>
            <a:r>
              <a:rPr lang="en-GB" dirty="0"/>
              <a:t>avoid blame, allocate risks, have high aspirations for outcomes</a:t>
            </a:r>
          </a:p>
          <a:p>
            <a:pPr marL="285750" indent="-285750">
              <a:spcBef>
                <a:spcPts val="0"/>
              </a:spcBef>
              <a:spcAft>
                <a:spcPts val="600"/>
              </a:spcAft>
              <a:buFont typeface="Arial" panose="020B0604020202020204" pitchFamily="34" charset="0"/>
              <a:buChar char="•"/>
            </a:pPr>
            <a:r>
              <a:rPr lang="en-GB" dirty="0">
                <a:solidFill>
                  <a:srgbClr val="318390"/>
                </a:solidFill>
              </a:rPr>
              <a:t>Understanding: </a:t>
            </a:r>
            <a:r>
              <a:rPr lang="en-GB" dirty="0"/>
              <a:t>yourself, your objectives, your attitudes towards risk management, deeper appreciation of capitals</a:t>
            </a:r>
          </a:p>
          <a:p>
            <a:pPr marL="285750" indent="-285750">
              <a:spcBef>
                <a:spcPts val="0"/>
              </a:spcBef>
              <a:spcAft>
                <a:spcPts val="600"/>
              </a:spcAft>
              <a:buFont typeface="Arial" panose="020B0604020202020204" pitchFamily="34" charset="0"/>
              <a:buChar char="•"/>
            </a:pPr>
            <a:r>
              <a:rPr lang="en-GB" dirty="0">
                <a:solidFill>
                  <a:srgbClr val="318390"/>
                </a:solidFill>
              </a:rPr>
              <a:t>Behaviours: </a:t>
            </a:r>
            <a:r>
              <a:rPr lang="en-GB" dirty="0"/>
              <a:t>move to what is possible rather that what is normal, open to what the market can offer, listen and strive for better, get the right people in the room, respect, good facilitation</a:t>
            </a:r>
          </a:p>
          <a:p>
            <a:endParaRPr lang="en-GB" dirty="0"/>
          </a:p>
          <a:p>
            <a:r>
              <a:rPr lang="en-GB" dirty="0"/>
              <a:t>Ideally have as much of this as possible as pre-requisite.</a:t>
            </a:r>
          </a:p>
          <a:p>
            <a:r>
              <a:rPr lang="en-GB" dirty="0"/>
              <a:t>But VT is here to teach this.</a:t>
            </a:r>
          </a:p>
          <a:p>
            <a:r>
              <a:rPr lang="en-GB" dirty="0"/>
              <a:t>They might seem obvious/generic, but they all apply.</a:t>
            </a:r>
          </a:p>
          <a:p>
            <a:endParaRPr lang="en-GB" dirty="0"/>
          </a:p>
          <a:p>
            <a:r>
              <a:rPr lang="en-GB" dirty="0"/>
              <a:t>[Read the doing what… quote] </a:t>
            </a:r>
          </a:p>
        </p:txBody>
      </p:sp>
      <p:sp>
        <p:nvSpPr>
          <p:cNvPr id="4" name="Slide Number Placeholder 3"/>
          <p:cNvSpPr>
            <a:spLocks noGrp="1"/>
          </p:cNvSpPr>
          <p:nvPr>
            <p:ph type="sldNum" sz="quarter" idx="5"/>
          </p:nvPr>
        </p:nvSpPr>
        <p:spPr/>
        <p:txBody>
          <a:bodyPr/>
          <a:lstStyle/>
          <a:p>
            <a:fld id="{F4F66642-839F-8949-B628-FC50EC18C29D}" type="slidenum">
              <a:rPr lang="en-US" smtClean="0"/>
              <a:t>17</a:t>
            </a:fld>
            <a:endParaRPr lang="en-US" dirty="0"/>
          </a:p>
        </p:txBody>
      </p:sp>
    </p:spTree>
    <p:extLst>
      <p:ext uri="{BB962C8B-B14F-4D97-AF65-F5344CB8AC3E}">
        <p14:creationId xmlns:p14="http://schemas.microsoft.com/office/powerpoint/2010/main" val="74597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to hand longer description/VDF of categories in case of Q&amp;A]</a:t>
            </a:r>
          </a:p>
          <a:p>
            <a:endParaRPr lang="en-GB" dirty="0"/>
          </a:p>
          <a:p>
            <a:pPr marL="171450" indent="-171450">
              <a:buFont typeface="Arial" panose="020B0604020202020204" pitchFamily="34" charset="0"/>
              <a:buChar char="•"/>
            </a:pPr>
            <a:r>
              <a:rPr lang="en-GB" dirty="0"/>
              <a:t>Capitals Approach: this is about assigning value / what we deem important, into a number of different capitals. [Any capitals approach can be linked to the 3 pillars of sustainability]. We draw on a 4-capitals approach per the Capitals Coalition (rather than come up with our own, we don’t want a new definition).</a:t>
            </a:r>
          </a:p>
          <a:p>
            <a:pPr marL="171450" indent="-171450">
              <a:buFont typeface="Arial" panose="020B0604020202020204" pitchFamily="34" charset="0"/>
              <a:buChar char="•"/>
            </a:pPr>
            <a:r>
              <a:rPr lang="en-GB" dirty="0"/>
              <a:t>We’ve tailored the approach specifically to give a definition of value for our industry. </a:t>
            </a:r>
          </a:p>
          <a:p>
            <a:pPr marL="171450" indent="-171450">
              <a:buFont typeface="Arial" panose="020B0604020202020204" pitchFamily="34" charset="0"/>
              <a:buChar char="•"/>
            </a:pPr>
            <a:r>
              <a:rPr lang="en-GB" dirty="0"/>
              <a:t>Capitals provide a framework for organising categories of value to be achieved in delivery and operation of built environment assets.</a:t>
            </a:r>
          </a:p>
          <a:p>
            <a:pPr marL="171450" indent="-171450">
              <a:buFont typeface="Arial" panose="020B0604020202020204" pitchFamily="34" charset="0"/>
              <a:buChar char="•"/>
            </a:pPr>
            <a:r>
              <a:rPr lang="en-GB" dirty="0"/>
              <a:t>Strategic Objectives and Outcome Driver statements are used to develop the Value Profile to deliver value beyond legal compliance.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 non-financial capitals are often seen as ‘stocks’ e.g. building a stock of biodiversity through new habitat creation. </a:t>
            </a:r>
          </a:p>
          <a:p>
            <a:pPr marL="171450" indent="-171450">
              <a:buFont typeface="Arial" panose="020B0604020202020204" pitchFamily="34" charset="0"/>
              <a:buChar char="•"/>
            </a:pPr>
            <a:endParaRPr lang="en-GB" dirty="0"/>
          </a:p>
          <a:p>
            <a:r>
              <a:rPr lang="en-GB" dirty="0"/>
              <a:t>History  - we looked around to see who is already measuring value, adapt &amp; adopted. The capitals approach is already used by plcs to report performance. You can measure in any number of capitals together. </a:t>
            </a:r>
          </a:p>
        </p:txBody>
      </p:sp>
      <p:sp>
        <p:nvSpPr>
          <p:cNvPr id="4" name="Slide Number Placeholder 3"/>
          <p:cNvSpPr>
            <a:spLocks noGrp="1"/>
          </p:cNvSpPr>
          <p:nvPr>
            <p:ph type="sldNum" sz="quarter" idx="5"/>
          </p:nvPr>
        </p:nvSpPr>
        <p:spPr/>
        <p:txBody>
          <a:bodyPr/>
          <a:lstStyle/>
          <a:p>
            <a:fld id="{F4F66642-839F-8949-B628-FC50EC18C29D}" type="slidenum">
              <a:rPr lang="en-US" smtClean="0"/>
              <a:t>18</a:t>
            </a:fld>
            <a:endParaRPr lang="en-US" dirty="0"/>
          </a:p>
        </p:txBody>
      </p:sp>
    </p:spTree>
    <p:extLst>
      <p:ext uri="{BB962C8B-B14F-4D97-AF65-F5344CB8AC3E}">
        <p14:creationId xmlns:p14="http://schemas.microsoft.com/office/powerpoint/2010/main" val="3654009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to hand longer description/VDF of categories in case of Q&amp;A]</a:t>
            </a:r>
          </a:p>
          <a:p>
            <a:endParaRPr lang="en-GB" dirty="0"/>
          </a:p>
          <a:p>
            <a:pPr marL="171450" indent="-171450">
              <a:buFont typeface="Arial" panose="020B0604020202020204" pitchFamily="34" charset="0"/>
              <a:buChar char="•"/>
            </a:pPr>
            <a:r>
              <a:rPr lang="en-GB" dirty="0"/>
              <a:t>Capitals Approach: this is about assigning value / what we deem important, into a number of different capitals. [Any capitals approach can be linked to the 3 pillars of sustainability]. We draw on a 4-capitals approach per the Capitals Coalition (rather than come up with our own, we don’t want a new definition).</a:t>
            </a:r>
          </a:p>
          <a:p>
            <a:pPr marL="171450" indent="-171450">
              <a:buFont typeface="Arial" panose="020B0604020202020204" pitchFamily="34" charset="0"/>
              <a:buChar char="•"/>
            </a:pPr>
            <a:r>
              <a:rPr lang="en-GB" dirty="0"/>
              <a:t>We’ve tailored the approach specifically to give a definition of value for our industry. </a:t>
            </a:r>
          </a:p>
          <a:p>
            <a:pPr marL="171450" indent="-171450">
              <a:buFont typeface="Arial" panose="020B0604020202020204" pitchFamily="34" charset="0"/>
              <a:buChar char="•"/>
            </a:pPr>
            <a:r>
              <a:rPr lang="en-GB" dirty="0"/>
              <a:t>Capitals provide a framework for organising categories of value to be achieved in delivery and operation of built environment assets.</a:t>
            </a:r>
          </a:p>
          <a:p>
            <a:pPr marL="171450" indent="-171450">
              <a:buFont typeface="Arial" panose="020B0604020202020204" pitchFamily="34" charset="0"/>
              <a:buChar char="•"/>
            </a:pPr>
            <a:r>
              <a:rPr lang="en-GB" dirty="0"/>
              <a:t>Strategic Objectives and Outcome Driver statements are used to develop the Value Profile to deliver value beyond legal compliance.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 non-financial capitals are often seen as ‘stocks’ e.g. building a stock of biodiversity through new habitat creation. </a:t>
            </a:r>
          </a:p>
          <a:p>
            <a:pPr marL="171450" indent="-171450">
              <a:buFont typeface="Arial" panose="020B0604020202020204" pitchFamily="34" charset="0"/>
              <a:buChar char="•"/>
            </a:pPr>
            <a:endParaRPr lang="en-GB" dirty="0"/>
          </a:p>
          <a:p>
            <a:r>
              <a:rPr lang="en-GB" dirty="0"/>
              <a:t>History  - we looked around to see who is already measuring value, adapt &amp; adopted. The capitals approach is already used by plcs to report performance. You can measure in any number of capitals together.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19</a:t>
            </a:fld>
            <a:endParaRPr lang="en-US" dirty="0"/>
          </a:p>
        </p:txBody>
      </p:sp>
    </p:spTree>
    <p:extLst>
      <p:ext uri="{BB962C8B-B14F-4D97-AF65-F5344CB8AC3E}">
        <p14:creationId xmlns:p14="http://schemas.microsoft.com/office/powerpoint/2010/main" val="2909603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[Read slide]</a:t>
            </a:r>
          </a:p>
          <a:p>
            <a:r>
              <a:rPr lang="en-GB" dirty="0"/>
              <a:t>[</a:t>
            </a:r>
            <a:r>
              <a:rPr lang="en-GB" b="1" dirty="0"/>
              <a:t>Learning outcomes are precedent.</a:t>
            </a:r>
            <a:r>
              <a:rPr lang="en-GB" dirty="0"/>
              <a:t> Presenters may add or delete subsequent slide content, so long as these learning outcomes are adhered to]</a:t>
            </a:r>
          </a:p>
        </p:txBody>
      </p:sp>
      <p:sp>
        <p:nvSpPr>
          <p:cNvPr id="4" name="Slide Number Placeholder 3"/>
          <p:cNvSpPr>
            <a:spLocks noGrp="1"/>
          </p:cNvSpPr>
          <p:nvPr>
            <p:ph type="sldNum" sz="quarter" idx="5"/>
          </p:nvPr>
        </p:nvSpPr>
        <p:spPr/>
        <p:txBody>
          <a:bodyPr/>
          <a:lstStyle/>
          <a:p>
            <a:fld id="{F4F66642-839F-8949-B628-FC50EC18C29D}" type="slidenum">
              <a:rPr lang="en-US" smtClean="0"/>
              <a:t>2</a:t>
            </a:fld>
            <a:endParaRPr lang="en-US" dirty="0"/>
          </a:p>
        </p:txBody>
      </p:sp>
    </p:spTree>
    <p:extLst>
      <p:ext uri="{BB962C8B-B14F-4D97-AF65-F5344CB8AC3E}">
        <p14:creationId xmlns:p14="http://schemas.microsoft.com/office/powerpoint/2010/main" val="2378285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Environmental - Interesting to note trade press tends to just focus on importance of carbon - ITS NOT THE ONLY THING. We bring everything to the fore - you can then make decisions on what is important. </a:t>
            </a:r>
          </a:p>
        </p:txBody>
      </p:sp>
      <p:sp>
        <p:nvSpPr>
          <p:cNvPr id="4" name="Slide Number Placeholder 3"/>
          <p:cNvSpPr>
            <a:spLocks noGrp="1"/>
          </p:cNvSpPr>
          <p:nvPr>
            <p:ph type="sldNum" sz="quarter" idx="5"/>
          </p:nvPr>
        </p:nvSpPr>
        <p:spPr/>
        <p:txBody>
          <a:bodyPr/>
          <a:lstStyle/>
          <a:p>
            <a:fld id="{F4F66642-839F-8949-B628-FC50EC18C29D}" type="slidenum">
              <a:rPr lang="en-US" smtClean="0"/>
              <a:t>20</a:t>
            </a:fld>
            <a:endParaRPr lang="en-US" dirty="0"/>
          </a:p>
        </p:txBody>
      </p:sp>
    </p:spTree>
    <p:extLst>
      <p:ext uri="{BB962C8B-B14F-4D97-AF65-F5344CB8AC3E}">
        <p14:creationId xmlns:p14="http://schemas.microsoft.com/office/powerpoint/2010/main" val="2502434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Human – its about impact on individuals</a:t>
            </a:r>
          </a:p>
        </p:txBody>
      </p:sp>
      <p:sp>
        <p:nvSpPr>
          <p:cNvPr id="4" name="Slide Number Placeholder 3"/>
          <p:cNvSpPr>
            <a:spLocks noGrp="1"/>
          </p:cNvSpPr>
          <p:nvPr>
            <p:ph type="sldNum" sz="quarter" idx="5"/>
          </p:nvPr>
        </p:nvSpPr>
        <p:spPr/>
        <p:txBody>
          <a:bodyPr/>
          <a:lstStyle/>
          <a:p>
            <a:fld id="{F4F66642-839F-8949-B628-FC50EC18C29D}" type="slidenum">
              <a:rPr lang="en-US" smtClean="0"/>
              <a:t>21</a:t>
            </a:fld>
            <a:endParaRPr lang="en-US" dirty="0"/>
          </a:p>
        </p:txBody>
      </p:sp>
    </p:spTree>
    <p:extLst>
      <p:ext uri="{BB962C8B-B14F-4D97-AF65-F5344CB8AC3E}">
        <p14:creationId xmlns:p14="http://schemas.microsoft.com/office/powerpoint/2010/main" val="939881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Social – its about impact on groups</a:t>
            </a:r>
          </a:p>
          <a:p>
            <a:endParaRPr lang="en-GB" dirty="0"/>
          </a:p>
          <a:p>
            <a:r>
              <a:rPr lang="en-GB" dirty="0"/>
              <a:t>Some people think social, human should be combined e.g. as might be done under an ESG context. We separated them out as they focus on different things. No reason why they cannot be combined though. </a:t>
            </a:r>
          </a:p>
        </p:txBody>
      </p:sp>
      <p:sp>
        <p:nvSpPr>
          <p:cNvPr id="4" name="Slide Number Placeholder 3"/>
          <p:cNvSpPr>
            <a:spLocks noGrp="1"/>
          </p:cNvSpPr>
          <p:nvPr>
            <p:ph type="sldNum" sz="quarter" idx="5"/>
          </p:nvPr>
        </p:nvSpPr>
        <p:spPr/>
        <p:txBody>
          <a:bodyPr/>
          <a:lstStyle/>
          <a:p>
            <a:fld id="{F4F66642-839F-8949-B628-FC50EC18C29D}" type="slidenum">
              <a:rPr lang="en-US" smtClean="0"/>
              <a:t>22</a:t>
            </a:fld>
            <a:endParaRPr lang="en-US" dirty="0"/>
          </a:p>
        </p:txBody>
      </p:sp>
    </p:spTree>
    <p:extLst>
      <p:ext uri="{BB962C8B-B14F-4D97-AF65-F5344CB8AC3E}">
        <p14:creationId xmlns:p14="http://schemas.microsoft.com/office/powerpoint/2010/main" val="3632412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Produced: very much about time, quality, cost</a:t>
            </a:r>
          </a:p>
          <a:p>
            <a:endParaRPr lang="en-GB" dirty="0"/>
          </a:p>
          <a:p>
            <a:r>
              <a:rPr lang="en-GB" dirty="0"/>
              <a:t>We aim to calculate the value in each capital and category, based on desired client outcomes, to establish a Value Profile – visualised like the roundel</a:t>
            </a:r>
          </a:p>
          <a:p>
            <a:r>
              <a:rPr lang="en-GB" dirty="0"/>
              <a:t>Emphasise – this would be done for both construction phase (delivery) and operational phase / asset management (operation) – ideally in a single roundel, although some clients want this split and 2 Value Profiles created. </a:t>
            </a:r>
          </a:p>
          <a:p>
            <a:endParaRPr lang="en-GB" dirty="0"/>
          </a:p>
          <a:p>
            <a:r>
              <a:rPr lang="en-GB" dirty="0"/>
              <a:t>Summary: These are our capitals and categories, first based on the ‘Capitals Coalition’ definitions, refined through what they mean specifically in the Built Environment. </a:t>
            </a:r>
          </a:p>
          <a:p>
            <a:r>
              <a:rPr lang="en-GB" dirty="0"/>
              <a:t>Emphasise: natural resonates with the environmental pillar, human and social with the social pillar, produced covers the financial pillar but also aspects to do with productivity, processes, design and how we go about asset management. </a:t>
            </a:r>
          </a:p>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23</a:t>
            </a:fld>
            <a:endParaRPr lang="en-US" dirty="0"/>
          </a:p>
        </p:txBody>
      </p:sp>
    </p:spTree>
    <p:extLst>
      <p:ext uri="{BB962C8B-B14F-4D97-AF65-F5344CB8AC3E}">
        <p14:creationId xmlns:p14="http://schemas.microsoft.com/office/powerpoint/2010/main" val="390080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Natural: e.g. protecting but also enhancing the planet – ensuring air pollution, CO2 sits within benchmark, creation of new habitats etc. </a:t>
            </a:r>
          </a:p>
          <a:p>
            <a:endParaRPr lang="en-GB" dirty="0"/>
          </a:p>
          <a:p>
            <a:r>
              <a:rPr lang="en-GB" dirty="0"/>
              <a:t>[Talk through case study] Social benefit – successful conversation and collaboration with all parties involved – stakeholders, supply chain</a:t>
            </a:r>
          </a:p>
          <a:p>
            <a:endParaRPr lang="en-GB" dirty="0"/>
          </a:p>
          <a:p>
            <a:r>
              <a:rPr lang="en-GB" b="1" dirty="0"/>
              <a:t>NOTE FOR THESE CASE STUDIES: we have taken some existing projects and drawn out examples of benefits gained in non-monetary aspects of value. They don’t necessarily demonstrate following a particular structured or conscious value-based decision-making method through the whole project life-cycle. We have highlighted certain benefits to start illustrating capitals-based thinking – they may have demonstrated other manifest benefits. In time, we will gather examples of projects that follow the Value Toolkit to build up a library of case studies expressing benefits, and data to back them up. </a:t>
            </a:r>
          </a:p>
        </p:txBody>
      </p:sp>
      <p:sp>
        <p:nvSpPr>
          <p:cNvPr id="4" name="Slide Number Placeholder 3"/>
          <p:cNvSpPr>
            <a:spLocks noGrp="1"/>
          </p:cNvSpPr>
          <p:nvPr>
            <p:ph type="sldNum" sz="quarter" idx="5"/>
          </p:nvPr>
        </p:nvSpPr>
        <p:spPr/>
        <p:txBody>
          <a:bodyPr/>
          <a:lstStyle/>
          <a:p>
            <a:fld id="{F4F66642-839F-8949-B628-FC50EC18C29D}" type="slidenum">
              <a:rPr lang="en-US" smtClean="0"/>
              <a:t>24</a:t>
            </a:fld>
            <a:endParaRPr lang="en-US" dirty="0"/>
          </a:p>
        </p:txBody>
      </p:sp>
    </p:spTree>
    <p:extLst>
      <p:ext uri="{BB962C8B-B14F-4D97-AF65-F5344CB8AC3E}">
        <p14:creationId xmlns:p14="http://schemas.microsoft.com/office/powerpoint/2010/main" val="39857316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Human: e.g. creating work experience, jobs, training, increasing the competence of workers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[Talk through case study] Return – for the development: revenue payback period aligned with industry standard benchmark (in-use)</a:t>
            </a:r>
          </a:p>
        </p:txBody>
      </p:sp>
      <p:sp>
        <p:nvSpPr>
          <p:cNvPr id="4" name="Slide Number Placeholder 3"/>
          <p:cNvSpPr>
            <a:spLocks noGrp="1"/>
          </p:cNvSpPr>
          <p:nvPr>
            <p:ph type="sldNum" sz="quarter" idx="5"/>
          </p:nvPr>
        </p:nvSpPr>
        <p:spPr/>
        <p:txBody>
          <a:bodyPr/>
          <a:lstStyle/>
          <a:p>
            <a:fld id="{F4F66642-839F-8949-B628-FC50EC18C29D}" type="slidenum">
              <a:rPr lang="en-US" smtClean="0"/>
              <a:t>25</a:t>
            </a:fld>
            <a:endParaRPr lang="en-US" dirty="0"/>
          </a:p>
        </p:txBody>
      </p:sp>
    </p:spTree>
    <p:extLst>
      <p:ext uri="{BB962C8B-B14F-4D97-AF65-F5344CB8AC3E}">
        <p14:creationId xmlns:p14="http://schemas.microsoft.com/office/powerpoint/2010/main" val="583486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Social: e.g. undertaking good engagement and making the space work for communities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[Talk through case study] Human – opportunity to upskill</a:t>
            </a:r>
          </a:p>
        </p:txBody>
      </p:sp>
      <p:sp>
        <p:nvSpPr>
          <p:cNvPr id="4" name="Slide Number Placeholder 3"/>
          <p:cNvSpPr>
            <a:spLocks noGrp="1"/>
          </p:cNvSpPr>
          <p:nvPr>
            <p:ph type="sldNum" sz="quarter" idx="5"/>
          </p:nvPr>
        </p:nvSpPr>
        <p:spPr/>
        <p:txBody>
          <a:bodyPr/>
          <a:lstStyle/>
          <a:p>
            <a:fld id="{F4F66642-839F-8949-B628-FC50EC18C29D}" type="slidenum">
              <a:rPr lang="en-US" smtClean="0"/>
              <a:t>26</a:t>
            </a:fld>
            <a:endParaRPr lang="en-US" dirty="0"/>
          </a:p>
        </p:txBody>
      </p:sp>
    </p:spTree>
    <p:extLst>
      <p:ext uri="{BB962C8B-B14F-4D97-AF65-F5344CB8AC3E}">
        <p14:creationId xmlns:p14="http://schemas.microsoft.com/office/powerpoint/2010/main" val="19284432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Case studies in general – these are aspects of value that might be set out in requirements / drawn out in initial briefing anyway BUT the capitals approach means you can push questions harder, test answers in a much more robust way.</a:t>
            </a:r>
          </a:p>
          <a:p>
            <a:pPr marL="0" indent="0">
              <a:buFont typeface="Arial" panose="020B0604020202020204" pitchFamily="34" charset="0"/>
              <a:buNone/>
            </a:pPr>
            <a:endParaRPr lang="en-GB" dirty="0"/>
          </a:p>
          <a:p>
            <a:pPr marL="171450" indent="-171450">
              <a:buFont typeface="Arial" panose="020B0604020202020204" pitchFamily="34" charset="0"/>
              <a:buChar char="•"/>
            </a:pPr>
            <a:r>
              <a:rPr lang="en-GB" dirty="0"/>
              <a:t>Financial: money (capex, opex and RoI)</a:t>
            </a:r>
          </a:p>
          <a:p>
            <a:pPr marL="171450" indent="-171450">
              <a:buFont typeface="Arial" panose="020B0604020202020204" pitchFamily="34" charset="0"/>
              <a:buChar char="•"/>
            </a:pPr>
            <a:r>
              <a:rPr lang="en-GB" dirty="0"/>
              <a:t>Manufacturing: productivity in build and maintenance</a:t>
            </a:r>
          </a:p>
          <a:p>
            <a:pPr marL="171450" indent="-171450">
              <a:buFont typeface="Arial" panose="020B0604020202020204" pitchFamily="34" charset="0"/>
              <a:buChar char="•"/>
            </a:pPr>
            <a:r>
              <a:rPr lang="en-GB" dirty="0"/>
              <a:t>Resilience: plan for change of use, natural or security threats</a:t>
            </a:r>
          </a:p>
          <a:p>
            <a:endParaRPr lang="en-GB" dirty="0"/>
          </a:p>
          <a:p>
            <a:r>
              <a:rPr lang="en-GB" dirty="0"/>
              <a:t>[Talk through case study] Natural – sympathy to conservation area &amp; surrounding buildings, low levels of construction waste</a:t>
            </a:r>
          </a:p>
        </p:txBody>
      </p:sp>
      <p:sp>
        <p:nvSpPr>
          <p:cNvPr id="4" name="Slide Number Placeholder 3"/>
          <p:cNvSpPr>
            <a:spLocks noGrp="1"/>
          </p:cNvSpPr>
          <p:nvPr>
            <p:ph type="sldNum" sz="quarter" idx="5"/>
          </p:nvPr>
        </p:nvSpPr>
        <p:spPr/>
        <p:txBody>
          <a:bodyPr/>
          <a:lstStyle/>
          <a:p>
            <a:fld id="{F4F66642-839F-8949-B628-FC50EC18C29D}" type="slidenum">
              <a:rPr lang="en-US" smtClean="0"/>
              <a:t>27</a:t>
            </a:fld>
            <a:endParaRPr lang="en-US" dirty="0"/>
          </a:p>
        </p:txBody>
      </p:sp>
    </p:spTree>
    <p:extLst>
      <p:ext uri="{BB962C8B-B14F-4D97-AF65-F5344CB8AC3E}">
        <p14:creationId xmlns:p14="http://schemas.microsoft.com/office/powerpoint/2010/main" val="3407497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0000"/>
              </a:lnSpc>
              <a:spcAft>
                <a:spcPts val="0"/>
              </a:spcAft>
              <a:buNone/>
              <a:defRPr/>
            </a:pPr>
            <a:r>
              <a:rPr lang="en-GB" sz="1200" dirty="0">
                <a:solidFill>
                  <a:srgbClr val="1D1D1D"/>
                </a:solidFill>
                <a:latin typeface="Arial" panose="020B0604020202020204"/>
              </a:rPr>
              <a:t>Link to Value Definition Framework pdf   </a:t>
            </a:r>
            <a:r>
              <a:rPr lang="en-GB" sz="1200" i="1" dirty="0">
                <a:solidFill>
                  <a:schemeClr val="tx2"/>
                </a:solidFill>
                <a:cs typeface="Arial" panose="020B0604020202020204" pitchFamily="34" charset="0"/>
                <a:hlinkClick r:id="rId3"/>
              </a:rPr>
              <a:t>constructingexcellence.org.uk/value-toolkit/</a:t>
            </a:r>
            <a:endParaRPr kumimoji="0" lang="en-GB" sz="1200" b="0" i="1" strike="noStrike" kern="1200" cap="none" spc="0" normalizeH="0" baseline="0" noProof="0" dirty="0">
              <a:ln>
                <a:noFill/>
              </a:ln>
              <a:solidFill>
                <a:schemeClr val="tx2"/>
              </a:solidFill>
              <a:effectLst/>
              <a:uLnTx/>
              <a:uFillTx/>
            </a:endParaRPr>
          </a:p>
          <a:p>
            <a:endParaRPr lang="en-GB" dirty="0"/>
          </a:p>
          <a:p>
            <a:r>
              <a:rPr lang="en-GB" dirty="0"/>
              <a:t>[Talk through each column, perhaps do zoom ins] "This is an example outcome in delivery... etc."</a:t>
            </a:r>
          </a:p>
          <a:p>
            <a:endParaRPr lang="en-GB" dirty="0"/>
          </a:p>
          <a:p>
            <a:r>
              <a:rPr lang="en-GB" dirty="0"/>
              <a:t>Here is a bird’s eye view of all the capitals and categories and a link to where you can download this Value Definition Framework</a:t>
            </a:r>
          </a:p>
          <a:p>
            <a:r>
              <a:rPr lang="en-GB" dirty="0"/>
              <a:t>If you undertake detailed training in any of the streams, you will also get access to our Value Toolkit handbooks which contain an expanded set out outcomes</a:t>
            </a:r>
          </a:p>
          <a:p>
            <a:r>
              <a:rPr lang="en-GB" b="1" dirty="0"/>
              <a:t>[Check link prior to using]</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b="1" dirty="0"/>
              <a:t>Major takeaway: encourage participants to read the VDF document, </a:t>
            </a:r>
            <a:r>
              <a:rPr lang="en-GB" dirty="0"/>
              <a:t>which gives Capitals Coalition and construction-specific definition of 4 capitals, including examples. How to use – if this category is important to me, these are some examples of outcomes I might expect to see, both in delivery and/or operation. </a:t>
            </a:r>
          </a:p>
          <a:p>
            <a:endParaRPr lang="en-GB" b="1" dirty="0"/>
          </a:p>
        </p:txBody>
      </p:sp>
      <p:sp>
        <p:nvSpPr>
          <p:cNvPr id="4" name="Slide Number Placeholder 3"/>
          <p:cNvSpPr>
            <a:spLocks noGrp="1"/>
          </p:cNvSpPr>
          <p:nvPr>
            <p:ph type="sldNum" sz="quarter" idx="5"/>
          </p:nvPr>
        </p:nvSpPr>
        <p:spPr/>
        <p:txBody>
          <a:bodyPr/>
          <a:lstStyle/>
          <a:p>
            <a:fld id="{F4F66642-839F-8949-B628-FC50EC18C29D}" type="slidenum">
              <a:rPr lang="en-US" smtClean="0"/>
              <a:t>28</a:t>
            </a:fld>
            <a:endParaRPr lang="en-US" dirty="0"/>
          </a:p>
        </p:txBody>
      </p:sp>
    </p:spTree>
    <p:extLst>
      <p:ext uri="{BB962C8B-B14F-4D97-AF65-F5344CB8AC3E}">
        <p14:creationId xmlns:p14="http://schemas.microsoft.com/office/powerpoint/2010/main" val="3114552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29</a:t>
            </a:fld>
            <a:endParaRPr lang="en-US" dirty="0"/>
          </a:p>
        </p:txBody>
      </p:sp>
    </p:spTree>
    <p:extLst>
      <p:ext uri="{BB962C8B-B14F-4D97-AF65-F5344CB8AC3E}">
        <p14:creationId xmlns:p14="http://schemas.microsoft.com/office/powerpoint/2010/main" val="214655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[Read slide]</a:t>
            </a:r>
          </a:p>
          <a:p>
            <a:r>
              <a:rPr lang="en-GB" dirty="0"/>
              <a:t>[</a:t>
            </a:r>
            <a:r>
              <a:rPr lang="en-GB" b="1" dirty="0"/>
              <a:t>Learning outcomes are precedent.</a:t>
            </a:r>
            <a:r>
              <a:rPr lang="en-GB" dirty="0"/>
              <a:t> Presenters may add or delete subsequent slide content, so long as these learning outcomes are adhered to]</a:t>
            </a:r>
          </a:p>
          <a:p>
            <a:endParaRPr lang="en-GB" dirty="0"/>
          </a:p>
          <a:p>
            <a:r>
              <a:rPr lang="en-GB" dirty="0"/>
              <a:t>Reinforce the point that the VT is a holistic process, it is not just a piece of kit, it should be used in its entirety. </a:t>
            </a:r>
          </a:p>
          <a:p>
            <a:r>
              <a:rPr lang="en-GB" dirty="0"/>
              <a:t>You could pick a module, it would work, but maximum benefit is obtained in how it all fits together and inter-relates. </a:t>
            </a:r>
          </a:p>
        </p:txBody>
      </p:sp>
      <p:sp>
        <p:nvSpPr>
          <p:cNvPr id="4" name="Slide Number Placeholder 3"/>
          <p:cNvSpPr>
            <a:spLocks noGrp="1"/>
          </p:cNvSpPr>
          <p:nvPr>
            <p:ph type="sldNum" sz="quarter" idx="5"/>
          </p:nvPr>
        </p:nvSpPr>
        <p:spPr/>
        <p:txBody>
          <a:bodyPr/>
          <a:lstStyle/>
          <a:p>
            <a:fld id="{F4F66642-839F-8949-B628-FC50EC18C29D}" type="slidenum">
              <a:rPr lang="en-US" smtClean="0"/>
              <a:t>3</a:t>
            </a:fld>
            <a:endParaRPr lang="en-US" dirty="0"/>
          </a:p>
        </p:txBody>
      </p:sp>
    </p:spTree>
    <p:extLst>
      <p:ext uri="{BB962C8B-B14F-4D97-AF65-F5344CB8AC3E}">
        <p14:creationId xmlns:p14="http://schemas.microsoft.com/office/powerpoint/2010/main" val="3310204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[Strategic-level explanation and definitions, bit of a stand back]</a:t>
            </a:r>
          </a:p>
          <a:p>
            <a:endParaRPr lang="en-GB" dirty="0"/>
          </a:p>
          <a:p>
            <a:r>
              <a:rPr lang="en-GB" dirty="0"/>
              <a:t>VT is not, and must not supplant good and normal project management. It is a value measurement tool.</a:t>
            </a:r>
          </a:p>
          <a:p>
            <a:r>
              <a:rPr lang="en-GB" dirty="0"/>
              <a:t>Good consultants, project functions must already be there (VT does not give project functions)</a:t>
            </a:r>
          </a:p>
          <a:p>
            <a:r>
              <a:rPr lang="en-GB" dirty="0"/>
              <a:t>Project will have a mission, a context, an outcome (e.g. a school, complete with spec, building regs)</a:t>
            </a:r>
          </a:p>
          <a:p>
            <a:r>
              <a:rPr lang="en-GB" dirty="0"/>
              <a:t>VT assumes client knows what project context is.</a:t>
            </a:r>
          </a:p>
          <a:p>
            <a:r>
              <a:rPr lang="en-GB" dirty="0"/>
              <a:t>Therefore what is new is the VALUE CONTEXT</a:t>
            </a:r>
          </a:p>
          <a:p>
            <a:endParaRPr lang="en-GB" dirty="0"/>
          </a:p>
          <a:p>
            <a:pPr marL="171450" indent="-171450">
              <a:buFont typeface="Arial" panose="020B0604020202020204" pitchFamily="34" charset="0"/>
              <a:buChar char="•"/>
            </a:pPr>
            <a:r>
              <a:rPr lang="en-GB" dirty="0"/>
              <a:t>Project Context relates to the overarching aims and activities undertaken to meet a core need identified by the Client. </a:t>
            </a:r>
          </a:p>
          <a:p>
            <a:pPr marL="171450" indent="-171450">
              <a:buFont typeface="Arial" panose="020B0604020202020204" pitchFamily="34" charset="0"/>
              <a:buChar char="•"/>
            </a:pPr>
            <a:r>
              <a:rPr lang="en-GB" dirty="0"/>
              <a:t>The Value Context is targeted at delivering outcomes. Done in two ways:</a:t>
            </a:r>
          </a:p>
          <a:p>
            <a:pPr marL="628650" lvl="1" indent="-171450">
              <a:buFont typeface="Arial" panose="020B0604020202020204" pitchFamily="34" charset="0"/>
              <a:buChar char="•"/>
            </a:pPr>
            <a:r>
              <a:rPr lang="en-GB" dirty="0"/>
              <a:t>Core Outcomes: areas of value critical to the mission (e.g. improving educational attainment of pupils in a new school), aspirational, functional</a:t>
            </a:r>
          </a:p>
          <a:p>
            <a:pPr marL="628650" lvl="1" indent="-171450">
              <a:buFont typeface="Arial" panose="020B0604020202020204" pitchFamily="34" charset="0"/>
              <a:buChar char="•"/>
            </a:pPr>
            <a:r>
              <a:rPr lang="en-GB" dirty="0"/>
              <a:t>Value Outcomes: areas of value critical to short, medium or long-term strategic priorities of the client that can be leveraged through delivery of the mission (e.g. delivering net-zero carbon by 2030). Value Outcomes are about ensuring maximum value across the four capitals to be delivered in the process of achieving the overall mission. And are the additional value a project brings over and above its functional capacity. </a:t>
            </a:r>
          </a:p>
          <a:p>
            <a:endParaRPr lang="en-GB" dirty="0"/>
          </a:p>
          <a:p>
            <a:r>
              <a:rPr lang="en-GB" dirty="0"/>
              <a:t>Collectively, Core Outcomes and Value Outcomes are called Strategic Objectives.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spc="-10" dirty="0">
                <a:solidFill>
                  <a:srgbClr val="252742"/>
                </a:solidFill>
                <a:effectLst/>
                <a:latin typeface="Century Gothic" panose="020B0502020202020204" pitchFamily="34" charset="0"/>
                <a:ea typeface="Century Gothic" panose="020B0502020202020204" pitchFamily="34" charset="0"/>
                <a:cs typeface="Century Gothic" panose="020B0502020202020204" pitchFamily="34" charset="0"/>
              </a:rPr>
              <a:t>The key distinction between these two types of outcomes is that core outcomes are critical to the success of the project as defined in the mission. Delivery of the value outcomes is equally critical but they are not part of the mission, in that you do not build a new school to deliver net-zero, for example. </a:t>
            </a:r>
            <a:endParaRPr lang="en-GB" dirty="0"/>
          </a:p>
          <a:p>
            <a:endParaRPr lang="en-GB" dirty="0"/>
          </a:p>
          <a:p>
            <a:r>
              <a:rPr lang="en-GB" dirty="0"/>
              <a:t>[Value Definition &amp; Measurement primarily concerned with Value Context]</a:t>
            </a:r>
          </a:p>
          <a:p>
            <a:r>
              <a:rPr lang="en-GB" dirty="0"/>
              <a:t>[Client Approach brings Project &amp; Value Contexts together to deliver the mission]</a:t>
            </a:r>
          </a:p>
        </p:txBody>
      </p:sp>
      <p:sp>
        <p:nvSpPr>
          <p:cNvPr id="4" name="Slide Number Placeholder 3"/>
          <p:cNvSpPr>
            <a:spLocks noGrp="1"/>
          </p:cNvSpPr>
          <p:nvPr>
            <p:ph type="sldNum" sz="quarter" idx="5"/>
          </p:nvPr>
        </p:nvSpPr>
        <p:spPr/>
        <p:txBody>
          <a:bodyPr/>
          <a:lstStyle/>
          <a:p>
            <a:fld id="{F4F66642-839F-8949-B628-FC50EC18C29D}" type="slidenum">
              <a:rPr lang="en-US" smtClean="0"/>
              <a:t>30</a:t>
            </a:fld>
            <a:endParaRPr lang="en-US" dirty="0"/>
          </a:p>
        </p:txBody>
      </p:sp>
    </p:spTree>
    <p:extLst>
      <p:ext uri="{BB962C8B-B14F-4D97-AF65-F5344CB8AC3E}">
        <p14:creationId xmlns:p14="http://schemas.microsoft.com/office/powerpoint/2010/main" val="2881574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[ANOTHER OF THE MOST IMPORTANT SLIDES TO TAKE AWAY ON WHY WE NEED A VALUE TOOLKIT]</a:t>
            </a:r>
          </a:p>
          <a:p>
            <a:endParaRPr lang="en-GB" b="1" dirty="0"/>
          </a:p>
          <a:p>
            <a:r>
              <a:rPr lang="en-GB" b="0" dirty="0"/>
              <a:t>The Value Toolkit is not a social value calculator. </a:t>
            </a:r>
          </a:p>
          <a:p>
            <a:endParaRPr lang="en-GB" b="0" dirty="0"/>
          </a:p>
          <a:p>
            <a:r>
              <a:rPr lang="en-GB" b="0" dirty="0"/>
              <a:t>[Click] If a project follows Green Book, it is typical that Strategic Objectives will be set – this is required in the business casing process. In any case, we would expect the project to have a mission, which the Strategic Objectives align very closely with. </a:t>
            </a:r>
          </a:p>
          <a:p>
            <a:r>
              <a:rPr lang="en-GB" b="0" dirty="0"/>
              <a:t>[Click] Likewise, most projects measure performance when they have got going. This might draw on any number of proprietary or bespoke ‘social value calculators’. </a:t>
            </a:r>
          </a:p>
          <a:p>
            <a:r>
              <a:rPr lang="en-GB" b="0" dirty="0"/>
              <a:t>[Click] However there is a fundamental question… [read it]. Right to left, how do you know what you’re measuring talks directly to the Strategic Objectives. And left to right, how do you know that you chosen the right things to measure? There is often a massive chasm between mission and measurement. Typically a project may, say adopt National Toms and measure scores of metrics under a premise that the more you measure, the better it is. </a:t>
            </a:r>
          </a:p>
          <a:p>
            <a:r>
              <a:rPr lang="en-GB" b="0" dirty="0"/>
              <a:t>[Click] The Value Toolkit plugs this chasm.  Through a structured process, you move step by step from mission to Strategic Objectives, to outcomes, the Value Profile, what success looks like and specific scorecards for each project phase. There is this two-way flow of information between mission and measurement, captured in our web-app. And you can plug in any social value calculator of your choice to set metrics. </a:t>
            </a:r>
          </a:p>
        </p:txBody>
      </p:sp>
      <p:sp>
        <p:nvSpPr>
          <p:cNvPr id="4" name="Slide Number Placeholder 3"/>
          <p:cNvSpPr>
            <a:spLocks noGrp="1"/>
          </p:cNvSpPr>
          <p:nvPr>
            <p:ph type="sldNum" sz="quarter" idx="5"/>
          </p:nvPr>
        </p:nvSpPr>
        <p:spPr/>
        <p:txBody>
          <a:bodyPr/>
          <a:lstStyle/>
          <a:p>
            <a:fld id="{F4F66642-839F-8949-B628-FC50EC18C29D}" type="slidenum">
              <a:rPr lang="en-US" smtClean="0"/>
              <a:t>31</a:t>
            </a:fld>
            <a:endParaRPr lang="en-US" dirty="0"/>
          </a:p>
        </p:txBody>
      </p:sp>
    </p:spTree>
    <p:extLst>
      <p:ext uri="{BB962C8B-B14F-4D97-AF65-F5344CB8AC3E}">
        <p14:creationId xmlns:p14="http://schemas.microsoft.com/office/powerpoint/2010/main" val="20644413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[Strategic-level explanation and definitions, bit of a stand back]</a:t>
            </a:r>
          </a:p>
          <a:p>
            <a:endParaRPr lang="en-GB" dirty="0"/>
          </a:p>
          <a:p>
            <a:r>
              <a:rPr lang="en-GB" dirty="0"/>
              <a:t>The earlier you are in the lifecycle of a project or programme the more likely you are to only be able to measure or forecast against one of the earlier stages of that flow. Whilst the measurements to the left of the diagram are less accurate, they are nonetheless important in helping to embed value-based decisions at the earliest opportunity and should not be ignored. </a:t>
            </a:r>
          </a:p>
        </p:txBody>
      </p:sp>
      <p:sp>
        <p:nvSpPr>
          <p:cNvPr id="4" name="Slide Number Placeholder 3"/>
          <p:cNvSpPr>
            <a:spLocks noGrp="1"/>
          </p:cNvSpPr>
          <p:nvPr>
            <p:ph type="sldNum" sz="quarter" idx="5"/>
          </p:nvPr>
        </p:nvSpPr>
        <p:spPr/>
        <p:txBody>
          <a:bodyPr/>
          <a:lstStyle/>
          <a:p>
            <a:fld id="{F4F66642-839F-8949-B628-FC50EC18C29D}" type="slidenum">
              <a:rPr lang="en-US" smtClean="0"/>
              <a:t>32</a:t>
            </a:fld>
            <a:endParaRPr lang="en-US" dirty="0"/>
          </a:p>
        </p:txBody>
      </p:sp>
    </p:spTree>
    <p:extLst>
      <p:ext uri="{BB962C8B-B14F-4D97-AF65-F5344CB8AC3E}">
        <p14:creationId xmlns:p14="http://schemas.microsoft.com/office/powerpoint/2010/main" val="17860667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Value Toolkit has 5 distinct phases: Need, Optioneering, Design, Delivery and Operation. These align very well with the phases or stages of a typical construction project.  However [click] it’s not just about construction. </a:t>
            </a:r>
          </a:p>
          <a:p>
            <a:endParaRPr lang="en-GB" dirty="0"/>
          </a:p>
          <a:p>
            <a:r>
              <a:rPr lang="en-GB" dirty="0"/>
              <a:t>The Value Toolkit can be used in the optioneering, design and delivery of an asset operation or a maintenance or repair project. It can be used in a retrofit project. In MMC contexts it could be used when developing new products, processes or services. </a:t>
            </a:r>
          </a:p>
          <a:p>
            <a:endParaRPr lang="en-GB" dirty="0"/>
          </a:p>
          <a:p>
            <a:r>
              <a:rPr lang="en-GB" dirty="0"/>
              <a:t>[Click] However, what is also important to emphasise is that using the Value Toolkit very early could actually lead to a decision to “do nothing”, to not build anything – this may represent the best value for the situation. [Heathrow T4 car part anecdote – reorganising and spreading out Air India’s flight arrivals negated the need for a brand new car park – the existing car park provision was actually sufficient]. </a:t>
            </a:r>
          </a:p>
        </p:txBody>
      </p:sp>
      <p:sp>
        <p:nvSpPr>
          <p:cNvPr id="4" name="Slide Number Placeholder 3"/>
          <p:cNvSpPr>
            <a:spLocks noGrp="1"/>
          </p:cNvSpPr>
          <p:nvPr>
            <p:ph type="sldNum" sz="quarter" idx="5"/>
          </p:nvPr>
        </p:nvSpPr>
        <p:spPr/>
        <p:txBody>
          <a:bodyPr/>
          <a:lstStyle/>
          <a:p>
            <a:fld id="{F4F66642-839F-8949-B628-FC50EC18C29D}" type="slidenum">
              <a:rPr lang="en-US" smtClean="0"/>
              <a:t>33</a:t>
            </a:fld>
            <a:endParaRPr lang="en-US" dirty="0"/>
          </a:p>
        </p:txBody>
      </p:sp>
    </p:spTree>
    <p:extLst>
      <p:ext uri="{BB962C8B-B14F-4D97-AF65-F5344CB8AC3E}">
        <p14:creationId xmlns:p14="http://schemas.microsoft.com/office/powerpoint/2010/main" val="32093882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Here’s how the Value Toolkit aligns with other processes in a typical construction context. </a:t>
            </a:r>
          </a:p>
          <a:p>
            <a:r>
              <a:rPr lang="en-GB" b="1" dirty="0"/>
              <a:t>EMPHASISE THIS IS HOW THE VALUE TOOLKIT MAY BE ALIGNED WITH OTHER PROCESSES FOR A CONSTRUCTION PROJECT</a:t>
            </a:r>
          </a:p>
          <a:p>
            <a:r>
              <a:rPr lang="en-GB" dirty="0"/>
              <a:t>Making a case that the Value Toolkit is NOT just another social value calculator. Broadly this graphic shows that the work of the modules/streams:</a:t>
            </a:r>
          </a:p>
          <a:p>
            <a:pPr marL="171450" indent="-171450">
              <a:buFont typeface="Arial" panose="020B0604020202020204" pitchFamily="34" charset="0"/>
              <a:buChar char="•"/>
            </a:pPr>
            <a:r>
              <a:rPr lang="en-GB" dirty="0"/>
              <a:t>Occur throughout construction project phases</a:t>
            </a:r>
          </a:p>
          <a:p>
            <a:pPr marL="171450" indent="-171450">
              <a:buFont typeface="Arial" panose="020B0604020202020204" pitchFamily="34" charset="0"/>
              <a:buChar char="•"/>
            </a:pPr>
            <a:r>
              <a:rPr lang="en-GB" dirty="0"/>
              <a:t>Are interrelated throughout construction project phases</a:t>
            </a:r>
          </a:p>
          <a:p>
            <a:pPr marL="171450" indent="-171450">
              <a:buFont typeface="Arial" panose="020B0604020202020204" pitchFamily="34" charset="0"/>
              <a:buChar char="•"/>
            </a:pPr>
            <a:r>
              <a:rPr lang="en-GB" dirty="0"/>
              <a:t>Value Toolkit process phases should be recognisable in terms of processes you already use</a:t>
            </a:r>
          </a:p>
          <a:p>
            <a:pPr marL="171450" indent="-171450">
              <a:buFont typeface="Arial" panose="020B0604020202020204" pitchFamily="34" charset="0"/>
              <a:buChar char="•"/>
            </a:pPr>
            <a:r>
              <a:rPr lang="en-GB" b="1" dirty="0"/>
              <a:t>In the case of public procurement, corresponds to HM Treasury Business Case Stages as shown</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Emphasise: Value Toolkit would run in tandem with project ebb and flow and is NOT a replacement for good project management practice</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VT is specifically referenced in the Construction Playbook.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At end of each phase, key questions are asked [Read them out]</a:t>
            </a:r>
          </a:p>
        </p:txBody>
      </p:sp>
      <p:sp>
        <p:nvSpPr>
          <p:cNvPr id="4" name="Slide Number Placeholder 3"/>
          <p:cNvSpPr>
            <a:spLocks noGrp="1"/>
          </p:cNvSpPr>
          <p:nvPr>
            <p:ph type="sldNum" sz="quarter" idx="5"/>
          </p:nvPr>
        </p:nvSpPr>
        <p:spPr/>
        <p:txBody>
          <a:bodyPr/>
          <a:lstStyle/>
          <a:p>
            <a:fld id="{F4F66642-839F-8949-B628-FC50EC18C29D}" type="slidenum">
              <a:rPr lang="en-US" smtClean="0"/>
              <a:t>34</a:t>
            </a:fld>
            <a:endParaRPr lang="en-US" dirty="0"/>
          </a:p>
        </p:txBody>
      </p:sp>
    </p:spTree>
    <p:extLst>
      <p:ext uri="{BB962C8B-B14F-4D97-AF65-F5344CB8AC3E}">
        <p14:creationId xmlns:p14="http://schemas.microsoft.com/office/powerpoint/2010/main" val="42232652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Short/easy answer – everyone on projects will have a part to play, whether in client, consultant, contractor, supplier or operations organisations. Some organisations are peripherally involved, but everyone needs to be involved</a:t>
            </a:r>
          </a:p>
          <a:p>
            <a:pPr marL="171450" indent="-171450">
              <a:buFont typeface="Arial" panose="020B0604020202020204" pitchFamily="34" charset="0"/>
              <a:buChar char="•"/>
            </a:pPr>
            <a:r>
              <a:rPr lang="en-GB" dirty="0"/>
              <a:t>Formation of teams within the Client Approach stream is about who does the VT and who is it done to. Affects everybody, affects every stage. </a:t>
            </a:r>
          </a:p>
          <a:p>
            <a:pPr marL="171450" indent="-171450">
              <a:buFont typeface="Arial" panose="020B0604020202020204" pitchFamily="34" charset="0"/>
              <a:buChar char="•"/>
            </a:pPr>
            <a:r>
              <a:rPr lang="en-GB" dirty="0"/>
              <a:t>The more people who are informed, the better the VT will be. </a:t>
            </a:r>
          </a:p>
          <a:p>
            <a:pPr marL="171450" indent="-171450">
              <a:buFont typeface="Arial" panose="020B0604020202020204" pitchFamily="34" charset="0"/>
              <a:buChar char="•"/>
            </a:pPr>
            <a:r>
              <a:rPr lang="en-GB" dirty="0"/>
              <a:t>Part of coming to know the Value Toolkit process is knowing who does what, when. </a:t>
            </a:r>
          </a:p>
          <a:p>
            <a:pPr marL="171450" indent="-171450">
              <a:buFont typeface="Arial" panose="020B0604020202020204" pitchFamily="34" charset="0"/>
              <a:buChar char="•"/>
            </a:pPr>
            <a:r>
              <a:rPr lang="en-GB" dirty="0"/>
              <a:t>A deep expert in the Value Toolkit process, </a:t>
            </a:r>
            <a:r>
              <a:rPr lang="en-GB" b="1" dirty="0"/>
              <a:t>the facilitator, </a:t>
            </a:r>
            <a:r>
              <a:rPr lang="en-GB" dirty="0"/>
              <a:t>will hold the Toolkit activities together, bring in the right experts when needed, elicit the right information at the right time. Otherwise, we do not seek to create any new roles. </a:t>
            </a:r>
          </a:p>
          <a:p>
            <a:pPr marL="171450" indent="-171450">
              <a:buFont typeface="Arial" panose="020B0604020202020204" pitchFamily="34" charset="0"/>
              <a:buChar char="•"/>
            </a:pPr>
            <a:r>
              <a:rPr lang="en-GB" dirty="0"/>
              <a:t>Value Scorecards will be used in selection of delivery org &amp; operations org</a:t>
            </a:r>
          </a:p>
          <a:p>
            <a:endParaRPr lang="en-GB" dirty="0"/>
          </a:p>
          <a:p>
            <a:r>
              <a:rPr lang="en-GB" dirty="0"/>
              <a:t>Critical roles are the teams. </a:t>
            </a:r>
          </a:p>
        </p:txBody>
      </p:sp>
      <p:sp>
        <p:nvSpPr>
          <p:cNvPr id="4" name="Slide Number Placeholder 3"/>
          <p:cNvSpPr>
            <a:spLocks noGrp="1"/>
          </p:cNvSpPr>
          <p:nvPr>
            <p:ph type="sldNum" sz="quarter" idx="5"/>
          </p:nvPr>
        </p:nvSpPr>
        <p:spPr/>
        <p:txBody>
          <a:bodyPr/>
          <a:lstStyle/>
          <a:p>
            <a:fld id="{F4F66642-839F-8949-B628-FC50EC18C29D}" type="slidenum">
              <a:rPr lang="en-US" smtClean="0"/>
              <a:t>35</a:t>
            </a:fld>
            <a:endParaRPr lang="en-US" dirty="0"/>
          </a:p>
        </p:txBody>
      </p:sp>
    </p:spTree>
    <p:extLst>
      <p:ext uri="{BB962C8B-B14F-4D97-AF65-F5344CB8AC3E}">
        <p14:creationId xmlns:p14="http://schemas.microsoft.com/office/powerpoint/2010/main" val="1115581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36</a:t>
            </a:fld>
            <a:endParaRPr lang="en-US" dirty="0"/>
          </a:p>
        </p:txBody>
      </p:sp>
    </p:spTree>
    <p:extLst>
      <p:ext uri="{BB962C8B-B14F-4D97-AF65-F5344CB8AC3E}">
        <p14:creationId xmlns:p14="http://schemas.microsoft.com/office/powerpoint/2010/main" val="29828496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Simplified process(!) showing the Value Toolkit’s key deliverables. </a:t>
            </a:r>
          </a:p>
          <a:p>
            <a:endParaRPr lang="en-GB" dirty="0"/>
          </a:p>
          <a:p>
            <a:r>
              <a:rPr lang="en-GB" dirty="0"/>
              <a:t>[Recap] Organised in 2 main streams (dimensions) of: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Value Definition &amp; Measurement – about engagement, Strategic Objectives, outcomes and the ‘Value Profile’; about Scorecards and measuring performance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Client Approach – or the more commercial side of project activities; risk: about hazard identification, risk measurement, monitoring &amp; mitigation BUT also how this influences our commercial delivery; and it’s about appointment of key teams and procurement of contractors</a:t>
            </a:r>
          </a:p>
          <a:p>
            <a:pPr marL="0" indent="0">
              <a:buFont typeface="Arial" panose="020B0604020202020204" pitchFamily="34" charset="0"/>
              <a:buNone/>
            </a:pPr>
            <a:endParaRPr lang="en-GB" dirty="0"/>
          </a:p>
          <a:p>
            <a:r>
              <a:rPr lang="en-GB" dirty="0"/>
              <a:t>Must acknowledge – vast inter-related web of activities where one thing feeds into multiple others and there are continual check, feedback and freeze loops. Each stream has activities going on in parallel through the project phases. </a:t>
            </a:r>
          </a:p>
          <a:p>
            <a:endParaRPr lang="en-GB" dirty="0"/>
          </a:p>
          <a:p>
            <a:r>
              <a:rPr lang="en-GB" dirty="0"/>
              <a:t>In each phase, Value Toolkit process sets out “where you start looking at… what are the… you are going to use…” </a:t>
            </a:r>
          </a:p>
          <a:p>
            <a:endParaRPr lang="en-GB" dirty="0"/>
          </a:p>
          <a:p>
            <a:r>
              <a:rPr lang="en-GB" dirty="0"/>
              <a:t>Let’s walk through each stream’s activity through the phases of a typical construction project</a:t>
            </a:r>
          </a:p>
          <a:p>
            <a:endParaRPr lang="en-GB" dirty="0"/>
          </a:p>
          <a:p>
            <a:r>
              <a:rPr lang="en-GB" dirty="0"/>
              <a:t>[TAKEAWAY: not so much to remember how it all inter-relates, but be aware of the need for each ‘product’, explain and justify what each product contains]</a:t>
            </a:r>
          </a:p>
        </p:txBody>
      </p:sp>
      <p:sp>
        <p:nvSpPr>
          <p:cNvPr id="4" name="Slide Number Placeholder 3"/>
          <p:cNvSpPr>
            <a:spLocks noGrp="1"/>
          </p:cNvSpPr>
          <p:nvPr>
            <p:ph type="sldNum" sz="quarter" idx="5"/>
          </p:nvPr>
        </p:nvSpPr>
        <p:spPr/>
        <p:txBody>
          <a:bodyPr/>
          <a:lstStyle/>
          <a:p>
            <a:fld id="{F4F66642-839F-8949-B628-FC50EC18C29D}" type="slidenum">
              <a:rPr lang="en-US" smtClean="0"/>
              <a:t>37</a:t>
            </a:fld>
            <a:endParaRPr lang="en-US" dirty="0"/>
          </a:p>
        </p:txBody>
      </p:sp>
    </p:spTree>
    <p:extLst>
      <p:ext uri="{BB962C8B-B14F-4D97-AF65-F5344CB8AC3E}">
        <p14:creationId xmlns:p14="http://schemas.microsoft.com/office/powerpoint/2010/main" val="18619520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Purpose: defines the problem that needs to be solved or goals that need to be achieved. It includes consideration of whether any intervention is required or whether the ‘do nothing’ option is the right conclusion at this stage. </a:t>
            </a:r>
          </a:p>
          <a:p>
            <a:pPr marL="171450" indent="-171450">
              <a:buFont typeface="Arial" panose="020B0604020202020204" pitchFamily="34" charset="0"/>
              <a:buChar char="•"/>
            </a:pPr>
            <a:r>
              <a:rPr lang="en-GB" dirty="0"/>
              <a:t>Key deliverables in the Need phase are: Strategic Objective Profile, Client Profile</a:t>
            </a:r>
          </a:p>
          <a:p>
            <a:pPr marL="171450" indent="-171450">
              <a:buFont typeface="Arial" panose="020B0604020202020204" pitchFamily="34" charset="0"/>
              <a:buChar char="•"/>
            </a:pPr>
            <a:r>
              <a:rPr lang="en-GB" dirty="0"/>
              <a:t>Key decision at the end of the phase: ‘Is there a case for change?’</a:t>
            </a:r>
          </a:p>
          <a:p>
            <a:pPr marL="0" indent="0">
              <a:buFont typeface="Arial" panose="020B0604020202020204" pitchFamily="34" charset="0"/>
              <a:buNone/>
            </a:pPr>
            <a:endParaRPr lang="en-GB" dirty="0"/>
          </a:p>
          <a:p>
            <a:pPr marL="171450" indent="-171450">
              <a:buFont typeface="Arial" panose="020B0604020202020204" pitchFamily="34" charset="0"/>
              <a:buChar char="•"/>
            </a:pPr>
            <a:r>
              <a:rPr lang="en-GB" dirty="0"/>
              <a:t>Strategic Team appointed: responsible for the implementation and governance of the Value Toolkit process and is likely to be a combination of client sponsors, their in-house experts, and external advisors – they need to understand in-depth what the toolkit is. Nonetheless are at the client’s behest </a:t>
            </a:r>
          </a:p>
          <a:p>
            <a:pPr marL="171450" indent="-171450">
              <a:buFont typeface="Arial" panose="020B0604020202020204" pitchFamily="34" charset="0"/>
              <a:buChar char="•"/>
            </a:pPr>
            <a:r>
              <a:rPr lang="en-GB" dirty="0"/>
              <a:t>Strategic Objectives: comprise Core outcomes (mission) and Value Outcomes (added-value, client strategic priorities), shortlist of key objectives linked to the project mission. These are mapped to VDF and weighted. Also assign high-level performance indicators to each Strategic Objective. </a:t>
            </a:r>
          </a:p>
          <a:p>
            <a:pPr marL="171450" indent="-171450">
              <a:buFont typeface="Arial" panose="020B0604020202020204" pitchFamily="34" charset="0"/>
              <a:buChar char="•"/>
            </a:pPr>
            <a:r>
              <a:rPr lang="en-GB" dirty="0"/>
              <a:t>Client Profile: engage client to find out where a client is best placed to take on roles and responsibilities and where these should be avoided. Client Profile is about the client’s attitude to project delivery. </a:t>
            </a:r>
          </a:p>
          <a:p>
            <a:pPr marL="171450" indent="-171450">
              <a:buFont typeface="Arial" panose="020B0604020202020204" pitchFamily="34" charset="0"/>
              <a:buChar char="•"/>
            </a:pPr>
            <a:r>
              <a:rPr lang="en-GB" dirty="0"/>
              <a:t>Risk: identify strategic risks that might impact successful delivery of the client’s Strategic Objectives</a:t>
            </a:r>
          </a:p>
          <a:p>
            <a:pPr marL="171450" indent="-171450">
              <a:buFont typeface="Arial" panose="020B0604020202020204" pitchFamily="34" charset="0"/>
              <a:buChar char="•"/>
            </a:pPr>
            <a:r>
              <a:rPr lang="en-GB" dirty="0"/>
              <a:t>Business casing: it’s about preparing the Strategic Outline Business Case</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Emphasise – need to do things as early as possible. During Need phase, might expect push back on ‘this is who we are’ ‘this is how we do things’ </a:t>
            </a:r>
          </a:p>
        </p:txBody>
      </p:sp>
      <p:sp>
        <p:nvSpPr>
          <p:cNvPr id="4" name="Slide Number Placeholder 3"/>
          <p:cNvSpPr>
            <a:spLocks noGrp="1"/>
          </p:cNvSpPr>
          <p:nvPr>
            <p:ph type="sldNum" sz="quarter" idx="5"/>
          </p:nvPr>
        </p:nvSpPr>
        <p:spPr/>
        <p:txBody>
          <a:bodyPr/>
          <a:lstStyle/>
          <a:p>
            <a:fld id="{F4F66642-839F-8949-B628-FC50EC18C29D}" type="slidenum">
              <a:rPr lang="en-US" smtClean="0"/>
              <a:t>38</a:t>
            </a:fld>
            <a:endParaRPr lang="en-US" dirty="0"/>
          </a:p>
        </p:txBody>
      </p:sp>
    </p:spTree>
    <p:extLst>
      <p:ext uri="{BB962C8B-B14F-4D97-AF65-F5344CB8AC3E}">
        <p14:creationId xmlns:p14="http://schemas.microsoft.com/office/powerpoint/2010/main" val="28744873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Purpose: considers alternative options that address the need. Outline designs are created, compared, and evaluated against the mission and the Value Profile. A recommendation is made on the preferred option</a:t>
            </a:r>
          </a:p>
          <a:p>
            <a:pPr marL="171450" indent="-171450">
              <a:buFont typeface="Arial" panose="020B0604020202020204" pitchFamily="34" charset="0"/>
              <a:buChar char="•"/>
            </a:pPr>
            <a:r>
              <a:rPr lang="en-GB" dirty="0"/>
              <a:t>Key deliverables in the Optioneering phase are: Value Profile, Measures of Success or primary scorecard, Optioneering Value Scorecard and selection of Delivery Model</a:t>
            </a:r>
          </a:p>
          <a:p>
            <a:pPr marL="171450" lvl="0" indent="-171450">
              <a:buFont typeface="Arial" panose="020B0604020202020204" pitchFamily="34" charset="0"/>
              <a:buChar char="•"/>
            </a:pPr>
            <a:r>
              <a:rPr lang="en-GB" dirty="0"/>
              <a:t>Key decision at the end of the phase: ‘What is the preferred option and delivery strategy?’ The client sponsor and the Strategic Team must confirm the scope of the option to be taken forward</a:t>
            </a:r>
          </a:p>
          <a:p>
            <a:pPr marL="0" lvl="0" indent="0">
              <a:buFont typeface="Arial" panose="020B0604020202020204" pitchFamily="34" charset="0"/>
              <a:buNone/>
            </a:pPr>
            <a:endParaRPr lang="en-GB" dirty="0"/>
          </a:p>
          <a:p>
            <a:pPr marL="0" lvl="0" indent="0">
              <a:buFont typeface="Arial" panose="020B0604020202020204" pitchFamily="34" charset="0"/>
              <a:buNone/>
            </a:pPr>
            <a:r>
              <a:rPr lang="en-GB" dirty="0"/>
              <a:t>Stream activities</a:t>
            </a:r>
          </a:p>
          <a:p>
            <a:pPr marL="171450" lvl="0" indent="-171450">
              <a:buFont typeface="Arial" panose="020B0604020202020204" pitchFamily="34" charset="0"/>
              <a:buChar char="•"/>
            </a:pPr>
            <a:r>
              <a:rPr lang="en-GB" dirty="0"/>
              <a:t>Strategic Team continues to direct project/programme, it appoints the Concept Team -  who bring high levels of expertise to project/programme; understand what outcomes mean and how they inter-relate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Value Profile: engage wide range of stakeholders, work Strategic Objectives into Outcome Driver statements which are more tactical statements useful to design and delivery teams of how to achieve the client’s outcomes, objectively prioritise &amp; rationalise them, combine by category into visual Value Profile roundel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Measurement: engage 1-1 with relevant experts and identify Measures of Success and create the primary scorecard. This comprises metrics, targets and ranges that answer the question of what success would look like with respect to each Outcome Driver.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Measurement: develop the Concept Value Scorecard and use it to evaluate design options. </a:t>
            </a:r>
          </a:p>
          <a:p>
            <a:pPr marL="171450" lvl="0" indent="-171450">
              <a:buFont typeface="Arial" panose="020B0604020202020204" pitchFamily="34" charset="0"/>
              <a:buChar char="•"/>
            </a:pPr>
            <a:r>
              <a:rPr lang="en-GB" dirty="0"/>
              <a:t>Market consultation is undertaken, to test if market is able to deliver the outcomes, consider innovations in the market and understand factors which will shape supplier selection. Also testing feasibility of options (buildability, materials availability). Also identify market factors which will influence the Delivery Model</a:t>
            </a:r>
          </a:p>
          <a:p>
            <a:pPr marL="171450" lvl="0" indent="-171450">
              <a:buFont typeface="Arial" panose="020B0604020202020204" pitchFamily="34" charset="0"/>
              <a:buChar char="•"/>
            </a:pPr>
            <a:r>
              <a:rPr lang="en-GB" dirty="0"/>
              <a:t>Risk: Consider potential threats to the realisation of the client’s Value Profile. This exercise requires the client to take broader view of risk, moving beyond the typical boundaries of time and cost, and actively involving their organisation in its management</a:t>
            </a:r>
          </a:p>
          <a:p>
            <a:pPr marL="171450" lvl="0" indent="-171450">
              <a:buFont typeface="Arial" panose="020B0604020202020204" pitchFamily="34" charset="0"/>
              <a:buChar char="•"/>
            </a:pPr>
            <a:r>
              <a:rPr lang="en-GB" dirty="0"/>
              <a:t>From Client Profile information, delivery approach and appropriate Delivery Model is selected. </a:t>
            </a:r>
          </a:p>
          <a:p>
            <a:pPr marL="171450" lvl="0" indent="-171450">
              <a:buFont typeface="Arial" panose="020B0604020202020204" pitchFamily="34" charset="0"/>
              <a:buChar char="•"/>
            </a:pPr>
            <a:endParaRPr lang="en-GB" dirty="0"/>
          </a:p>
          <a:p>
            <a:pPr marL="0" lvl="0" indent="0">
              <a:buFont typeface="Arial" panose="020B0604020202020204" pitchFamily="34" charset="0"/>
              <a:buNone/>
            </a:pPr>
            <a:r>
              <a:rPr lang="en-GB" dirty="0"/>
              <a:t>Emphasise – probably the most important phase in terms of use of the Toolkit. Critical to success of the project. The VT should be completely influential. So if ‘sustainability’ is important to you, key in what you develop here is a Value Profile which enables you to put appropriate metrics to the test.  During Optioneering you generally start to compare and look at very different things. </a:t>
            </a:r>
          </a:p>
        </p:txBody>
      </p:sp>
      <p:sp>
        <p:nvSpPr>
          <p:cNvPr id="4" name="Slide Number Placeholder 3"/>
          <p:cNvSpPr>
            <a:spLocks noGrp="1"/>
          </p:cNvSpPr>
          <p:nvPr>
            <p:ph type="sldNum" sz="quarter" idx="5"/>
          </p:nvPr>
        </p:nvSpPr>
        <p:spPr/>
        <p:txBody>
          <a:bodyPr/>
          <a:lstStyle/>
          <a:p>
            <a:fld id="{F4F66642-839F-8949-B628-FC50EC18C29D}" type="slidenum">
              <a:rPr lang="en-US" smtClean="0"/>
              <a:t>39</a:t>
            </a:fld>
            <a:endParaRPr lang="en-US" dirty="0"/>
          </a:p>
        </p:txBody>
      </p:sp>
    </p:spTree>
    <p:extLst>
      <p:ext uri="{BB962C8B-B14F-4D97-AF65-F5344CB8AC3E}">
        <p14:creationId xmlns:p14="http://schemas.microsoft.com/office/powerpoint/2010/main" val="2898751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Emphasise: in this training, we have included these little red graphics giving page references to our Overview document, where you can read in more depth. </a:t>
            </a:r>
          </a:p>
        </p:txBody>
      </p:sp>
      <p:sp>
        <p:nvSpPr>
          <p:cNvPr id="4" name="Slide Number Placeholder 3"/>
          <p:cNvSpPr>
            <a:spLocks noGrp="1"/>
          </p:cNvSpPr>
          <p:nvPr>
            <p:ph type="sldNum" sz="quarter" idx="5"/>
          </p:nvPr>
        </p:nvSpPr>
        <p:spPr/>
        <p:txBody>
          <a:bodyPr/>
          <a:lstStyle/>
          <a:p>
            <a:fld id="{F4F66642-839F-8949-B628-FC50EC18C29D}" type="slidenum">
              <a:rPr lang="en-US" smtClean="0"/>
              <a:t>4</a:t>
            </a:fld>
            <a:endParaRPr lang="en-US" dirty="0"/>
          </a:p>
        </p:txBody>
      </p:sp>
    </p:spTree>
    <p:extLst>
      <p:ext uri="{BB962C8B-B14F-4D97-AF65-F5344CB8AC3E}">
        <p14:creationId xmlns:p14="http://schemas.microsoft.com/office/powerpoint/2010/main" val="6802415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does the Delivery Model look like? ‘Client personas’ i.e. relationship between Client &amp; Supply Chain – roles, responsibilities, how relationship is developed and sustained. </a:t>
            </a:r>
          </a:p>
          <a:p>
            <a:r>
              <a:rPr lang="en-GB" dirty="0"/>
              <a:t>When the Delivery Model has been agreed upon, the Strategic Team will validate the Risk Profile to confirm that the risk can be adequately defined and managed </a:t>
            </a:r>
          </a:p>
          <a:p>
            <a:r>
              <a:rPr lang="en-GB" dirty="0"/>
              <a:t>Emphasise, </a:t>
            </a:r>
            <a:r>
              <a:rPr lang="en-GB" b="1" dirty="0"/>
              <a:t>all delivery models are contract-type agnostic</a:t>
            </a:r>
          </a:p>
        </p:txBody>
      </p:sp>
      <p:sp>
        <p:nvSpPr>
          <p:cNvPr id="4" name="Slide Number Placeholder 3"/>
          <p:cNvSpPr>
            <a:spLocks noGrp="1"/>
          </p:cNvSpPr>
          <p:nvPr>
            <p:ph type="sldNum" sz="quarter" idx="5"/>
          </p:nvPr>
        </p:nvSpPr>
        <p:spPr/>
        <p:txBody>
          <a:bodyPr/>
          <a:lstStyle/>
          <a:p>
            <a:fld id="{F4F66642-839F-8949-B628-FC50EC18C29D}" type="slidenum">
              <a:rPr lang="en-US" smtClean="0"/>
              <a:t>40</a:t>
            </a:fld>
            <a:endParaRPr lang="en-US" dirty="0"/>
          </a:p>
        </p:txBody>
      </p:sp>
    </p:spTree>
    <p:extLst>
      <p:ext uri="{BB962C8B-B14F-4D97-AF65-F5344CB8AC3E}">
        <p14:creationId xmlns:p14="http://schemas.microsoft.com/office/powerpoint/2010/main" val="1628842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Purpose: develop solution in sufficient detail to allow delivery organisation(s) to be procured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Key deliverables in the Design phase are the Design Value Scorecard, Commercial Strategy and Tender Value Scorecard</a:t>
            </a:r>
          </a:p>
          <a:p>
            <a:pPr marL="171450" indent="-171450">
              <a:buFont typeface="Arial" panose="020B0604020202020204" pitchFamily="34" charset="0"/>
              <a:buChar char="•"/>
            </a:pPr>
            <a:r>
              <a:rPr lang="en-GB" dirty="0"/>
              <a:t>Key decision at the end of the phase: ‘What is the preferred option for delivery?’</a:t>
            </a:r>
          </a:p>
          <a:p>
            <a:endParaRPr lang="en-GB" dirty="0"/>
          </a:p>
          <a:p>
            <a:r>
              <a:rPr lang="en-GB" dirty="0"/>
              <a:t>Stream activities </a:t>
            </a:r>
          </a:p>
          <a:p>
            <a:pPr marL="171450" indent="-171450">
              <a:buFont typeface="Arial" panose="020B0604020202020204" pitchFamily="34" charset="0"/>
              <a:buChar char="•"/>
            </a:pPr>
            <a:r>
              <a:rPr lang="en-GB" dirty="0"/>
              <a:t>Strategic Team continues to direct project/programme, it appoints the Design Team. As before, will comprise individuals and companies that understand what the outcomes mean and how they inter-relate; having the capability to develop solutions which will deliver the desired outcomes. The Design Team will consist of experts in the value categories within the Value Profile and is likely to include designers, cost-managers, social value practitioners, and environmental specialists. Will develop the design solution to stage where sufficient information is available to commence procurement. </a:t>
            </a:r>
          </a:p>
          <a:p>
            <a:pPr marL="171450" indent="-171450">
              <a:buFont typeface="Arial" panose="020B0604020202020204" pitchFamily="34" charset="0"/>
              <a:buChar char="•"/>
            </a:pPr>
            <a:r>
              <a:rPr lang="en-GB" dirty="0"/>
              <a:t>Value Profile: sense-check review of strategic drivers, Outcome Drivers (as needed). Freeze for tendering. </a:t>
            </a:r>
          </a:p>
          <a:p>
            <a:pPr marL="171450" indent="-171450">
              <a:buFont typeface="Arial" panose="020B0604020202020204" pitchFamily="34" charset="0"/>
              <a:buChar char="•"/>
            </a:pPr>
            <a:r>
              <a:rPr lang="en-GB" dirty="0"/>
              <a:t>Develop and evaluate Design Value Scorecard</a:t>
            </a:r>
          </a:p>
          <a:p>
            <a:pPr marL="171450" indent="-171450">
              <a:buFont typeface="Arial" panose="020B0604020202020204" pitchFamily="34" charset="0"/>
              <a:buChar char="•"/>
            </a:pPr>
            <a:r>
              <a:rPr lang="en-GB" dirty="0"/>
              <a:t>Develop Tender Value Scorecard and issue to procurement</a:t>
            </a:r>
          </a:p>
          <a:p>
            <a:pPr marL="171450" indent="-171450">
              <a:buFont typeface="Arial" panose="020B0604020202020204" pitchFamily="34" charset="0"/>
              <a:buChar char="•"/>
            </a:pPr>
            <a:r>
              <a:rPr lang="en-GB" dirty="0"/>
              <a:t>Client Approach: draw together work packaging, contracts and procurement activities (inc. Legal) and finalise overall Commercial Strategy.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Procurement team will be involved in the development of the Tender Value Scorecard, incorporate pricing questions and run tenders. They will evaluate tenders and make recommendation of ‘most advantageous tender’</a:t>
            </a:r>
          </a:p>
          <a:p>
            <a:pPr marL="171450" indent="-171450">
              <a:buFont typeface="Arial" panose="020B0604020202020204" pitchFamily="34" charset="0"/>
              <a:buChar char="•"/>
            </a:pPr>
            <a:r>
              <a:rPr lang="en-GB" dirty="0"/>
              <a:t>Risk: refine &amp; freeze. Overlay with Commercial Strategy to finalise risk management process - demonstrate to the client that all identified risks are allocated, that they will be managed in a way that is acceptable, and that this is reflected in the contractual arrangements</a:t>
            </a:r>
          </a:p>
          <a:p>
            <a:pPr marL="171450" indent="-171450">
              <a:buFont typeface="Arial" panose="020B0604020202020204" pitchFamily="34" charset="0"/>
              <a:buChar cha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You are working up a design so that it can be procured, You also define the Commercial Strategy and the Tender Value Scorecard becomes your baseline document for procurement. Tender Value Scorecard WILL be used to inform appointment of a delivery organisation(s). About asking how can they maintain value? Who can build it to the best value? Very different way to doing procurement.  Your delivery model is not about forms of contract.  The commercial model is about forms of contract, forms of incentivisation (e.g. performance of asset, holding payment pending achievement of this). </a:t>
            </a:r>
          </a:p>
        </p:txBody>
      </p:sp>
      <p:sp>
        <p:nvSpPr>
          <p:cNvPr id="4" name="Slide Number Placeholder 3"/>
          <p:cNvSpPr>
            <a:spLocks noGrp="1"/>
          </p:cNvSpPr>
          <p:nvPr>
            <p:ph type="sldNum" sz="quarter" idx="5"/>
          </p:nvPr>
        </p:nvSpPr>
        <p:spPr/>
        <p:txBody>
          <a:bodyPr/>
          <a:lstStyle/>
          <a:p>
            <a:fld id="{F4F66642-839F-8949-B628-FC50EC18C29D}" type="slidenum">
              <a:rPr lang="en-US" smtClean="0"/>
              <a:t>41</a:t>
            </a:fld>
            <a:endParaRPr lang="en-US" dirty="0"/>
          </a:p>
        </p:txBody>
      </p:sp>
    </p:spTree>
    <p:extLst>
      <p:ext uri="{BB962C8B-B14F-4D97-AF65-F5344CB8AC3E}">
        <p14:creationId xmlns:p14="http://schemas.microsoft.com/office/powerpoint/2010/main" val="41777615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dirty="0">
                <a:solidFill>
                  <a:srgbClr val="318390"/>
                </a:solidFill>
              </a:rPr>
              <a:t>Purpose: to </a:t>
            </a:r>
            <a:r>
              <a:rPr lang="en-GB" dirty="0"/>
              <a:t>measure &amp; validate delivery performance &amp; record outcomes realised in delivery. And then refine outcomes that will relate to operation. </a:t>
            </a:r>
          </a:p>
          <a:p>
            <a:pPr marL="171450" lvl="0" indent="-171450">
              <a:buFont typeface="Arial" panose="020B0604020202020204" pitchFamily="34" charset="0"/>
              <a:buChar char="•"/>
            </a:pPr>
            <a:r>
              <a:rPr lang="en-GB" dirty="0">
                <a:solidFill>
                  <a:srgbClr val="318390"/>
                </a:solidFill>
              </a:rPr>
              <a:t>Key decision at end of Delivery phase: </a:t>
            </a:r>
            <a:r>
              <a:rPr lang="en-GB" dirty="0"/>
              <a:t>‘Has the value been delivered? What is the value at handover’ Opportunity to capture learnings. </a:t>
            </a:r>
          </a:p>
          <a:p>
            <a:endParaRPr lang="en-GB" dirty="0"/>
          </a:p>
          <a:p>
            <a:pPr marL="171450" indent="-171450">
              <a:buFont typeface="Arial" panose="020B0604020202020204" pitchFamily="34" charset="0"/>
              <a:buChar char="•"/>
            </a:pPr>
            <a:r>
              <a:rPr lang="en-GB" dirty="0"/>
              <a:t>Client Approach: client needs to be prepared for change in dynamic as we move into delivery i.e. less scope for change. Later, about preparing for operational readiness. </a:t>
            </a:r>
          </a:p>
          <a:p>
            <a:pPr marL="171450" indent="-171450">
              <a:buFont typeface="Arial" panose="020B0604020202020204" pitchFamily="34" charset="0"/>
              <a:buChar char="•"/>
            </a:pPr>
            <a:r>
              <a:rPr lang="en-GB" dirty="0"/>
              <a:t>Appointments: contract(s) awarded to delivery organisation(s).</a:t>
            </a:r>
          </a:p>
          <a:p>
            <a:pPr marL="171450" indent="-171450">
              <a:buFont typeface="Arial" panose="020B0604020202020204" pitchFamily="34" charset="0"/>
              <a:buChar char="•"/>
            </a:pPr>
            <a:r>
              <a:rPr lang="en-GB" dirty="0"/>
              <a:t>Risk: Undertake active risk management. Mitigate if needed. Focus on the prevention and mitigation of risk, not apportionment of blame </a:t>
            </a:r>
          </a:p>
          <a:p>
            <a:pPr marL="171450" indent="-171450">
              <a:buFont typeface="Arial" panose="020B0604020202020204" pitchFamily="34" charset="0"/>
              <a:buChar char="•"/>
            </a:pPr>
            <a:r>
              <a:rPr lang="en-GB" dirty="0"/>
              <a:t>Measurement: monitor performance of delivery organisation using metrics set out in the Delivery Value Scorecard. Inc direct measurement of outcomes &amp; prediction of performance for outcomes in operation. </a:t>
            </a:r>
          </a:p>
        </p:txBody>
      </p:sp>
      <p:sp>
        <p:nvSpPr>
          <p:cNvPr id="4" name="Slide Number Placeholder 3"/>
          <p:cNvSpPr>
            <a:spLocks noGrp="1"/>
          </p:cNvSpPr>
          <p:nvPr>
            <p:ph type="sldNum" sz="quarter" idx="5"/>
          </p:nvPr>
        </p:nvSpPr>
        <p:spPr/>
        <p:txBody>
          <a:bodyPr/>
          <a:lstStyle/>
          <a:p>
            <a:fld id="{F4F66642-839F-8949-B628-FC50EC18C29D}" type="slidenum">
              <a:rPr lang="en-US" smtClean="0"/>
              <a:t>42</a:t>
            </a:fld>
            <a:endParaRPr lang="en-US" dirty="0"/>
          </a:p>
        </p:txBody>
      </p:sp>
    </p:spTree>
    <p:extLst>
      <p:ext uri="{BB962C8B-B14F-4D97-AF65-F5344CB8AC3E}">
        <p14:creationId xmlns:p14="http://schemas.microsoft.com/office/powerpoint/2010/main" val="28947660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dirty="0">
                <a:solidFill>
                  <a:srgbClr val="318390"/>
                </a:solidFill>
              </a:rPr>
              <a:t>Purpose: </a:t>
            </a:r>
            <a:r>
              <a:rPr lang="en-GB" dirty="0"/>
              <a:t>solution in-use, in operation</a:t>
            </a:r>
          </a:p>
          <a:p>
            <a:pPr marL="171450" lvl="0" indent="-171450">
              <a:buFont typeface="Arial" panose="020B0604020202020204" pitchFamily="34" charset="0"/>
              <a:buChar char="•"/>
            </a:pPr>
            <a:r>
              <a:rPr lang="en-GB" dirty="0">
                <a:solidFill>
                  <a:srgbClr val="318390"/>
                </a:solidFill>
              </a:rPr>
              <a:t>Key decision during or at end of Operation phase: ‘</a:t>
            </a:r>
            <a:r>
              <a:rPr lang="en-GB" dirty="0"/>
              <a:t>Is the asset operating as intended and realising its benefits?’ </a:t>
            </a:r>
          </a:p>
          <a:p>
            <a:pPr marL="0" lvl="0" indent="0">
              <a:buFont typeface="Arial" panose="020B0604020202020204" pitchFamily="34" charset="0"/>
              <a:buNone/>
            </a:pPr>
            <a:endParaRPr lang="en-GB" dirty="0"/>
          </a:p>
          <a:p>
            <a:pPr marL="171450" lvl="0" indent="-171450">
              <a:buFont typeface="Arial" panose="020B0604020202020204" pitchFamily="34" charset="0"/>
              <a:buChar char="•"/>
            </a:pPr>
            <a:r>
              <a:rPr lang="en-GB" dirty="0"/>
              <a:t>Risk: moving into operation from delivery, ensure risks are closed out – must also ensure no loss of knowledge as you move to an operations organisation. Undertake operational risk management, recording into Value Toolkit if applicable. </a:t>
            </a:r>
          </a:p>
          <a:p>
            <a:pPr marL="171450" lvl="0" indent="-171450">
              <a:buFont typeface="Arial" panose="020B0604020202020204" pitchFamily="34" charset="0"/>
              <a:buChar char="•"/>
            </a:pPr>
            <a:r>
              <a:rPr lang="en-GB" dirty="0"/>
              <a:t>Client Approach: about a well-orchestrated handover from delivery to operations organisation/client, maintaining stakeholder confidence. </a:t>
            </a:r>
          </a:p>
          <a:p>
            <a:pPr marL="171450" lvl="0" indent="-171450">
              <a:buFont typeface="Arial" panose="020B0604020202020204" pitchFamily="34" charset="0"/>
              <a:buChar char="•"/>
            </a:pPr>
            <a:r>
              <a:rPr lang="en-GB" dirty="0"/>
              <a:t>Operational performance: validate operational performance against Operational Value Scorecard</a:t>
            </a:r>
          </a:p>
          <a:p>
            <a:pPr marL="171450" lvl="0" indent="-171450">
              <a:buFont typeface="Arial" panose="020B0604020202020204" pitchFamily="34" charset="0"/>
              <a:buChar char="•"/>
            </a:pPr>
            <a:r>
              <a:rPr lang="en-GB" dirty="0"/>
              <a:t>Appointments: Per delivery organisation contractual requirements, determine validated operational performance &amp; recommend final reward</a:t>
            </a:r>
          </a:p>
          <a:p>
            <a:pPr marL="171450" lvl="0" indent="-171450">
              <a:buFont typeface="Arial" panose="020B0604020202020204" pitchFamily="34" charset="0"/>
              <a:buChar char="•"/>
            </a:pPr>
            <a:endParaRPr lang="en-GB" dirty="0"/>
          </a:p>
          <a:p>
            <a:pPr marL="0" lvl="0" indent="0">
              <a:buFont typeface="Arial" panose="020B0604020202020204" pitchFamily="34" charset="0"/>
              <a:buNone/>
            </a:pPr>
            <a:r>
              <a:rPr lang="en-GB" dirty="0"/>
              <a:t>Important for data collection. </a:t>
            </a:r>
          </a:p>
        </p:txBody>
      </p:sp>
      <p:sp>
        <p:nvSpPr>
          <p:cNvPr id="4" name="Slide Number Placeholder 3"/>
          <p:cNvSpPr>
            <a:spLocks noGrp="1"/>
          </p:cNvSpPr>
          <p:nvPr>
            <p:ph type="sldNum" sz="quarter" idx="5"/>
          </p:nvPr>
        </p:nvSpPr>
        <p:spPr/>
        <p:txBody>
          <a:bodyPr/>
          <a:lstStyle/>
          <a:p>
            <a:fld id="{F4F66642-839F-8949-B628-FC50EC18C29D}" type="slidenum">
              <a:rPr lang="en-US" smtClean="0"/>
              <a:t>43</a:t>
            </a:fld>
            <a:endParaRPr lang="en-US" dirty="0"/>
          </a:p>
        </p:txBody>
      </p:sp>
    </p:spTree>
    <p:extLst>
      <p:ext uri="{BB962C8B-B14F-4D97-AF65-F5344CB8AC3E}">
        <p14:creationId xmlns:p14="http://schemas.microsoft.com/office/powerpoint/2010/main" val="529036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a:t>
            </a:r>
          </a:p>
          <a:p>
            <a:pPr marL="171450" indent="-171450">
              <a:buFont typeface="Arial" panose="020B0604020202020204" pitchFamily="34" charset="0"/>
              <a:buChar char="•"/>
            </a:pPr>
            <a:r>
              <a:rPr lang="en-GB" dirty="0"/>
              <a:t>About creating maximum value, about achieving client’s Strategic Objectives: Core Outcomes (outcomes critical to success of mission) and Value Outcomes (added value)</a:t>
            </a:r>
          </a:p>
          <a:p>
            <a:pPr marL="171450" indent="-171450">
              <a:buFont typeface="Arial" panose="020B0604020202020204" pitchFamily="34" charset="0"/>
              <a:buChar char="•"/>
            </a:pPr>
            <a:r>
              <a:rPr lang="en-GB" dirty="0"/>
              <a:t>But VT is agnostic to what or where the value actually lies</a:t>
            </a:r>
          </a:p>
          <a:p>
            <a:pPr marL="171450" indent="-171450">
              <a:buFont typeface="Arial" panose="020B0604020202020204" pitchFamily="34" charset="0"/>
              <a:buChar char="•"/>
            </a:pPr>
            <a:r>
              <a:rPr lang="en-GB" dirty="0"/>
              <a:t>For maximum benefits, you need to do the whole toolkit, cherry picking is not an option!...</a:t>
            </a:r>
          </a:p>
          <a:p>
            <a:pPr marL="171450" indent="-171450">
              <a:buFont typeface="Arial" panose="020B0604020202020204" pitchFamily="34" charset="0"/>
              <a:buChar char="•"/>
            </a:pPr>
            <a:r>
              <a:rPr lang="en-GB" dirty="0"/>
              <a:t>Very important to look at it as an integrated approach, looking at the streams and project phases, how they feed into each other, and inter-relate.</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In plain terms, the VT is solution-agnostic. </a:t>
            </a:r>
          </a:p>
        </p:txBody>
      </p:sp>
      <p:sp>
        <p:nvSpPr>
          <p:cNvPr id="4" name="Slide Number Placeholder 3"/>
          <p:cNvSpPr>
            <a:spLocks noGrp="1"/>
          </p:cNvSpPr>
          <p:nvPr>
            <p:ph type="sldNum" sz="quarter" idx="5"/>
          </p:nvPr>
        </p:nvSpPr>
        <p:spPr/>
        <p:txBody>
          <a:bodyPr/>
          <a:lstStyle/>
          <a:p>
            <a:fld id="{F4F66642-839F-8949-B628-FC50EC18C29D}" type="slidenum">
              <a:rPr lang="en-US" smtClean="0"/>
              <a:t>44</a:t>
            </a:fld>
            <a:endParaRPr lang="en-US" dirty="0"/>
          </a:p>
        </p:txBody>
      </p:sp>
    </p:spTree>
    <p:extLst>
      <p:ext uri="{BB962C8B-B14F-4D97-AF65-F5344CB8AC3E}">
        <p14:creationId xmlns:p14="http://schemas.microsoft.com/office/powerpoint/2010/main" val="10241216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[E-learning: do as an FAQ section, or link to web FAQ section] </a:t>
            </a:r>
          </a:p>
          <a:p>
            <a:endParaRPr lang="en-GB" dirty="0"/>
          </a:p>
          <a:p>
            <a:pPr>
              <a:spcBef>
                <a:spcPts val="0"/>
              </a:spcBef>
              <a:spcAft>
                <a:spcPts val="600"/>
              </a:spcAft>
            </a:pPr>
            <a:r>
              <a:rPr lang="en-GB" b="0" dirty="0"/>
              <a:t>Led discussion points, if needed:</a:t>
            </a:r>
          </a:p>
          <a:p>
            <a:pPr marL="285750" indent="-285750">
              <a:spcBef>
                <a:spcPts val="0"/>
              </a:spcBef>
              <a:spcAft>
                <a:spcPts val="600"/>
              </a:spcAft>
              <a:buFont typeface="Arial" panose="020B0604020202020204" pitchFamily="34" charset="0"/>
              <a:buChar char="•"/>
            </a:pPr>
            <a:r>
              <a:rPr lang="en-GB" dirty="0"/>
              <a:t>What does value-based decision-making mean to you and your organisation?</a:t>
            </a:r>
          </a:p>
          <a:p>
            <a:pPr marL="285750" indent="-285750">
              <a:spcBef>
                <a:spcPts val="0"/>
              </a:spcBef>
              <a:spcAft>
                <a:spcPts val="600"/>
              </a:spcAft>
              <a:buFont typeface="Arial" panose="020B0604020202020204" pitchFamily="34" charset="0"/>
              <a:buChar char="•"/>
            </a:pPr>
            <a:r>
              <a:rPr lang="en-GB" dirty="0"/>
              <a:t>Nice to have, or essential to enable those positive outcomes for society, economy and planet?</a:t>
            </a:r>
          </a:p>
          <a:p>
            <a:pPr marL="285750" indent="-285750">
              <a:spcBef>
                <a:spcPts val="0"/>
              </a:spcBef>
              <a:spcAft>
                <a:spcPts val="600"/>
              </a:spcAft>
              <a:buFont typeface="Arial" panose="020B0604020202020204" pitchFamily="34" charset="0"/>
              <a:buChar char="•"/>
            </a:pPr>
            <a:r>
              <a:rPr lang="en-GB" dirty="0"/>
              <a:t>How can the Value Toolkit work alongside tools you may already have for capturing and monitoring social value?</a:t>
            </a:r>
          </a:p>
          <a:p>
            <a:pPr marL="285750" indent="-285750">
              <a:spcBef>
                <a:spcPts val="0"/>
              </a:spcBef>
              <a:spcAft>
                <a:spcPts val="600"/>
              </a:spcAft>
              <a:buFont typeface="Arial" panose="020B0604020202020204" pitchFamily="34" charset="0"/>
              <a:buChar char="•"/>
            </a:pPr>
            <a:r>
              <a:rPr lang="en-GB" dirty="0"/>
              <a:t>Is it meaningful to measure value in capitals and categories? </a:t>
            </a:r>
          </a:p>
          <a:p>
            <a:pPr marL="285750" indent="-285750">
              <a:spcBef>
                <a:spcPts val="0"/>
              </a:spcBef>
              <a:spcAft>
                <a:spcPts val="600"/>
              </a:spcAft>
              <a:buFont typeface="Arial" panose="020B0604020202020204" pitchFamily="34" charset="0"/>
              <a:buChar char="•"/>
            </a:pPr>
            <a:r>
              <a:rPr lang="en-GB" dirty="0"/>
              <a:t>Which parts of the Value Toolkit process do you feel will work for you, and which less so?</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F66642-839F-8949-B628-FC50EC18C29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19366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[Update accordingly with specific links to Value Toolkit documentation, our expression of interest page]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F66642-839F-8949-B628-FC50EC18C29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69135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49</a:t>
            </a:fld>
            <a:endParaRPr lang="en-US" dirty="0"/>
          </a:p>
        </p:txBody>
      </p:sp>
    </p:spTree>
    <p:extLst>
      <p:ext uri="{BB962C8B-B14F-4D97-AF65-F5344CB8AC3E}">
        <p14:creationId xmlns:p14="http://schemas.microsoft.com/office/powerpoint/2010/main" val="34267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5</a:t>
            </a:fld>
            <a:endParaRPr lang="en-US" dirty="0"/>
          </a:p>
        </p:txBody>
      </p:sp>
    </p:spTree>
    <p:extLst>
      <p:ext uri="{BB962C8B-B14F-4D97-AF65-F5344CB8AC3E}">
        <p14:creationId xmlns:p14="http://schemas.microsoft.com/office/powerpoint/2010/main" val="232046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600"/>
              </a:spcAft>
              <a:buFont typeface="Arial" panose="020B0604020202020204" pitchFamily="34" charset="0"/>
              <a:buChar char="•"/>
            </a:pPr>
            <a:r>
              <a:rPr lang="en-GB" sz="1200" dirty="0"/>
              <a:t>The construction sector has historically viewed value through the prism of cheapness, lowest cost and risk often outranking value and outcomes for operators, users and the environment.</a:t>
            </a:r>
          </a:p>
          <a:p>
            <a:pPr marL="285750" indent="-285750">
              <a:spcAft>
                <a:spcPts val="600"/>
              </a:spcAft>
              <a:buFont typeface="Arial" panose="020B0604020202020204" pitchFamily="34" charset="0"/>
              <a:buChar char="•"/>
            </a:pPr>
            <a:r>
              <a:rPr lang="en-GB" sz="1200" dirty="0"/>
              <a:t>We need a different approach. One that allows our industry to innovate world-leading practices that deliver value in design, delivery and operation.</a:t>
            </a:r>
          </a:p>
          <a:p>
            <a:pPr marL="285750" indent="-285750">
              <a:spcAft>
                <a:spcPts val="600"/>
              </a:spcAft>
              <a:buFont typeface="Arial" panose="020B0604020202020204" pitchFamily="34" charset="0"/>
              <a:buChar char="•"/>
            </a:pPr>
            <a:r>
              <a:rPr lang="en-GB" sz="1200" dirty="0"/>
              <a:t>The Construction Innovation Hub, and its network of partners, has created the Value Toolkit – a new process and supporting tools to drive better decision making, support the path to Net Zero, boost productivity and resilience, and deliver higher quality buildings.</a:t>
            </a:r>
          </a:p>
          <a:p>
            <a:pPr marL="285750" indent="-285750">
              <a:spcAft>
                <a:spcPts val="600"/>
              </a:spcAft>
              <a:buFont typeface="Arial" panose="020B0604020202020204" pitchFamily="34" charset="0"/>
              <a:buChar char="•"/>
            </a:pPr>
            <a:r>
              <a:rPr lang="en-GB" sz="1200" dirty="0"/>
              <a:t>This has now been taken on by Constructing Excellence to take forward with industry, by creating a community of practice for value-based decision-making.</a:t>
            </a:r>
          </a:p>
          <a:p>
            <a:endParaRPr lang="en-GB" dirty="0"/>
          </a:p>
          <a:p>
            <a:endParaRPr lang="en-GB" dirty="0"/>
          </a:p>
          <a:p>
            <a:r>
              <a:rPr lang="en-GB" dirty="0"/>
              <a:t>Points to add into the discussion:</a:t>
            </a:r>
          </a:p>
          <a:p>
            <a:pPr marL="171450" indent="-171450">
              <a:buFont typeface="Arial" panose="020B0604020202020204" pitchFamily="34" charset="0"/>
              <a:buChar char="•"/>
            </a:pPr>
            <a:r>
              <a:rPr lang="en-GB" dirty="0"/>
              <a:t>Value typically means just cost/price, we are widening it to include outcomes for not only economy but also society and planet (on this we are not unique)</a:t>
            </a:r>
          </a:p>
          <a:p>
            <a:pPr marL="171450" indent="-171450">
              <a:buFont typeface="Arial" panose="020B0604020202020204" pitchFamily="34" charset="0"/>
              <a:buChar char="•"/>
            </a:pPr>
            <a:r>
              <a:rPr lang="en-GB" dirty="0"/>
              <a:t>We are NOT telling any client what value is – giving a flexible framework in which they can define their own value. Incumbent ways can still work. </a:t>
            </a:r>
          </a:p>
          <a:p>
            <a:pPr marL="171450" indent="-171450">
              <a:buFont typeface="Arial" panose="020B0604020202020204" pitchFamily="34" charset="0"/>
              <a:buChar char="•"/>
            </a:pPr>
            <a:r>
              <a:rPr lang="en-GB" dirty="0"/>
              <a:t>Industry has a history of cheapness, moral bankruptcy… </a:t>
            </a:r>
          </a:p>
          <a:p>
            <a:pPr marL="171450" indent="-171450">
              <a:buFont typeface="Arial" panose="020B0604020202020204" pitchFamily="34" charset="0"/>
              <a:buChar char="•"/>
            </a:pPr>
            <a:r>
              <a:rPr lang="en-GB" dirty="0"/>
              <a:t>[If desired] Link to 3 pillars – UN National Sustainable Development Goals (SDGs)</a:t>
            </a:r>
          </a:p>
          <a:p>
            <a:pPr marL="171450" indent="-171450">
              <a:buFont typeface="Arial" panose="020B0604020202020204" pitchFamily="34" charset="0"/>
              <a:buChar char="•"/>
            </a:pPr>
            <a:r>
              <a:rPr lang="en-GB" dirty="0"/>
              <a:t>Plethora of ways to measure, calculate social value. VT can be used in conjunction with them, but goes much further to ensure value is built in throughout projects, programmes and portfolios. </a:t>
            </a:r>
          </a:p>
          <a:p>
            <a:endParaRPr lang="en-GB" dirty="0"/>
          </a:p>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6</a:t>
            </a:fld>
            <a:endParaRPr lang="en-US" dirty="0"/>
          </a:p>
        </p:txBody>
      </p:sp>
    </p:spTree>
    <p:extLst>
      <p:ext uri="{BB962C8B-B14F-4D97-AF65-F5344CB8AC3E}">
        <p14:creationId xmlns:p14="http://schemas.microsoft.com/office/powerpoint/2010/main" val="1096642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[IMPORTANT – check the timeliness and context of any drivers you cite at the time of delivering this training] </a:t>
            </a:r>
          </a:p>
          <a:p>
            <a:r>
              <a:rPr lang="en-GB" b="1" dirty="0"/>
              <a:t>[Industry reports &amp; especially policies will wax and wane in their relevance]</a:t>
            </a:r>
          </a:p>
          <a:p>
            <a:endParaRPr lang="en-GB" dirty="0"/>
          </a:p>
          <a:p>
            <a:r>
              <a:rPr lang="en-GB" dirty="0"/>
              <a:t>The Value Toolkit will provide a common, structured approach to delivering on the ambitions and requirements of existing and emerging policy and process. </a:t>
            </a:r>
          </a:p>
          <a:p>
            <a:r>
              <a:rPr lang="en-GB" dirty="0"/>
              <a:t>It should not add additional complexity, but help clients to navigate an increasingly complex policy environment.</a:t>
            </a:r>
          </a:p>
          <a:p>
            <a:endParaRPr lang="en-GB" dirty="0"/>
          </a:p>
          <a:p>
            <a:r>
              <a:rPr lang="en-GB" dirty="0"/>
              <a:t>Drivers, why we need the Value Toolkit. </a:t>
            </a:r>
          </a:p>
          <a:p>
            <a:r>
              <a:rPr lang="en-GB" dirty="0"/>
              <a:t>Industry context:</a:t>
            </a:r>
          </a:p>
          <a:p>
            <a:pPr marL="171450" indent="-171450">
              <a:buFont typeface="Arial" panose="020B0604020202020204" pitchFamily="34" charset="0"/>
              <a:buChar char="•"/>
            </a:pPr>
            <a:r>
              <a:rPr lang="en-GB" dirty="0"/>
              <a:t>CLC PfV 2018 – seminal in its focus on outcomes for society, economy and planet. It pointed out a project's value objectives for sustainability are not usually very well defined (compared to size of building etc.).</a:t>
            </a:r>
          </a:p>
          <a:p>
            <a:pPr marL="171450" indent="-171450">
              <a:buFont typeface="Arial" panose="020B0604020202020204" pitchFamily="34" charset="0"/>
              <a:buChar char="•"/>
            </a:pPr>
            <a:r>
              <a:rPr lang="en-GB" dirty="0"/>
              <a:t>All taken on board and embedded in recommendations of Industrial Strategy and Construction Sector Deal, IS being a joint industry-govt initiative [or any updated version i.e. ‘Plan for Growth’]</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Policy context:</a:t>
            </a:r>
          </a:p>
          <a:p>
            <a:pPr marL="171450" indent="-171450">
              <a:buFont typeface="Arial" panose="020B0604020202020204" pitchFamily="34" charset="0"/>
              <a:buChar char="•"/>
            </a:pPr>
            <a:r>
              <a:rPr lang="en-GB" dirty="0"/>
              <a:t>PPN 06/20 – social value to be ‘explicitly evaluated…’ rather than just ‘considered’ </a:t>
            </a:r>
          </a:p>
          <a:p>
            <a:pPr marL="171450" indent="-171450">
              <a:buFont typeface="Arial" panose="020B0604020202020204" pitchFamily="34" charset="0"/>
              <a:buChar char="•"/>
            </a:pPr>
            <a:r>
              <a:rPr lang="en-GB" dirty="0"/>
              <a:t>Construction Playbook: embedded right from contract strategy phase to evaluation phase</a:t>
            </a:r>
          </a:p>
          <a:p>
            <a:endParaRPr lang="en-GB" dirty="0"/>
          </a:p>
          <a:p>
            <a:r>
              <a:rPr lang="en-GB" dirty="0"/>
              <a:t>Big question historically that has been asked in industry - what is value, what is cost?</a:t>
            </a:r>
          </a:p>
          <a:p>
            <a:r>
              <a:rPr lang="en-GB" dirty="0"/>
              <a:t>‘Value’ tends to disappear over course of project. </a:t>
            </a:r>
          </a:p>
          <a:p>
            <a:r>
              <a:rPr lang="en-GB" dirty="0"/>
              <a:t>Value will mean different things to different clients – but that’s entirely ok</a:t>
            </a:r>
          </a:p>
        </p:txBody>
      </p:sp>
      <p:sp>
        <p:nvSpPr>
          <p:cNvPr id="4" name="Slide Number Placeholder 3"/>
          <p:cNvSpPr>
            <a:spLocks noGrp="1"/>
          </p:cNvSpPr>
          <p:nvPr>
            <p:ph type="sldNum" sz="quarter" idx="5"/>
          </p:nvPr>
        </p:nvSpPr>
        <p:spPr/>
        <p:txBody>
          <a:bodyPr/>
          <a:lstStyle/>
          <a:p>
            <a:fld id="{F4F66642-839F-8949-B628-FC50EC18C29D}" type="slidenum">
              <a:rPr lang="en-US" smtClean="0"/>
              <a:t>7</a:t>
            </a:fld>
            <a:endParaRPr lang="en-US" dirty="0"/>
          </a:p>
        </p:txBody>
      </p:sp>
    </p:spTree>
    <p:extLst>
      <p:ext uri="{BB962C8B-B14F-4D97-AF65-F5344CB8AC3E}">
        <p14:creationId xmlns:p14="http://schemas.microsoft.com/office/powerpoint/2010/main" val="2511106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[IMPORTANT – check the timeliness and current revision and status of BS Flex 390]</a:t>
            </a:r>
          </a:p>
          <a:p>
            <a:endParaRPr lang="en-GB" b="1" dirty="0"/>
          </a:p>
          <a:p>
            <a:r>
              <a:rPr lang="en-GB" b="0" dirty="0"/>
              <a:t>A framework or specification that sets out what needs to be done in order to undertake value-based decisions in the built environment. If this standard sets out ‘the what’, the Value Toolkit sets out ‘the how’. </a:t>
            </a:r>
          </a:p>
        </p:txBody>
      </p:sp>
      <p:sp>
        <p:nvSpPr>
          <p:cNvPr id="4" name="Slide Number Placeholder 3"/>
          <p:cNvSpPr>
            <a:spLocks noGrp="1"/>
          </p:cNvSpPr>
          <p:nvPr>
            <p:ph type="sldNum" sz="quarter" idx="5"/>
          </p:nvPr>
        </p:nvSpPr>
        <p:spPr/>
        <p:txBody>
          <a:bodyPr/>
          <a:lstStyle/>
          <a:p>
            <a:fld id="{F4F66642-839F-8949-B628-FC50EC18C29D}" type="slidenum">
              <a:rPr lang="en-US" smtClean="0"/>
              <a:t>8</a:t>
            </a:fld>
            <a:endParaRPr lang="en-US" dirty="0"/>
          </a:p>
        </p:txBody>
      </p:sp>
    </p:spTree>
    <p:extLst>
      <p:ext uri="{BB962C8B-B14F-4D97-AF65-F5344CB8AC3E}">
        <p14:creationId xmlns:p14="http://schemas.microsoft.com/office/powerpoint/2010/main" val="94598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66642-839F-8949-B628-FC50EC18C29D}" type="slidenum">
              <a:rPr lang="en-US" smtClean="0"/>
              <a:t>9</a:t>
            </a:fld>
            <a:endParaRPr lang="en-US" dirty="0"/>
          </a:p>
        </p:txBody>
      </p:sp>
    </p:spTree>
    <p:extLst>
      <p:ext uri="{BB962C8B-B14F-4D97-AF65-F5344CB8AC3E}">
        <p14:creationId xmlns:p14="http://schemas.microsoft.com/office/powerpoint/2010/main" val="2330869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Cover 1">
    <p:bg>
      <p:bgPr>
        <a:solidFill>
          <a:srgbClr val="001C54"/>
        </a:solidFill>
        <a:effectLst/>
      </p:bgPr>
    </p:bg>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1F2DB145-1763-4845-A5B9-B12DDFB84D2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6172199" cy="1548847"/>
          </a:xfrm>
        </p:spPr>
        <p:txBody>
          <a:bodyPr lIns="0" tIns="0" rIns="0" bIns="0" anchor="t"/>
          <a:lstStyle>
            <a:lvl1pPr algn="l">
              <a:defRPr sz="4000" b="1" i="0">
                <a:solidFill>
                  <a:schemeClr val="bg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753138"/>
            <a:ext cx="6172199" cy="135172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
        <p:nvSpPr>
          <p:cNvPr id="6" name="Freeform 5">
            <a:extLst>
              <a:ext uri="{FF2B5EF4-FFF2-40B4-BE49-F238E27FC236}">
                <a16:creationId xmlns:a16="http://schemas.microsoft.com/office/drawing/2014/main" id="{0AABCE32-6683-354E-BF07-43DD474BD121}"/>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5EC99E85-2EE5-3743-AB2A-B338E498CE34}"/>
              </a:ext>
            </a:extLst>
          </p:cNvPr>
          <p:cNvPicPr>
            <a:picLocks noChangeAspect="1"/>
          </p:cNvPicPr>
          <p:nvPr userDrawn="1"/>
        </p:nvPicPr>
        <p:blipFill rotWithShape="1">
          <a:blip r:embed="rId3">
            <a:alphaModFix amt="40000"/>
          </a:blip>
          <a:srcRect b="4136"/>
          <a:stretch/>
        </p:blipFill>
        <p:spPr>
          <a:xfrm>
            <a:off x="8172842" y="8485"/>
            <a:ext cx="2884833" cy="4831532"/>
          </a:xfrm>
          <a:prstGeom prst="rect">
            <a:avLst/>
          </a:prstGeom>
        </p:spPr>
      </p:pic>
      <p:pic>
        <p:nvPicPr>
          <p:cNvPr id="11" name="Picture 10">
            <a:extLst>
              <a:ext uri="{FF2B5EF4-FFF2-40B4-BE49-F238E27FC236}">
                <a16:creationId xmlns:a16="http://schemas.microsoft.com/office/drawing/2014/main" id="{6FB9AA4E-A39B-406C-93C2-1923D68A9104}"/>
              </a:ext>
            </a:extLst>
          </p:cNvPr>
          <p:cNvPicPr>
            <a:picLocks noChangeAspect="1"/>
          </p:cNvPicPr>
          <p:nvPr userDrawn="1"/>
        </p:nvPicPr>
        <p:blipFill rotWithShape="1">
          <a:blip r:embed="rId4"/>
          <a:srcRect r="68316"/>
          <a:stretch/>
        </p:blipFill>
        <p:spPr>
          <a:xfrm>
            <a:off x="435021" y="4914414"/>
            <a:ext cx="3941987" cy="1296000"/>
          </a:xfrm>
          <a:prstGeom prst="rect">
            <a:avLst/>
          </a:prstGeom>
        </p:spPr>
      </p:pic>
    </p:spTree>
    <p:extLst>
      <p:ext uri="{BB962C8B-B14F-4D97-AF65-F5344CB8AC3E}">
        <p14:creationId xmlns:p14="http://schemas.microsoft.com/office/powerpoint/2010/main" val="1985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Quote_Green">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26CF4C1D-0243-8449-89CF-E4F94F8B132B}"/>
              </a:ext>
            </a:extLst>
          </p:cNvPr>
          <p:cNvSpPr>
            <a:spLocks noGrp="1"/>
          </p:cNvSpPr>
          <p:nvPr>
            <p:ph idx="14" hasCustomPrompt="1"/>
          </p:nvPr>
        </p:nvSpPr>
        <p:spPr>
          <a:xfrm>
            <a:off x="998220" y="1370426"/>
            <a:ext cx="784281" cy="735137"/>
          </a:xfrm>
        </p:spPr>
        <p:txBody>
          <a:bodyPr wrap="square" lIns="0" tIns="0" rIns="0" bIns="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1000" b="1" i="1">
                <a:solidFill>
                  <a:schemeClr val="tx2"/>
                </a:solidFill>
                <a:latin typeface="Arial Narrow" panose="020B0604020202020204" pitchFamily="34" charset="0"/>
                <a:cs typeface="Arial Narrow" panose="020B0604020202020204" pitchFamily="34" charset="0"/>
              </a:defRPr>
            </a:lvl1pPr>
            <a:lvl2pPr marL="0" algn="l">
              <a:lnSpc>
                <a:spcPct val="120000"/>
              </a:lnSpc>
              <a:spcBef>
                <a:spcPts val="1400"/>
              </a:spcBef>
              <a:buFontTx/>
              <a:buNone/>
              <a:defRPr sz="2000" b="1">
                <a:solidFill>
                  <a:srgbClr val="A9001F"/>
                </a:solidFill>
              </a:defRPr>
            </a:lvl2pPr>
            <a:lvl3pPr>
              <a:lnSpc>
                <a:spcPct val="120000"/>
              </a:lnSpc>
              <a:spcBef>
                <a:spcPts val="1400"/>
              </a:spcBef>
              <a:buFont typeface="Arial" panose="020B0604020202020204" pitchFamily="34" charset="0"/>
              <a:buChar char="•"/>
              <a:defRPr sz="1400">
                <a:solidFill>
                  <a:schemeClr val="tx2"/>
                </a:solidFill>
              </a:defRPr>
            </a:lvl3pPr>
            <a:lvl4pPr>
              <a:lnSpc>
                <a:spcPct val="120000"/>
              </a:lnSpc>
              <a:spcBef>
                <a:spcPts val="1400"/>
              </a:spcBef>
              <a:buFont typeface="Arial" panose="020B0604020202020204" pitchFamily="34" charset="0"/>
              <a:buChar char="•"/>
              <a:defRPr sz="1400">
                <a:solidFill>
                  <a:schemeClr val="tx2"/>
                </a:solidFill>
              </a:defRPr>
            </a:lvl4pPr>
            <a:lvl5pPr>
              <a:lnSpc>
                <a:spcPct val="120000"/>
              </a:lnSpc>
              <a:spcBef>
                <a:spcPts val="1400"/>
              </a:spcBef>
              <a:buFont typeface="Arial" panose="020B0604020202020204" pitchFamily="34" charset="0"/>
              <a:buChar char="•"/>
              <a:defRPr sz="1400">
                <a:solidFill>
                  <a:schemeClr val="tx2"/>
                </a:solidFill>
              </a:defRPr>
            </a:lvl5pPr>
          </a:lstStyle>
          <a:p>
            <a:pPr lvl="0"/>
            <a:r>
              <a:rPr lang="en-GB" dirty="0"/>
              <a:t>“</a:t>
            </a:r>
          </a:p>
        </p:txBody>
      </p:sp>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1089278" y="586770"/>
            <a:ext cx="10013074" cy="735137"/>
          </a:xfrm>
        </p:spPr>
        <p:txBody>
          <a:bodyPr lIns="0" tIns="0" rIns="0" bIns="0" anchor="t"/>
          <a:lstStyle>
            <a:lvl1pPr>
              <a:defRPr sz="3600" b="1">
                <a:solidFill>
                  <a:srgbClr val="001C54"/>
                </a:solidFill>
              </a:defRPr>
            </a:lvl1pPr>
          </a:lstStyle>
          <a:p>
            <a:r>
              <a:rPr lang="en-GB" dirty="0"/>
              <a:t>ONE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29CD7F8D-5002-BB4F-94DD-518E0D44EB55}"/>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Subtitle 2">
            <a:extLst>
              <a:ext uri="{FF2B5EF4-FFF2-40B4-BE49-F238E27FC236}">
                <a16:creationId xmlns:a16="http://schemas.microsoft.com/office/drawing/2014/main" id="{81AC489A-6C5D-634B-A700-1191D22A6CA4}"/>
              </a:ext>
            </a:extLst>
          </p:cNvPr>
          <p:cNvSpPr>
            <a:spLocks noGrp="1"/>
          </p:cNvSpPr>
          <p:nvPr>
            <p:ph type="subTitle" idx="1" hasCustomPrompt="1"/>
          </p:nvPr>
        </p:nvSpPr>
        <p:spPr>
          <a:xfrm>
            <a:off x="1083833" y="4955844"/>
            <a:ext cx="4691933" cy="304903"/>
          </a:xfrm>
        </p:spPr>
        <p:txBody>
          <a:bodyPr lIns="0" tIns="0" rIns="0" bIns="0"/>
          <a:lstStyle>
            <a:lvl1pPr marL="0" indent="0" algn="l">
              <a:buNone/>
              <a:defRPr sz="1600" b="1" i="0">
                <a:solidFill>
                  <a:schemeClr val="tx2"/>
                </a:solidFill>
                <a:latin typeface="Arial" panose="020B0604020202020204" pitchFamily="34" charset="0"/>
                <a:cs typeface="Arial" panose="020B0604020202020204" pitchFamily="34" charset="0"/>
              </a:defRPr>
            </a:lvl1pPr>
            <a:lvl2pPr marL="428214" indent="0" algn="ctr">
              <a:buNone/>
              <a:defRPr sz="1873"/>
            </a:lvl2pPr>
            <a:lvl3pPr marL="856427" indent="0" algn="ctr">
              <a:buNone/>
              <a:defRPr sz="1686"/>
            </a:lvl3pPr>
            <a:lvl4pPr marL="1284641" indent="0" algn="ctr">
              <a:buNone/>
              <a:defRPr sz="1499"/>
            </a:lvl4pPr>
            <a:lvl5pPr marL="1712854" indent="0" algn="ctr">
              <a:buNone/>
              <a:defRPr sz="1499"/>
            </a:lvl5pPr>
            <a:lvl6pPr marL="2141068" indent="0" algn="ctr">
              <a:buNone/>
              <a:defRPr sz="1499"/>
            </a:lvl6pPr>
            <a:lvl7pPr marL="2569281" indent="0" algn="ctr">
              <a:buNone/>
              <a:defRPr sz="1499"/>
            </a:lvl7pPr>
            <a:lvl8pPr marL="2997495" indent="0" algn="ctr">
              <a:buNone/>
              <a:defRPr sz="1499"/>
            </a:lvl8pPr>
            <a:lvl9pPr marL="3425708" indent="0" algn="ctr">
              <a:buNone/>
              <a:defRPr sz="1499"/>
            </a:lvl9pPr>
          </a:lstStyle>
          <a:p>
            <a:r>
              <a:rPr lang="en-GB" dirty="0"/>
              <a:t>Name of author</a:t>
            </a:r>
          </a:p>
        </p:txBody>
      </p:sp>
      <p:sp>
        <p:nvSpPr>
          <p:cNvPr id="17" name="Text Placeholder 2">
            <a:extLst>
              <a:ext uri="{FF2B5EF4-FFF2-40B4-BE49-F238E27FC236}">
                <a16:creationId xmlns:a16="http://schemas.microsoft.com/office/drawing/2014/main" id="{4C200822-4054-E34B-A8A8-ADD4548404FE}"/>
              </a:ext>
            </a:extLst>
          </p:cNvPr>
          <p:cNvSpPr>
            <a:spLocks noGrp="1"/>
          </p:cNvSpPr>
          <p:nvPr>
            <p:ph type="body" idx="13" hasCustomPrompt="1"/>
          </p:nvPr>
        </p:nvSpPr>
        <p:spPr>
          <a:xfrm>
            <a:off x="1083833" y="5310267"/>
            <a:ext cx="4691933" cy="386015"/>
          </a:xfrm>
        </p:spPr>
        <p:txBody>
          <a:bodyPr lIns="0" tIns="0" rIns="0" bIns="0"/>
          <a:lstStyle>
            <a:lvl1pPr marL="0" indent="0">
              <a:buNone/>
              <a:defRPr sz="1300">
                <a:solidFill>
                  <a:schemeClr val="tx2"/>
                </a:solidFill>
              </a:defRPr>
            </a:lvl1pPr>
            <a:lvl2pPr marL="428214" indent="0">
              <a:buNone/>
              <a:defRPr sz="1873">
                <a:solidFill>
                  <a:schemeClr val="tx1">
                    <a:tint val="75000"/>
                  </a:schemeClr>
                </a:solidFill>
              </a:defRPr>
            </a:lvl2pPr>
            <a:lvl3pPr marL="856427" indent="0">
              <a:buNone/>
              <a:defRPr sz="1686">
                <a:solidFill>
                  <a:schemeClr val="tx1">
                    <a:tint val="75000"/>
                  </a:schemeClr>
                </a:solidFill>
              </a:defRPr>
            </a:lvl3pPr>
            <a:lvl4pPr marL="1284641" indent="0">
              <a:buNone/>
              <a:defRPr sz="1499">
                <a:solidFill>
                  <a:schemeClr val="tx1">
                    <a:tint val="75000"/>
                  </a:schemeClr>
                </a:solidFill>
              </a:defRPr>
            </a:lvl4pPr>
            <a:lvl5pPr marL="1712854" indent="0">
              <a:buNone/>
              <a:defRPr sz="1499">
                <a:solidFill>
                  <a:schemeClr val="tx1">
                    <a:tint val="75000"/>
                  </a:schemeClr>
                </a:solidFill>
              </a:defRPr>
            </a:lvl5pPr>
            <a:lvl6pPr marL="2141068" indent="0">
              <a:buNone/>
              <a:defRPr sz="1499">
                <a:solidFill>
                  <a:schemeClr val="tx1">
                    <a:tint val="75000"/>
                  </a:schemeClr>
                </a:solidFill>
              </a:defRPr>
            </a:lvl6pPr>
            <a:lvl7pPr marL="2569281" indent="0">
              <a:buNone/>
              <a:defRPr sz="1499">
                <a:solidFill>
                  <a:schemeClr val="tx1">
                    <a:tint val="75000"/>
                  </a:schemeClr>
                </a:solidFill>
              </a:defRPr>
            </a:lvl7pPr>
            <a:lvl8pPr marL="2997495" indent="0">
              <a:buNone/>
              <a:defRPr sz="1499">
                <a:solidFill>
                  <a:schemeClr val="tx1">
                    <a:tint val="75000"/>
                  </a:schemeClr>
                </a:solidFill>
              </a:defRPr>
            </a:lvl8pPr>
            <a:lvl9pPr marL="3425708" indent="0">
              <a:buNone/>
              <a:defRPr sz="1499">
                <a:solidFill>
                  <a:schemeClr val="tx1">
                    <a:tint val="75000"/>
                  </a:schemeClr>
                </a:solidFill>
              </a:defRPr>
            </a:lvl9pPr>
          </a:lstStyle>
          <a:p>
            <a:pPr lvl="0"/>
            <a:r>
              <a:rPr lang="en-GB" dirty="0"/>
              <a:t>Title</a:t>
            </a:r>
          </a:p>
        </p:txBody>
      </p:sp>
      <p:sp>
        <p:nvSpPr>
          <p:cNvPr id="19" name="Content Placeholder 2">
            <a:extLst>
              <a:ext uri="{FF2B5EF4-FFF2-40B4-BE49-F238E27FC236}">
                <a16:creationId xmlns:a16="http://schemas.microsoft.com/office/drawing/2014/main" id="{E38C149C-CC12-4D4B-8DDC-46318897740B}"/>
              </a:ext>
            </a:extLst>
          </p:cNvPr>
          <p:cNvSpPr>
            <a:spLocks noGrp="1"/>
          </p:cNvSpPr>
          <p:nvPr>
            <p:ph idx="15" hasCustomPrompt="1"/>
          </p:nvPr>
        </p:nvSpPr>
        <p:spPr>
          <a:xfrm>
            <a:off x="1083833" y="2644241"/>
            <a:ext cx="10013074" cy="2127348"/>
          </a:xfrm>
        </p:spPr>
        <p:txBody>
          <a:bodyPr wrap="square" lIns="0" tIns="0" rIns="0" bIns="0">
            <a:noAutofit/>
          </a:bodyPr>
          <a:lstStyle>
            <a:lvl1pPr marL="0" marR="0" indent="0" algn="l" defTabSz="914400" rtl="0" eaLnBrk="1" fontAlgn="auto" latinLnBrk="0" hangingPunct="1">
              <a:lnSpc>
                <a:spcPct val="100000"/>
              </a:lnSpc>
              <a:spcBef>
                <a:spcPts val="1400"/>
              </a:spcBef>
              <a:spcAft>
                <a:spcPts val="0"/>
              </a:spcAft>
              <a:buClrTx/>
              <a:buSzTx/>
              <a:buFont typeface="Arial" panose="020B0604020202020204" pitchFamily="34" charset="0"/>
              <a:buNone/>
              <a:tabLst/>
              <a:defRPr sz="2000" b="0" i="1">
                <a:solidFill>
                  <a:schemeClr val="tx1"/>
                </a:solidFill>
                <a:latin typeface="Arial" panose="020B0604020202020204" pitchFamily="34" charset="0"/>
                <a:cs typeface="Arial" panose="020B0604020202020204" pitchFamily="34" charset="0"/>
              </a:defRPr>
            </a:lvl1pPr>
            <a:lvl2pPr marL="0" algn="l">
              <a:lnSpc>
                <a:spcPct val="120000"/>
              </a:lnSpc>
              <a:spcBef>
                <a:spcPts val="1400"/>
              </a:spcBef>
              <a:buFontTx/>
              <a:buNone/>
              <a:defRPr sz="2000" b="1">
                <a:solidFill>
                  <a:srgbClr val="A9001F"/>
                </a:solidFill>
              </a:defRPr>
            </a:lvl2pPr>
            <a:lvl3pPr>
              <a:lnSpc>
                <a:spcPct val="120000"/>
              </a:lnSpc>
              <a:spcBef>
                <a:spcPts val="1400"/>
              </a:spcBef>
              <a:buFont typeface="Arial" panose="020B0604020202020204" pitchFamily="34" charset="0"/>
              <a:buChar char="•"/>
              <a:defRPr sz="1400">
                <a:solidFill>
                  <a:schemeClr val="tx2"/>
                </a:solidFill>
              </a:defRPr>
            </a:lvl3pPr>
            <a:lvl4pPr>
              <a:lnSpc>
                <a:spcPct val="120000"/>
              </a:lnSpc>
              <a:spcBef>
                <a:spcPts val="1400"/>
              </a:spcBef>
              <a:buFont typeface="Arial" panose="020B0604020202020204" pitchFamily="34" charset="0"/>
              <a:buChar char="•"/>
              <a:defRPr sz="1400">
                <a:solidFill>
                  <a:schemeClr val="tx2"/>
                </a:solidFill>
              </a:defRPr>
            </a:lvl4pPr>
            <a:lvl5pPr>
              <a:lnSpc>
                <a:spcPct val="120000"/>
              </a:lnSpc>
              <a:spcBef>
                <a:spcPts val="1400"/>
              </a:spcBef>
              <a:buFont typeface="Arial" panose="020B0604020202020204" pitchFamily="34" charset="0"/>
              <a:buChar char="•"/>
              <a:defRPr sz="1400">
                <a:solidFill>
                  <a:schemeClr val="tx2"/>
                </a:solidFill>
              </a:defRPr>
            </a:lvl5pPr>
          </a:lstStyle>
          <a:p>
            <a:pPr lvl="0"/>
            <a:r>
              <a:rPr lang="en-GB" dirty="0"/>
              <a:t>Click to edit quote</a:t>
            </a:r>
          </a:p>
        </p:txBody>
      </p:sp>
    </p:spTree>
    <p:extLst>
      <p:ext uri="{BB962C8B-B14F-4D97-AF65-F5344CB8AC3E}">
        <p14:creationId xmlns:p14="http://schemas.microsoft.com/office/powerpoint/2010/main" val="1586208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Quote_Re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26CF4C1D-0243-8449-89CF-E4F94F8B132B}"/>
              </a:ext>
            </a:extLst>
          </p:cNvPr>
          <p:cNvSpPr>
            <a:spLocks noGrp="1"/>
          </p:cNvSpPr>
          <p:nvPr>
            <p:ph idx="14" hasCustomPrompt="1"/>
          </p:nvPr>
        </p:nvSpPr>
        <p:spPr>
          <a:xfrm>
            <a:off x="998220" y="1370426"/>
            <a:ext cx="784281" cy="735137"/>
          </a:xfrm>
        </p:spPr>
        <p:txBody>
          <a:bodyPr wrap="square" lIns="0" tIns="0" rIns="0" bIns="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1000" b="1" i="1">
                <a:solidFill>
                  <a:schemeClr val="accent1"/>
                </a:solidFill>
                <a:latin typeface="Arial Narrow" panose="020B0604020202020204" pitchFamily="34" charset="0"/>
                <a:cs typeface="Arial Narrow" panose="020B0604020202020204" pitchFamily="34" charset="0"/>
              </a:defRPr>
            </a:lvl1pPr>
            <a:lvl2pPr marL="0" algn="l">
              <a:lnSpc>
                <a:spcPct val="120000"/>
              </a:lnSpc>
              <a:spcBef>
                <a:spcPts val="1400"/>
              </a:spcBef>
              <a:buFontTx/>
              <a:buNone/>
              <a:defRPr sz="2000" b="1">
                <a:solidFill>
                  <a:srgbClr val="A9001F"/>
                </a:solidFill>
              </a:defRPr>
            </a:lvl2pPr>
            <a:lvl3pPr>
              <a:lnSpc>
                <a:spcPct val="120000"/>
              </a:lnSpc>
              <a:spcBef>
                <a:spcPts val="1400"/>
              </a:spcBef>
              <a:buFont typeface="Arial" panose="020B0604020202020204" pitchFamily="34" charset="0"/>
              <a:buChar char="•"/>
              <a:defRPr sz="1400">
                <a:solidFill>
                  <a:schemeClr val="tx2"/>
                </a:solidFill>
              </a:defRPr>
            </a:lvl3pPr>
            <a:lvl4pPr>
              <a:lnSpc>
                <a:spcPct val="120000"/>
              </a:lnSpc>
              <a:spcBef>
                <a:spcPts val="1400"/>
              </a:spcBef>
              <a:buFont typeface="Arial" panose="020B0604020202020204" pitchFamily="34" charset="0"/>
              <a:buChar char="•"/>
              <a:defRPr sz="1400">
                <a:solidFill>
                  <a:schemeClr val="tx2"/>
                </a:solidFill>
              </a:defRPr>
            </a:lvl4pPr>
            <a:lvl5pPr>
              <a:lnSpc>
                <a:spcPct val="120000"/>
              </a:lnSpc>
              <a:spcBef>
                <a:spcPts val="1400"/>
              </a:spcBef>
              <a:buFont typeface="Arial" panose="020B0604020202020204" pitchFamily="34" charset="0"/>
              <a:buChar char="•"/>
              <a:defRPr sz="1400">
                <a:solidFill>
                  <a:schemeClr val="tx2"/>
                </a:solidFill>
              </a:defRPr>
            </a:lvl5pPr>
          </a:lstStyle>
          <a:p>
            <a:pPr lvl="0"/>
            <a:r>
              <a:rPr lang="en-GB" dirty="0"/>
              <a:t>“</a:t>
            </a:r>
          </a:p>
        </p:txBody>
      </p:sp>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1089278" y="566893"/>
            <a:ext cx="10013074" cy="735137"/>
          </a:xfrm>
        </p:spPr>
        <p:txBody>
          <a:bodyPr lIns="0" tIns="0" rIns="0" bIns="0" anchor="t"/>
          <a:lstStyle>
            <a:lvl1pPr>
              <a:defRPr sz="3600" b="1">
                <a:solidFill>
                  <a:srgbClr val="001C54"/>
                </a:solidFill>
              </a:defRPr>
            </a:lvl1pPr>
          </a:lstStyle>
          <a:p>
            <a:r>
              <a:rPr lang="en-GB" dirty="0"/>
              <a:t>ONE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29CD7F8D-5002-BB4F-94DD-518E0D44EB55}"/>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Subtitle 2">
            <a:extLst>
              <a:ext uri="{FF2B5EF4-FFF2-40B4-BE49-F238E27FC236}">
                <a16:creationId xmlns:a16="http://schemas.microsoft.com/office/drawing/2014/main" id="{81AC489A-6C5D-634B-A700-1191D22A6CA4}"/>
              </a:ext>
            </a:extLst>
          </p:cNvPr>
          <p:cNvSpPr>
            <a:spLocks noGrp="1"/>
          </p:cNvSpPr>
          <p:nvPr>
            <p:ph type="subTitle" idx="1" hasCustomPrompt="1"/>
          </p:nvPr>
        </p:nvSpPr>
        <p:spPr>
          <a:xfrm>
            <a:off x="1083833" y="4955844"/>
            <a:ext cx="4691933" cy="304903"/>
          </a:xfrm>
        </p:spPr>
        <p:txBody>
          <a:bodyPr lIns="0" tIns="0" rIns="0" bIns="0"/>
          <a:lstStyle>
            <a:lvl1pPr marL="0" indent="0" algn="l">
              <a:buNone/>
              <a:defRPr sz="1600" b="1" i="0">
                <a:solidFill>
                  <a:schemeClr val="accent1"/>
                </a:solidFill>
                <a:latin typeface="Arial" panose="020B0604020202020204" pitchFamily="34" charset="0"/>
                <a:cs typeface="Arial" panose="020B0604020202020204" pitchFamily="34" charset="0"/>
              </a:defRPr>
            </a:lvl1pPr>
            <a:lvl2pPr marL="428214" indent="0" algn="ctr">
              <a:buNone/>
              <a:defRPr sz="1873"/>
            </a:lvl2pPr>
            <a:lvl3pPr marL="856427" indent="0" algn="ctr">
              <a:buNone/>
              <a:defRPr sz="1686"/>
            </a:lvl3pPr>
            <a:lvl4pPr marL="1284641" indent="0" algn="ctr">
              <a:buNone/>
              <a:defRPr sz="1499"/>
            </a:lvl4pPr>
            <a:lvl5pPr marL="1712854" indent="0" algn="ctr">
              <a:buNone/>
              <a:defRPr sz="1499"/>
            </a:lvl5pPr>
            <a:lvl6pPr marL="2141068" indent="0" algn="ctr">
              <a:buNone/>
              <a:defRPr sz="1499"/>
            </a:lvl6pPr>
            <a:lvl7pPr marL="2569281" indent="0" algn="ctr">
              <a:buNone/>
              <a:defRPr sz="1499"/>
            </a:lvl7pPr>
            <a:lvl8pPr marL="2997495" indent="0" algn="ctr">
              <a:buNone/>
              <a:defRPr sz="1499"/>
            </a:lvl8pPr>
            <a:lvl9pPr marL="3425708" indent="0" algn="ctr">
              <a:buNone/>
              <a:defRPr sz="1499"/>
            </a:lvl9pPr>
          </a:lstStyle>
          <a:p>
            <a:r>
              <a:rPr lang="en-GB" dirty="0"/>
              <a:t>Name of author</a:t>
            </a:r>
          </a:p>
        </p:txBody>
      </p:sp>
      <p:sp>
        <p:nvSpPr>
          <p:cNvPr id="17" name="Text Placeholder 2">
            <a:extLst>
              <a:ext uri="{FF2B5EF4-FFF2-40B4-BE49-F238E27FC236}">
                <a16:creationId xmlns:a16="http://schemas.microsoft.com/office/drawing/2014/main" id="{4C200822-4054-E34B-A8A8-ADD4548404FE}"/>
              </a:ext>
            </a:extLst>
          </p:cNvPr>
          <p:cNvSpPr>
            <a:spLocks noGrp="1"/>
          </p:cNvSpPr>
          <p:nvPr>
            <p:ph type="body" idx="13" hasCustomPrompt="1"/>
          </p:nvPr>
        </p:nvSpPr>
        <p:spPr>
          <a:xfrm>
            <a:off x="1083833" y="5310267"/>
            <a:ext cx="4691933" cy="386015"/>
          </a:xfrm>
        </p:spPr>
        <p:txBody>
          <a:bodyPr lIns="0" tIns="0" rIns="0" bIns="0"/>
          <a:lstStyle>
            <a:lvl1pPr marL="0" indent="0">
              <a:buNone/>
              <a:defRPr sz="1300">
                <a:solidFill>
                  <a:schemeClr val="accent1"/>
                </a:solidFill>
              </a:defRPr>
            </a:lvl1pPr>
            <a:lvl2pPr marL="428214" indent="0">
              <a:buNone/>
              <a:defRPr sz="1873">
                <a:solidFill>
                  <a:schemeClr val="tx1">
                    <a:tint val="75000"/>
                  </a:schemeClr>
                </a:solidFill>
              </a:defRPr>
            </a:lvl2pPr>
            <a:lvl3pPr marL="856427" indent="0">
              <a:buNone/>
              <a:defRPr sz="1686">
                <a:solidFill>
                  <a:schemeClr val="tx1">
                    <a:tint val="75000"/>
                  </a:schemeClr>
                </a:solidFill>
              </a:defRPr>
            </a:lvl3pPr>
            <a:lvl4pPr marL="1284641" indent="0">
              <a:buNone/>
              <a:defRPr sz="1499">
                <a:solidFill>
                  <a:schemeClr val="tx1">
                    <a:tint val="75000"/>
                  </a:schemeClr>
                </a:solidFill>
              </a:defRPr>
            </a:lvl4pPr>
            <a:lvl5pPr marL="1712854" indent="0">
              <a:buNone/>
              <a:defRPr sz="1499">
                <a:solidFill>
                  <a:schemeClr val="tx1">
                    <a:tint val="75000"/>
                  </a:schemeClr>
                </a:solidFill>
              </a:defRPr>
            </a:lvl5pPr>
            <a:lvl6pPr marL="2141068" indent="0">
              <a:buNone/>
              <a:defRPr sz="1499">
                <a:solidFill>
                  <a:schemeClr val="tx1">
                    <a:tint val="75000"/>
                  </a:schemeClr>
                </a:solidFill>
              </a:defRPr>
            </a:lvl6pPr>
            <a:lvl7pPr marL="2569281" indent="0">
              <a:buNone/>
              <a:defRPr sz="1499">
                <a:solidFill>
                  <a:schemeClr val="tx1">
                    <a:tint val="75000"/>
                  </a:schemeClr>
                </a:solidFill>
              </a:defRPr>
            </a:lvl7pPr>
            <a:lvl8pPr marL="2997495" indent="0">
              <a:buNone/>
              <a:defRPr sz="1499">
                <a:solidFill>
                  <a:schemeClr val="tx1">
                    <a:tint val="75000"/>
                  </a:schemeClr>
                </a:solidFill>
              </a:defRPr>
            </a:lvl8pPr>
            <a:lvl9pPr marL="3425708" indent="0">
              <a:buNone/>
              <a:defRPr sz="1499">
                <a:solidFill>
                  <a:schemeClr val="tx1">
                    <a:tint val="75000"/>
                  </a:schemeClr>
                </a:solidFill>
              </a:defRPr>
            </a:lvl9pPr>
          </a:lstStyle>
          <a:p>
            <a:pPr lvl="0"/>
            <a:r>
              <a:rPr lang="en-GB" dirty="0"/>
              <a:t>Title</a:t>
            </a:r>
          </a:p>
        </p:txBody>
      </p:sp>
      <p:sp>
        <p:nvSpPr>
          <p:cNvPr id="19" name="Content Placeholder 2">
            <a:extLst>
              <a:ext uri="{FF2B5EF4-FFF2-40B4-BE49-F238E27FC236}">
                <a16:creationId xmlns:a16="http://schemas.microsoft.com/office/drawing/2014/main" id="{E38C149C-CC12-4D4B-8DDC-46318897740B}"/>
              </a:ext>
            </a:extLst>
          </p:cNvPr>
          <p:cNvSpPr>
            <a:spLocks noGrp="1"/>
          </p:cNvSpPr>
          <p:nvPr>
            <p:ph idx="15" hasCustomPrompt="1"/>
          </p:nvPr>
        </p:nvSpPr>
        <p:spPr>
          <a:xfrm>
            <a:off x="1083833" y="2644241"/>
            <a:ext cx="10013074" cy="2127348"/>
          </a:xfrm>
        </p:spPr>
        <p:txBody>
          <a:bodyPr wrap="square" lIns="0" tIns="0" rIns="0" bIns="0">
            <a:noAutofit/>
          </a:bodyPr>
          <a:lstStyle>
            <a:lvl1pPr marL="0" marR="0" indent="0" algn="l" defTabSz="914400" rtl="0" eaLnBrk="1" fontAlgn="auto" latinLnBrk="0" hangingPunct="1">
              <a:lnSpc>
                <a:spcPct val="100000"/>
              </a:lnSpc>
              <a:spcBef>
                <a:spcPts val="1400"/>
              </a:spcBef>
              <a:spcAft>
                <a:spcPts val="0"/>
              </a:spcAft>
              <a:buClrTx/>
              <a:buSzTx/>
              <a:buFont typeface="Arial" panose="020B0604020202020204" pitchFamily="34" charset="0"/>
              <a:buNone/>
              <a:tabLst/>
              <a:defRPr sz="2000" b="0" i="1">
                <a:solidFill>
                  <a:schemeClr val="tx1"/>
                </a:solidFill>
                <a:latin typeface="Arial" panose="020B0604020202020204" pitchFamily="34" charset="0"/>
                <a:cs typeface="Arial" panose="020B0604020202020204" pitchFamily="34" charset="0"/>
              </a:defRPr>
            </a:lvl1pPr>
            <a:lvl2pPr marL="0" algn="l">
              <a:lnSpc>
                <a:spcPct val="120000"/>
              </a:lnSpc>
              <a:spcBef>
                <a:spcPts val="1400"/>
              </a:spcBef>
              <a:buFontTx/>
              <a:buNone/>
              <a:defRPr sz="2000" b="1">
                <a:solidFill>
                  <a:srgbClr val="A9001F"/>
                </a:solidFill>
              </a:defRPr>
            </a:lvl2pPr>
            <a:lvl3pPr>
              <a:lnSpc>
                <a:spcPct val="120000"/>
              </a:lnSpc>
              <a:spcBef>
                <a:spcPts val="1400"/>
              </a:spcBef>
              <a:buFont typeface="Arial" panose="020B0604020202020204" pitchFamily="34" charset="0"/>
              <a:buChar char="•"/>
              <a:defRPr sz="1400">
                <a:solidFill>
                  <a:schemeClr val="tx2"/>
                </a:solidFill>
              </a:defRPr>
            </a:lvl3pPr>
            <a:lvl4pPr>
              <a:lnSpc>
                <a:spcPct val="120000"/>
              </a:lnSpc>
              <a:spcBef>
                <a:spcPts val="1400"/>
              </a:spcBef>
              <a:buFont typeface="Arial" panose="020B0604020202020204" pitchFamily="34" charset="0"/>
              <a:buChar char="•"/>
              <a:defRPr sz="1400">
                <a:solidFill>
                  <a:schemeClr val="tx2"/>
                </a:solidFill>
              </a:defRPr>
            </a:lvl4pPr>
            <a:lvl5pPr>
              <a:lnSpc>
                <a:spcPct val="120000"/>
              </a:lnSpc>
              <a:spcBef>
                <a:spcPts val="1400"/>
              </a:spcBef>
              <a:buFont typeface="Arial" panose="020B0604020202020204" pitchFamily="34" charset="0"/>
              <a:buChar char="•"/>
              <a:defRPr sz="1400">
                <a:solidFill>
                  <a:schemeClr val="tx2"/>
                </a:solidFill>
              </a:defRPr>
            </a:lvl5pPr>
          </a:lstStyle>
          <a:p>
            <a:pPr lvl="0"/>
            <a:r>
              <a:rPr lang="en-GB" dirty="0"/>
              <a:t>Click to edit quote</a:t>
            </a:r>
          </a:p>
        </p:txBody>
      </p:sp>
    </p:spTree>
    <p:extLst>
      <p:ext uri="{BB962C8B-B14F-4D97-AF65-F5344CB8AC3E}">
        <p14:creationId xmlns:p14="http://schemas.microsoft.com/office/powerpoint/2010/main" val="1236366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1078020" y="566889"/>
            <a:ext cx="10024332" cy="735137"/>
          </a:xfrm>
        </p:spPr>
        <p:txBody>
          <a:bodyPr lIns="0" tIns="0" rIns="0" bIns="0" anchor="t"/>
          <a:lstStyle>
            <a:lvl1pPr>
              <a:defRPr sz="3600" b="1">
                <a:solidFill>
                  <a:srgbClr val="001C54"/>
                </a:solidFill>
              </a:defRPr>
            </a:lvl1pPr>
          </a:lstStyle>
          <a:p>
            <a:r>
              <a:rPr lang="en-GB" dirty="0"/>
              <a:t>TWO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1078018" y="2005031"/>
            <a:ext cx="10024332" cy="3848400"/>
          </a:xfrm>
        </p:spPr>
        <p:txBody>
          <a:bodyPr lIns="0" tIns="0" rIns="0" bIns="0" numCol="2" spcCol="144000"/>
          <a:lstStyle>
            <a:lvl1pPr marL="0" indent="0" algn="l" rtl="0">
              <a:lnSpc>
                <a:spcPct val="120000"/>
              </a:lnSpc>
              <a:spcBef>
                <a:spcPts val="1400"/>
              </a:spcBef>
              <a:buFontTx/>
              <a:buNone/>
              <a:defRPr sz="1800">
                <a:latin typeface="Arial" panose="020B0604020202020204" pitchFamily="34" charset="0"/>
                <a:cs typeface="Arial" panose="020B0604020202020204" pitchFamily="34" charset="0"/>
              </a:defRPr>
            </a:lvl1pPr>
            <a:lvl2pPr marL="0" indent="0" algn="l" rtl="0">
              <a:lnSpc>
                <a:spcPct val="120000"/>
              </a:lnSpc>
              <a:spcBef>
                <a:spcPts val="1400"/>
              </a:spcBef>
              <a:buFontTx/>
              <a:buNone/>
              <a:defRPr sz="2000" b="1">
                <a:solidFill>
                  <a:srgbClr val="A9001F"/>
                </a:solidFill>
              </a:defRPr>
            </a:lvl2pPr>
            <a:lvl3pPr marL="720000" algn="l" rtl="0">
              <a:lnSpc>
                <a:spcPct val="120000"/>
              </a:lnSpc>
              <a:spcBef>
                <a:spcPts val="1400"/>
              </a:spcBef>
              <a:buFont typeface="Arial" panose="020B0604020202020204" pitchFamily="34" charset="0"/>
              <a:buChar char="•"/>
              <a:defRPr sz="1400"/>
            </a:lvl3pPr>
            <a:lvl4pPr marL="1260000" algn="l" rtl="0">
              <a:lnSpc>
                <a:spcPct val="120000"/>
              </a:lnSpc>
              <a:spcBef>
                <a:spcPts val="1400"/>
              </a:spcBef>
              <a:buFont typeface="Arial" panose="020B0604020202020204" pitchFamily="34" charset="0"/>
              <a:buChar char="•"/>
              <a:defRPr sz="1400"/>
            </a:lvl4pPr>
            <a:lvl5pPr marL="1800000" marR="0" indent="-228600" algn="l" defTabSz="914400" rtl="0" eaLnBrk="1" fontAlgn="auto" latinLnBrk="0" hangingPunct="1">
              <a:lnSpc>
                <a:spcPct val="120000"/>
              </a:lnSpc>
              <a:spcBef>
                <a:spcPts val="1400"/>
              </a:spcBef>
              <a:spcAft>
                <a:spcPts val="0"/>
              </a:spcAft>
              <a:buClrTx/>
              <a:buSzTx/>
              <a:buFont typeface="Arial" panose="020B0604020202020204" pitchFamily="34" charset="0"/>
              <a:buChar char="•"/>
              <a:tabLst/>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1905567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Content Placeholder 3">
            <a:extLst>
              <a:ext uri="{FF2B5EF4-FFF2-40B4-BE49-F238E27FC236}">
                <a16:creationId xmlns:a16="http://schemas.microsoft.com/office/drawing/2014/main" id="{283F7846-C78F-034C-B0CF-BDF1C4E634D1}"/>
              </a:ext>
            </a:extLst>
          </p:cNvPr>
          <p:cNvSpPr>
            <a:spLocks noGrp="1"/>
          </p:cNvSpPr>
          <p:nvPr>
            <p:ph sz="half" idx="2" hasCustomPrompt="1"/>
          </p:nvPr>
        </p:nvSpPr>
        <p:spPr>
          <a:xfrm>
            <a:off x="6217983" y="2005031"/>
            <a:ext cx="4896000" cy="3849916"/>
          </a:xfrm>
        </p:spPr>
        <p:txBody>
          <a:bodyPr tIns="0" rIns="0" bIns="0"/>
          <a:lstStyle>
            <a:lvl1pPr>
              <a:buFontTx/>
              <a:buNone/>
              <a:defRPr sz="1800"/>
            </a:lvl1pPr>
            <a:lvl2pPr>
              <a:buFontTx/>
              <a:buNone/>
              <a:defRPr sz="1800" b="1">
                <a:solidFill>
                  <a:srgbClr val="A9001F"/>
                </a:solidFill>
              </a:defRPr>
            </a:lvl2pPr>
            <a:lvl3pPr>
              <a:buFontTx/>
              <a:buNone/>
              <a:defRPr sz="1600"/>
            </a:lvl3pPr>
            <a:lvl4pPr>
              <a:buFontTx/>
              <a:buNone/>
              <a:defRPr/>
            </a:lvl4pPr>
            <a:lvl5pPr>
              <a:buFontTx/>
              <a:buNone/>
              <a:defRPr/>
            </a:lvl5pPr>
          </a:lstStyle>
          <a:p>
            <a:pPr lvl="0"/>
            <a:r>
              <a:rPr lang="en-GB" dirty="0"/>
              <a:t>Chart</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Title 1">
            <a:extLst>
              <a:ext uri="{FF2B5EF4-FFF2-40B4-BE49-F238E27FC236}">
                <a16:creationId xmlns:a16="http://schemas.microsoft.com/office/drawing/2014/main" id="{0FFA0439-9851-4441-8B2C-D36C6A48E358}"/>
              </a:ext>
            </a:extLst>
          </p:cNvPr>
          <p:cNvSpPr>
            <a:spLocks noGrp="1"/>
          </p:cNvSpPr>
          <p:nvPr>
            <p:ph type="title" hasCustomPrompt="1"/>
          </p:nvPr>
        </p:nvSpPr>
        <p:spPr>
          <a:xfrm>
            <a:off x="1078020" y="576833"/>
            <a:ext cx="10024332" cy="745072"/>
          </a:xfrm>
        </p:spPr>
        <p:txBody>
          <a:bodyPr lIns="0" tIns="0" rIns="0" bIns="0" anchor="t"/>
          <a:lstStyle>
            <a:lvl1pPr>
              <a:defRPr sz="3600" b="1">
                <a:solidFill>
                  <a:srgbClr val="001C54"/>
                </a:solidFill>
              </a:defRPr>
            </a:lvl1pPr>
          </a:lstStyle>
          <a:p>
            <a:r>
              <a:rPr lang="en-GB" dirty="0"/>
              <a:t>TEXT AND CHART</a:t>
            </a:r>
            <a:endParaRPr lang="en-US" dirty="0"/>
          </a:p>
        </p:txBody>
      </p:sp>
      <p:sp>
        <p:nvSpPr>
          <p:cNvPr id="11" name="Content Placeholder 2">
            <a:extLst>
              <a:ext uri="{FF2B5EF4-FFF2-40B4-BE49-F238E27FC236}">
                <a16:creationId xmlns:a16="http://schemas.microsoft.com/office/drawing/2014/main" id="{172BF92A-0AA1-7245-84E7-99B17C4080C1}"/>
              </a:ext>
            </a:extLst>
          </p:cNvPr>
          <p:cNvSpPr>
            <a:spLocks noGrp="1"/>
          </p:cNvSpPr>
          <p:nvPr>
            <p:ph sz="half" idx="13"/>
          </p:nvPr>
        </p:nvSpPr>
        <p:spPr>
          <a:xfrm>
            <a:off x="1078019" y="2005031"/>
            <a:ext cx="4896000" cy="3848400"/>
          </a:xfrm>
        </p:spPr>
        <p:txBody>
          <a:bodyPr lIns="0" tIns="0" rIns="0" bIns="0"/>
          <a:lstStyle>
            <a:lvl1pPr marL="0" indent="0" algn="l" rtl="0">
              <a:lnSpc>
                <a:spcPct val="120000"/>
              </a:lnSpc>
              <a:spcBef>
                <a:spcPts val="1400"/>
              </a:spcBef>
              <a:buFontTx/>
              <a:buNone/>
              <a:defRPr sz="1800">
                <a:latin typeface="Arial" panose="020B0604020202020204" pitchFamily="34" charset="0"/>
                <a:cs typeface="Arial" panose="020B0604020202020204" pitchFamily="34" charset="0"/>
              </a:defRPr>
            </a:lvl1pPr>
            <a:lvl2pPr marL="0" indent="0" algn="l" rtl="0">
              <a:lnSpc>
                <a:spcPct val="120000"/>
              </a:lnSpc>
              <a:spcBef>
                <a:spcPts val="1400"/>
              </a:spcBef>
              <a:buFontTx/>
              <a:buNone/>
              <a:defRPr sz="2000" b="1">
                <a:solidFill>
                  <a:srgbClr val="A9001F"/>
                </a:solidFill>
              </a:defRPr>
            </a:lvl2pPr>
            <a:lvl3pPr marL="720000" algn="l" rtl="0">
              <a:lnSpc>
                <a:spcPct val="120000"/>
              </a:lnSpc>
              <a:spcBef>
                <a:spcPts val="1400"/>
              </a:spcBef>
              <a:buFont typeface="Arial" panose="020B0604020202020204" pitchFamily="34" charset="0"/>
              <a:buChar char="•"/>
              <a:defRPr sz="1400"/>
            </a:lvl3pPr>
            <a:lvl4pPr marL="1260000" algn="l" rtl="0">
              <a:lnSpc>
                <a:spcPct val="120000"/>
              </a:lnSpc>
              <a:spcBef>
                <a:spcPts val="1400"/>
              </a:spcBef>
              <a:buFont typeface="Arial" panose="020B0604020202020204" pitchFamily="34" charset="0"/>
              <a:buChar char="•"/>
              <a:defRPr sz="1400"/>
            </a:lvl4pPr>
            <a:lvl5pPr marL="1800000" algn="l" rtl="0">
              <a:lnSpc>
                <a:spcPct val="120000"/>
              </a:lnSpc>
              <a:spcBef>
                <a:spcPts val="1400"/>
              </a:spcBef>
              <a:buFont typeface="Arial" panose="020B0604020202020204" pitchFamily="34" charset="0"/>
              <a:buChar cha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Tree>
    <p:extLst>
      <p:ext uri="{BB962C8B-B14F-4D97-AF65-F5344CB8AC3E}">
        <p14:creationId xmlns:p14="http://schemas.microsoft.com/office/powerpoint/2010/main" val="2301866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6206352" y="1997771"/>
            <a:ext cx="4896000" cy="4065895"/>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11" name="Title 1">
            <a:extLst>
              <a:ext uri="{FF2B5EF4-FFF2-40B4-BE49-F238E27FC236}">
                <a16:creationId xmlns:a16="http://schemas.microsoft.com/office/drawing/2014/main" id="{91CAF853-A724-2B4A-B6F4-312E96DE874F}"/>
              </a:ext>
            </a:extLst>
          </p:cNvPr>
          <p:cNvSpPr>
            <a:spLocks noGrp="1"/>
          </p:cNvSpPr>
          <p:nvPr>
            <p:ph type="title" hasCustomPrompt="1"/>
          </p:nvPr>
        </p:nvSpPr>
        <p:spPr>
          <a:xfrm>
            <a:off x="1078020" y="576833"/>
            <a:ext cx="10024332" cy="675498"/>
          </a:xfrm>
        </p:spPr>
        <p:txBody>
          <a:bodyPr lIns="0" tIns="0" rIns="0" bIns="0" anchor="t"/>
          <a:lstStyle>
            <a:lvl1pPr>
              <a:defRPr sz="3600" b="1">
                <a:solidFill>
                  <a:srgbClr val="001C54"/>
                </a:solidFill>
              </a:defRPr>
            </a:lvl1pPr>
          </a:lstStyle>
          <a:p>
            <a:r>
              <a:rPr lang="en-GB" dirty="0"/>
              <a:t>TEXT AND PHOTO</a:t>
            </a:r>
            <a:endParaRPr lang="en-US" dirty="0"/>
          </a:p>
        </p:txBody>
      </p:sp>
      <p:sp>
        <p:nvSpPr>
          <p:cNvPr id="13" name="Content Placeholder 2">
            <a:extLst>
              <a:ext uri="{FF2B5EF4-FFF2-40B4-BE49-F238E27FC236}">
                <a16:creationId xmlns:a16="http://schemas.microsoft.com/office/drawing/2014/main" id="{8EC5F4AB-65ED-E042-BD3F-6910FB559967}"/>
              </a:ext>
            </a:extLst>
          </p:cNvPr>
          <p:cNvSpPr>
            <a:spLocks noGrp="1"/>
          </p:cNvSpPr>
          <p:nvPr>
            <p:ph sz="half" idx="13"/>
          </p:nvPr>
        </p:nvSpPr>
        <p:spPr>
          <a:xfrm>
            <a:off x="1078019" y="1997856"/>
            <a:ext cx="4896000" cy="4064294"/>
          </a:xfrm>
        </p:spPr>
        <p:txBody>
          <a:bodyPr lIns="0" tIns="0" rIns="0" bIns="0"/>
          <a:lstStyle>
            <a:lvl1pPr marL="0" indent="0" algn="l" rtl="0">
              <a:lnSpc>
                <a:spcPct val="120000"/>
              </a:lnSpc>
              <a:spcBef>
                <a:spcPts val="1400"/>
              </a:spcBef>
              <a:buFontTx/>
              <a:buNone/>
              <a:defRPr sz="1800">
                <a:latin typeface="Arial" panose="020B0604020202020204" pitchFamily="34" charset="0"/>
                <a:cs typeface="Arial" panose="020B0604020202020204" pitchFamily="34" charset="0"/>
              </a:defRPr>
            </a:lvl1pPr>
            <a:lvl2pPr marL="0" indent="0" algn="l" rtl="0">
              <a:lnSpc>
                <a:spcPct val="120000"/>
              </a:lnSpc>
              <a:spcBef>
                <a:spcPts val="1400"/>
              </a:spcBef>
              <a:buFontTx/>
              <a:buNone/>
              <a:defRPr sz="2000" b="1">
                <a:solidFill>
                  <a:srgbClr val="A9001F"/>
                </a:solidFill>
              </a:defRPr>
            </a:lvl2pPr>
            <a:lvl3pPr marL="720000" algn="l" rtl="0">
              <a:lnSpc>
                <a:spcPct val="120000"/>
              </a:lnSpc>
              <a:spcBef>
                <a:spcPts val="1400"/>
              </a:spcBef>
              <a:buFont typeface="Arial" panose="020B0604020202020204" pitchFamily="34" charset="0"/>
              <a:buChar char="•"/>
              <a:defRPr sz="1400"/>
            </a:lvl3pPr>
            <a:lvl4pPr marL="1260000" algn="l" rtl="0">
              <a:lnSpc>
                <a:spcPct val="120000"/>
              </a:lnSpc>
              <a:spcBef>
                <a:spcPts val="1400"/>
              </a:spcBef>
              <a:buFont typeface="Arial" panose="020B0604020202020204" pitchFamily="34" charset="0"/>
              <a:buChar char="•"/>
              <a:defRPr sz="1400"/>
            </a:lvl4pPr>
            <a:lvl5pPr marL="1800000" algn="l" rtl="0">
              <a:lnSpc>
                <a:spcPct val="120000"/>
              </a:lnSpc>
              <a:spcBef>
                <a:spcPts val="1400"/>
              </a:spcBef>
              <a:buFont typeface="Arial" panose="020B0604020202020204" pitchFamily="34" charset="0"/>
              <a:buChar cha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Tree>
    <p:extLst>
      <p:ext uri="{BB962C8B-B14F-4D97-AF65-F5344CB8AC3E}">
        <p14:creationId xmlns:p14="http://schemas.microsoft.com/office/powerpoint/2010/main" val="3216972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2724AC-09A1-A045-8CC2-42BDFE1D3C9C}"/>
              </a:ext>
            </a:extLst>
          </p:cNvPr>
          <p:cNvPicPr>
            <a:picLocks noChangeAspect="1"/>
          </p:cNvPicPr>
          <p:nvPr userDrawn="1"/>
        </p:nvPicPr>
        <p:blipFill>
          <a:blip r:embed="rId2"/>
          <a:stretch>
            <a:fillRect/>
          </a:stretch>
        </p:blipFill>
        <p:spPr>
          <a:xfrm>
            <a:off x="8904515" y="2401731"/>
            <a:ext cx="2918420" cy="4456270"/>
          </a:xfrm>
          <a:prstGeom prst="rect">
            <a:avLst/>
          </a:prstGeom>
        </p:spPr>
      </p:pic>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1083833" y="0"/>
            <a:ext cx="10024331" cy="5945327"/>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Tree>
    <p:extLst>
      <p:ext uri="{BB962C8B-B14F-4D97-AF65-F5344CB8AC3E}">
        <p14:creationId xmlns:p14="http://schemas.microsoft.com/office/powerpoint/2010/main" val="1284696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rgbClr val="001C54"/>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rotWithShape="1">
          <a:blip r:embed="rId2">
            <a:alphaModFix amt="30000"/>
          </a:blip>
          <a:srcRect t="4804" b="4136"/>
          <a:stretch/>
        </p:blipFill>
        <p:spPr>
          <a:xfrm>
            <a:off x="8015288" y="-1"/>
            <a:ext cx="3042387" cy="4840017"/>
          </a:xfrm>
          <a:prstGeom prst="rect">
            <a:avLst/>
          </a:prstGeom>
        </p:spPr>
      </p:pic>
      <p:pic>
        <p:nvPicPr>
          <p:cNvPr id="6" name="Picture 5">
            <a:extLst>
              <a:ext uri="{FF2B5EF4-FFF2-40B4-BE49-F238E27FC236}">
                <a16:creationId xmlns:a16="http://schemas.microsoft.com/office/drawing/2014/main" id="{9D53A48E-9A94-4F53-B194-20DFD899B21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500" y="5043225"/>
            <a:ext cx="3332286" cy="1146137"/>
          </a:xfrm>
          <a:prstGeom prst="rect">
            <a:avLst/>
          </a:prstGeom>
        </p:spPr>
      </p:pic>
      <p:pic>
        <p:nvPicPr>
          <p:cNvPr id="7" name="Picture 6">
            <a:extLst>
              <a:ext uri="{FF2B5EF4-FFF2-40B4-BE49-F238E27FC236}">
                <a16:creationId xmlns:a16="http://schemas.microsoft.com/office/drawing/2014/main" id="{083267ED-ABBB-424C-B160-A4AE8E75C89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9484458" y="5043754"/>
            <a:ext cx="2089956" cy="1146137"/>
          </a:xfrm>
          <a:prstGeom prst="rect">
            <a:avLst/>
          </a:prstGeom>
        </p:spPr>
      </p:pic>
    </p:spTree>
    <p:extLst>
      <p:ext uri="{BB962C8B-B14F-4D97-AF65-F5344CB8AC3E}">
        <p14:creationId xmlns:p14="http://schemas.microsoft.com/office/powerpoint/2010/main" val="25183025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slide Green">
    <p:bg>
      <p:bgPr>
        <a:solidFill>
          <a:srgbClr val="001C54"/>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DB9E3388-6998-7E4F-9A25-0E5C76678F19}"/>
              </a:ext>
            </a:extLst>
          </p:cNvPr>
          <p:cNvSpPr>
            <a:spLocks noGrp="1"/>
          </p:cNvSpPr>
          <p:nvPr>
            <p:ph type="ctrTitle" hasCustomPrompt="1"/>
          </p:nvPr>
        </p:nvSpPr>
        <p:spPr>
          <a:xfrm>
            <a:off x="1083835" y="1203895"/>
            <a:ext cx="6172198" cy="880605"/>
          </a:xfrm>
        </p:spPr>
        <p:txBody>
          <a:bodyPr lIns="0" tIns="0" rIns="0" bIns="0" anchor="t"/>
          <a:lstStyle>
            <a:lvl1pPr algn="l">
              <a:defRPr sz="4000" b="1" i="0">
                <a:solidFill>
                  <a:schemeClr val="bg1"/>
                </a:solidFill>
                <a:latin typeface="Arial" panose="020B0604020202020204" pitchFamily="34" charset="0"/>
                <a:cs typeface="Arial" panose="020B0604020202020204" pitchFamily="34" charset="0"/>
              </a:defRPr>
            </a:lvl1pPr>
          </a:lstStyle>
          <a:p>
            <a:r>
              <a:rPr lang="en-GB" dirty="0"/>
              <a:t>THANK  YOU</a:t>
            </a:r>
            <a:endParaRPr lang="en-US" dirty="0"/>
          </a:p>
        </p:txBody>
      </p:sp>
      <p:sp>
        <p:nvSpPr>
          <p:cNvPr id="7" name="Subtitle 2">
            <a:extLst>
              <a:ext uri="{FF2B5EF4-FFF2-40B4-BE49-F238E27FC236}">
                <a16:creationId xmlns:a16="http://schemas.microsoft.com/office/drawing/2014/main" id="{5608BF18-E3B2-3A4B-BF00-7661D953A3D9}"/>
              </a:ext>
            </a:extLst>
          </p:cNvPr>
          <p:cNvSpPr>
            <a:spLocks noGrp="1"/>
          </p:cNvSpPr>
          <p:nvPr>
            <p:ph type="subTitle" idx="1" hasCustomPrompt="1"/>
          </p:nvPr>
        </p:nvSpPr>
        <p:spPr>
          <a:xfrm>
            <a:off x="1083834" y="2208358"/>
            <a:ext cx="6172199" cy="1828801"/>
          </a:xfrm>
        </p:spPr>
        <p:txBody>
          <a:bodyPr lIns="0" tIns="0" rIns="0" bIns="0" anchor="t"/>
          <a:lstStyle>
            <a:lvl1pPr marL="0" indent="0" algn="l">
              <a:buNone/>
              <a:defRPr sz="20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TEXT</a:t>
            </a:r>
            <a:endParaRPr lang="en-US" dirty="0"/>
          </a:p>
        </p:txBody>
      </p:sp>
      <p:pic>
        <p:nvPicPr>
          <p:cNvPr id="8" name="Picture 7">
            <a:extLst>
              <a:ext uri="{FF2B5EF4-FFF2-40B4-BE49-F238E27FC236}">
                <a16:creationId xmlns:a16="http://schemas.microsoft.com/office/drawing/2014/main" id="{FA6FF960-F031-3348-B5D7-86A76B35639E}"/>
              </a:ext>
            </a:extLst>
          </p:cNvPr>
          <p:cNvPicPr>
            <a:picLocks noChangeAspect="1"/>
          </p:cNvPicPr>
          <p:nvPr userDrawn="1"/>
        </p:nvPicPr>
        <p:blipFill rotWithShape="1">
          <a:blip r:embed="rId2">
            <a:alphaModFix amt="30000"/>
          </a:blip>
          <a:srcRect t="4804" b="4136"/>
          <a:stretch/>
        </p:blipFill>
        <p:spPr>
          <a:xfrm>
            <a:off x="8015288" y="-1"/>
            <a:ext cx="3042387" cy="4840017"/>
          </a:xfrm>
          <a:prstGeom prst="rect">
            <a:avLst/>
          </a:prstGeom>
        </p:spPr>
      </p:pic>
      <p:pic>
        <p:nvPicPr>
          <p:cNvPr id="9" name="Picture 8">
            <a:extLst>
              <a:ext uri="{FF2B5EF4-FFF2-40B4-BE49-F238E27FC236}">
                <a16:creationId xmlns:a16="http://schemas.microsoft.com/office/drawing/2014/main" id="{157D1E5A-A0E2-4F23-AA41-33A8842B414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500" y="5043225"/>
            <a:ext cx="3332286" cy="1146137"/>
          </a:xfrm>
          <a:prstGeom prst="rect">
            <a:avLst/>
          </a:prstGeom>
        </p:spPr>
      </p:pic>
      <p:pic>
        <p:nvPicPr>
          <p:cNvPr id="10" name="Picture 9">
            <a:extLst>
              <a:ext uri="{FF2B5EF4-FFF2-40B4-BE49-F238E27FC236}">
                <a16:creationId xmlns:a16="http://schemas.microsoft.com/office/drawing/2014/main" id="{6F342600-AF28-4C36-97E8-A4214B21B69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9484458" y="5043754"/>
            <a:ext cx="2089956" cy="1146137"/>
          </a:xfrm>
          <a:prstGeom prst="rect">
            <a:avLst/>
          </a:prstGeom>
        </p:spPr>
      </p:pic>
    </p:spTree>
    <p:extLst>
      <p:ext uri="{BB962C8B-B14F-4D97-AF65-F5344CB8AC3E}">
        <p14:creationId xmlns:p14="http://schemas.microsoft.com/office/powerpoint/2010/main" val="3817821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3"/>
            <a:ext cx="10104132" cy="735134"/>
          </a:xfrm>
        </p:spPr>
        <p:txBody>
          <a:bodyPr lIns="0" tIns="0" rIns="0" bIns="0"/>
          <a:lstStyle>
            <a:lvl1pPr>
              <a:defRPr sz="3600" b="1">
                <a:solidFill>
                  <a:srgbClr val="001C54"/>
                </a:solidFill>
              </a:defRPr>
            </a:lvl1pPr>
          </a:lstStyle>
          <a:p>
            <a:r>
              <a:rPr lang="en-GB" dirty="0"/>
              <a:t>TWO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87831"/>
            <a:ext cx="4974871" cy="407583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GB" dirty="0"/>
              <a:t>Click to edit Master text styles</a:t>
            </a:r>
          </a:p>
          <a:p>
            <a:pPr lvl="1"/>
            <a:r>
              <a:rPr lang="en-GB" dirty="0"/>
              <a:t>HEADER</a:t>
            </a:r>
          </a:p>
          <a:p>
            <a:pPr lvl="2"/>
            <a:r>
              <a:rPr lang="en-GB" dirty="0"/>
              <a:t>Third level</a:t>
            </a:r>
          </a:p>
          <a:p>
            <a:pPr lvl="3"/>
            <a:r>
              <a:rPr lang="en-GB" dirty="0"/>
              <a:t>Fourth level</a:t>
            </a:r>
          </a:p>
          <a:p>
            <a:pPr lvl="4"/>
            <a:r>
              <a:rPr lang="en-GB" dirty="0"/>
              <a:t>Fifth level</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Content Placeholder 2">
            <a:extLst>
              <a:ext uri="{FF2B5EF4-FFF2-40B4-BE49-F238E27FC236}">
                <a16:creationId xmlns:a16="http://schemas.microsoft.com/office/drawing/2014/main" id="{40CFFEE2-220B-8D43-81BA-FD62D5F001CC}"/>
              </a:ext>
            </a:extLst>
          </p:cNvPr>
          <p:cNvSpPr>
            <a:spLocks noGrp="1"/>
          </p:cNvSpPr>
          <p:nvPr>
            <p:ph sz="half" idx="14"/>
          </p:nvPr>
        </p:nvSpPr>
        <p:spPr>
          <a:xfrm>
            <a:off x="6119650" y="1987831"/>
            <a:ext cx="4974871" cy="407583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GB" dirty="0"/>
              <a:t>Click to edit Master text styles</a:t>
            </a:r>
          </a:p>
          <a:p>
            <a:pPr lvl="1"/>
            <a:r>
              <a:rPr lang="en-GB" dirty="0"/>
              <a:t>HEADER</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9377807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Cover 1">
    <p:bg>
      <p:bgPr>
        <a:solidFill>
          <a:srgbClr val="001C54"/>
        </a:solidFill>
        <a:effectLst/>
      </p:bgPr>
    </p:bg>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1F2DB145-1763-4845-A5B9-B12DDFB84D2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6172199" cy="1548847"/>
          </a:xfrm>
        </p:spPr>
        <p:txBody>
          <a:bodyPr lIns="0" tIns="0" rIns="0" bIns="0" anchor="t"/>
          <a:lstStyle>
            <a:lvl1pPr algn="l">
              <a:defRPr sz="4000" b="1" i="0">
                <a:solidFill>
                  <a:schemeClr val="bg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753138"/>
            <a:ext cx="6172199" cy="135172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
        <p:nvSpPr>
          <p:cNvPr id="6" name="Freeform 5">
            <a:extLst>
              <a:ext uri="{FF2B5EF4-FFF2-40B4-BE49-F238E27FC236}">
                <a16:creationId xmlns:a16="http://schemas.microsoft.com/office/drawing/2014/main" id="{0AABCE32-6683-354E-BF07-43DD474BD121}"/>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5EC99E85-2EE5-3743-AB2A-B338E498CE34}"/>
              </a:ext>
            </a:extLst>
          </p:cNvPr>
          <p:cNvPicPr>
            <a:picLocks noChangeAspect="1"/>
          </p:cNvPicPr>
          <p:nvPr userDrawn="1"/>
        </p:nvPicPr>
        <p:blipFill rotWithShape="1">
          <a:blip r:embed="rId3">
            <a:alphaModFix amt="40000"/>
          </a:blip>
          <a:srcRect b="4136"/>
          <a:stretch/>
        </p:blipFill>
        <p:spPr>
          <a:xfrm>
            <a:off x="8172842" y="8485"/>
            <a:ext cx="2884833" cy="4831532"/>
          </a:xfrm>
          <a:prstGeom prst="rect">
            <a:avLst/>
          </a:prstGeom>
        </p:spPr>
      </p:pic>
      <p:pic>
        <p:nvPicPr>
          <p:cNvPr id="8" name="Picture 7">
            <a:extLst>
              <a:ext uri="{FF2B5EF4-FFF2-40B4-BE49-F238E27FC236}">
                <a16:creationId xmlns:a16="http://schemas.microsoft.com/office/drawing/2014/main" id="{F9CE5FC7-58E5-7B44-BF70-912258021ED5}"/>
              </a:ext>
            </a:extLst>
          </p:cNvPr>
          <p:cNvPicPr>
            <a:picLocks noChangeAspect="1"/>
          </p:cNvPicPr>
          <p:nvPr userDrawn="1"/>
        </p:nvPicPr>
        <p:blipFill>
          <a:blip r:embed="rId4"/>
          <a:stretch>
            <a:fillRect/>
          </a:stretch>
        </p:blipFill>
        <p:spPr>
          <a:xfrm>
            <a:off x="1003852" y="5048706"/>
            <a:ext cx="2585664" cy="1027416"/>
          </a:xfrm>
          <a:prstGeom prst="rect">
            <a:avLst/>
          </a:prstGeom>
        </p:spPr>
      </p:pic>
    </p:spTree>
    <p:extLst>
      <p:ext uri="{BB962C8B-B14F-4D97-AF65-F5344CB8AC3E}">
        <p14:creationId xmlns:p14="http://schemas.microsoft.com/office/powerpoint/2010/main" val="3503412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 with photo">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0BE8C5B-8DCC-EF47-B73A-A8A6B0FED1BC}"/>
              </a:ext>
            </a:extLst>
          </p:cNvPr>
          <p:cNvPicPr>
            <a:picLocks noChangeAspect="1"/>
          </p:cNvPicPr>
          <p:nvPr userDrawn="1"/>
        </p:nvPicPr>
        <p:blipFill>
          <a:blip r:embed="rId2"/>
          <a:stretch>
            <a:fillRect/>
          </a:stretch>
        </p:blipFill>
        <p:spPr>
          <a:xfrm>
            <a:off x="7953028" y="1171378"/>
            <a:ext cx="3841405" cy="5686621"/>
          </a:xfrm>
          <a:prstGeom prst="rect">
            <a:avLst/>
          </a:prstGeom>
        </p:spPr>
      </p:pic>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5502965" cy="1548847"/>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753138"/>
            <a:ext cx="5502965" cy="135172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8" name="Picture 7">
            <a:extLst>
              <a:ext uri="{FF2B5EF4-FFF2-40B4-BE49-F238E27FC236}">
                <a16:creationId xmlns:a16="http://schemas.microsoft.com/office/drawing/2014/main" id="{F9CE5FC7-58E5-7B44-BF70-912258021ED5}"/>
              </a:ext>
            </a:extLst>
          </p:cNvPr>
          <p:cNvPicPr>
            <a:picLocks noChangeAspect="1"/>
          </p:cNvPicPr>
          <p:nvPr userDrawn="1"/>
        </p:nvPicPr>
        <p:blipFill>
          <a:blip r:embed="rId3"/>
          <a:stretch>
            <a:fillRect/>
          </a:stretch>
        </p:blipFill>
        <p:spPr>
          <a:xfrm>
            <a:off x="8607287" y="5048706"/>
            <a:ext cx="2585664" cy="1027416"/>
          </a:xfrm>
          <a:prstGeom prst="rect">
            <a:avLst/>
          </a:prstGeom>
        </p:spPr>
      </p:pic>
      <p:sp>
        <p:nvSpPr>
          <p:cNvPr id="7" name="Picture Placeholder 2">
            <a:extLst>
              <a:ext uri="{FF2B5EF4-FFF2-40B4-BE49-F238E27FC236}">
                <a16:creationId xmlns:a16="http://schemas.microsoft.com/office/drawing/2014/main" id="{14CEC847-F58E-7E4F-B0A6-9B511A379C33}"/>
              </a:ext>
            </a:extLst>
          </p:cNvPr>
          <p:cNvSpPr>
            <a:spLocks noGrp="1"/>
          </p:cNvSpPr>
          <p:nvPr>
            <p:ph type="pic" idx="10"/>
          </p:nvPr>
        </p:nvSpPr>
        <p:spPr>
          <a:xfrm>
            <a:off x="6944138" y="1"/>
            <a:ext cx="3841405"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Tree>
    <p:extLst>
      <p:ext uri="{BB962C8B-B14F-4D97-AF65-F5344CB8AC3E}">
        <p14:creationId xmlns:p14="http://schemas.microsoft.com/office/powerpoint/2010/main" val="35998650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with photo">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0BE8C5B-8DCC-EF47-B73A-A8A6B0FED1BC}"/>
              </a:ext>
            </a:extLst>
          </p:cNvPr>
          <p:cNvPicPr>
            <a:picLocks noChangeAspect="1"/>
          </p:cNvPicPr>
          <p:nvPr userDrawn="1"/>
        </p:nvPicPr>
        <p:blipFill>
          <a:blip r:embed="rId2"/>
          <a:stretch>
            <a:fillRect/>
          </a:stretch>
        </p:blipFill>
        <p:spPr>
          <a:xfrm>
            <a:off x="7953028" y="1171378"/>
            <a:ext cx="3841405" cy="5686621"/>
          </a:xfrm>
          <a:prstGeom prst="rect">
            <a:avLst/>
          </a:prstGeom>
        </p:spPr>
      </p:pic>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5502965" cy="1548847"/>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753138"/>
            <a:ext cx="5502965" cy="135172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8" name="Picture 7">
            <a:extLst>
              <a:ext uri="{FF2B5EF4-FFF2-40B4-BE49-F238E27FC236}">
                <a16:creationId xmlns:a16="http://schemas.microsoft.com/office/drawing/2014/main" id="{F9CE5FC7-58E5-7B44-BF70-912258021ED5}"/>
              </a:ext>
            </a:extLst>
          </p:cNvPr>
          <p:cNvPicPr>
            <a:picLocks noChangeAspect="1"/>
          </p:cNvPicPr>
          <p:nvPr userDrawn="1"/>
        </p:nvPicPr>
        <p:blipFill>
          <a:blip r:embed="rId3"/>
          <a:stretch>
            <a:fillRect/>
          </a:stretch>
        </p:blipFill>
        <p:spPr>
          <a:xfrm>
            <a:off x="8607287" y="5048706"/>
            <a:ext cx="2585664" cy="1027416"/>
          </a:xfrm>
          <a:prstGeom prst="rect">
            <a:avLst/>
          </a:prstGeom>
        </p:spPr>
      </p:pic>
      <p:sp>
        <p:nvSpPr>
          <p:cNvPr id="7" name="Picture Placeholder 2">
            <a:extLst>
              <a:ext uri="{FF2B5EF4-FFF2-40B4-BE49-F238E27FC236}">
                <a16:creationId xmlns:a16="http://schemas.microsoft.com/office/drawing/2014/main" id="{14CEC847-F58E-7E4F-B0A6-9B511A379C33}"/>
              </a:ext>
            </a:extLst>
          </p:cNvPr>
          <p:cNvSpPr>
            <a:spLocks noGrp="1"/>
          </p:cNvSpPr>
          <p:nvPr>
            <p:ph type="pic" idx="10"/>
          </p:nvPr>
        </p:nvSpPr>
        <p:spPr>
          <a:xfrm>
            <a:off x="6944138" y="1"/>
            <a:ext cx="3841405"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3472305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1">
    <p:bg>
      <p:bgPr>
        <a:solidFill>
          <a:schemeClr val="bg1"/>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A9001F"/>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A9001F"/>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3" cy="5039972"/>
          </a:xfrm>
          <a:prstGeom prst="rect">
            <a:avLst/>
          </a:prstGeom>
        </p:spPr>
      </p:pic>
      <p:sp>
        <p:nvSpPr>
          <p:cNvPr id="27" name="Slide Number Placeholder 5">
            <a:extLst>
              <a:ext uri="{FF2B5EF4-FFF2-40B4-BE49-F238E27FC236}">
                <a16:creationId xmlns:a16="http://schemas.microsoft.com/office/drawing/2014/main" id="{5904D966-5D50-7842-8B06-0E0D4C652DF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20828778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EB90773F-7653-E046-8913-0F49C28737A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3" cy="5039972"/>
          </a:xfrm>
          <a:prstGeom prst="rect">
            <a:avLst/>
          </a:prstGeom>
        </p:spPr>
      </p:pic>
      <p:sp>
        <p:nvSpPr>
          <p:cNvPr id="18" name="Slide Number Placeholder 5">
            <a:extLst>
              <a:ext uri="{FF2B5EF4-FFF2-40B4-BE49-F238E27FC236}">
                <a16:creationId xmlns:a16="http://schemas.microsoft.com/office/drawing/2014/main" id="{25E7824A-EEA7-1348-BD3F-A05CCD61C99C}"/>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F7FD4B44-C23D-1D43-8535-60F74A6CAC0B}"/>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318390"/>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6" name="Subtitle 2">
            <a:extLst>
              <a:ext uri="{FF2B5EF4-FFF2-40B4-BE49-F238E27FC236}">
                <a16:creationId xmlns:a16="http://schemas.microsoft.com/office/drawing/2014/main" id="{78342746-0BC8-774E-A59E-82CCBC133203}"/>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1032165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3">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84F8BA2F-2955-9242-9FEE-5838525142E8}"/>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2" cy="5039971"/>
          </a:xfrm>
          <a:prstGeom prst="rect">
            <a:avLst/>
          </a:prstGeom>
        </p:spPr>
      </p:pic>
      <p:sp>
        <p:nvSpPr>
          <p:cNvPr id="18" name="Slide Number Placeholder 5">
            <a:extLst>
              <a:ext uri="{FF2B5EF4-FFF2-40B4-BE49-F238E27FC236}">
                <a16:creationId xmlns:a16="http://schemas.microsoft.com/office/drawing/2014/main" id="{48A10236-D009-504A-9822-711AD40EFF9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AE971BCC-6FCC-0544-89B8-3714CBA7CE9D}"/>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6" name="Subtitle 2">
            <a:extLst>
              <a:ext uri="{FF2B5EF4-FFF2-40B4-BE49-F238E27FC236}">
                <a16:creationId xmlns:a16="http://schemas.microsoft.com/office/drawing/2014/main" id="{074DE792-1F15-5A41-8C5B-B7BFA5CD7D5B}"/>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001C54"/>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2253516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4">
    <p:bg>
      <p:bgPr>
        <a:solidFill>
          <a:schemeClr val="bg1"/>
        </a:solidFill>
        <a:effectLst/>
      </p:bgPr>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89353AEE-6F15-C64A-9F05-FB10538A713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Slide Number Placeholder 5">
            <a:extLst>
              <a:ext uri="{FF2B5EF4-FFF2-40B4-BE49-F238E27FC236}">
                <a16:creationId xmlns:a16="http://schemas.microsoft.com/office/drawing/2014/main" id="{24352878-73E7-2E49-9084-194B4C585D69}"/>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B98E9569-2222-624D-A835-C2570952AB1C}"/>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3" name="Subtitle 2">
            <a:extLst>
              <a:ext uri="{FF2B5EF4-FFF2-40B4-BE49-F238E27FC236}">
                <a16:creationId xmlns:a16="http://schemas.microsoft.com/office/drawing/2014/main" id="{9865364A-219E-7A4D-BB41-4C67171EFF4D}"/>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001C54"/>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14" name="Picture 13">
            <a:extLst>
              <a:ext uri="{FF2B5EF4-FFF2-40B4-BE49-F238E27FC236}">
                <a16:creationId xmlns:a16="http://schemas.microsoft.com/office/drawing/2014/main" id="{D77EA510-0862-E948-8718-C87B71BB8DD9}"/>
              </a:ext>
            </a:extLst>
          </p:cNvPr>
          <p:cNvPicPr>
            <a:picLocks noChangeAspect="1"/>
          </p:cNvPicPr>
          <p:nvPr userDrawn="1"/>
        </p:nvPicPr>
        <p:blipFill>
          <a:blip r:embed="rId2"/>
          <a:srcRect/>
          <a:stretch/>
        </p:blipFill>
        <p:spPr>
          <a:xfrm>
            <a:off x="8172842" y="8484"/>
            <a:ext cx="2884832" cy="5039971"/>
          </a:xfrm>
          <a:prstGeom prst="rect">
            <a:avLst/>
          </a:prstGeom>
        </p:spPr>
      </p:pic>
    </p:spTree>
    <p:extLst>
      <p:ext uri="{BB962C8B-B14F-4D97-AF65-F5344CB8AC3E}">
        <p14:creationId xmlns:p14="http://schemas.microsoft.com/office/powerpoint/2010/main" val="40850010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F10B0B8-2485-8047-AD04-04ED723D24A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BA1B5889-9CCD-6E4F-97EF-20DDCACE7621}"/>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A9001F"/>
                </a:solidFill>
                <a:latin typeface="Arial" panose="020B0604020202020204" pitchFamily="34" charset="0"/>
                <a:cs typeface="Arial" panose="020B0604020202020204" pitchFamily="34" charset="0"/>
              </a:defRPr>
            </a:lvl1pPr>
          </a:lstStyle>
          <a:p>
            <a:r>
              <a:rPr lang="en-GB" dirty="0"/>
              <a:t>AGENDA</a:t>
            </a:r>
            <a:endParaRPr lang="en-US" dirty="0"/>
          </a:p>
        </p:txBody>
      </p:sp>
      <p:pic>
        <p:nvPicPr>
          <p:cNvPr id="12" name="Picture 11">
            <a:extLst>
              <a:ext uri="{FF2B5EF4-FFF2-40B4-BE49-F238E27FC236}">
                <a16:creationId xmlns:a16="http://schemas.microsoft.com/office/drawing/2014/main" id="{12902DA3-836B-454B-A354-36ED361C96BF}"/>
              </a:ext>
            </a:extLst>
          </p:cNvPr>
          <p:cNvPicPr>
            <a:picLocks noChangeAspect="1"/>
          </p:cNvPicPr>
          <p:nvPr userDrawn="1"/>
        </p:nvPicPr>
        <p:blipFill>
          <a:blip r:embed="rId2">
            <a:alphaModFix amt="15000"/>
          </a:blip>
          <a:srcRect/>
          <a:stretch/>
        </p:blipFill>
        <p:spPr>
          <a:xfrm>
            <a:off x="8172842" y="8484"/>
            <a:ext cx="2884832" cy="5039971"/>
          </a:xfrm>
          <a:prstGeom prst="rect">
            <a:avLst/>
          </a:prstGeom>
        </p:spPr>
      </p:pic>
      <p:sp>
        <p:nvSpPr>
          <p:cNvPr id="13" name="Freeform 12">
            <a:extLst>
              <a:ext uri="{FF2B5EF4-FFF2-40B4-BE49-F238E27FC236}">
                <a16:creationId xmlns:a16="http://schemas.microsoft.com/office/drawing/2014/main" id="{C9C1B7A4-B405-2E4A-BEDB-AE99E3853610}"/>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804742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46653"/>
            <a:ext cx="10104132" cy="745434"/>
          </a:xfrm>
        </p:spPr>
        <p:txBody>
          <a:bodyPr lIns="0" tIns="0" rIns="0" bIns="0"/>
          <a:lstStyle>
            <a:lvl1pPr>
              <a:defRPr sz="3600" b="1">
                <a:solidFill>
                  <a:srgbClr val="001C54"/>
                </a:solidFill>
              </a:defRPr>
            </a:lvl1pPr>
          </a:lstStyle>
          <a:p>
            <a:r>
              <a:rPr lang="en-GB" dirty="0"/>
              <a:t>ONE COLUMN CONTENT</a:t>
            </a:r>
            <a:endParaRPr lang="en-US" dirty="0"/>
          </a:p>
        </p:txBody>
      </p:sp>
      <p:sp>
        <p:nvSpPr>
          <p:cNvPr id="3" name="Content Placeholder 2">
            <a:extLst>
              <a:ext uri="{FF2B5EF4-FFF2-40B4-BE49-F238E27FC236}">
                <a16:creationId xmlns:a16="http://schemas.microsoft.com/office/drawing/2014/main" id="{C0DD4ADC-295F-B844-8226-06A86153425B}"/>
              </a:ext>
            </a:extLst>
          </p:cNvPr>
          <p:cNvSpPr>
            <a:spLocks noGrp="1"/>
          </p:cNvSpPr>
          <p:nvPr>
            <p:ph idx="1"/>
          </p:nvPr>
        </p:nvSpPr>
        <p:spPr>
          <a:xfrm>
            <a:off x="998220" y="1987830"/>
            <a:ext cx="10104132" cy="3727170"/>
          </a:xfrm>
        </p:spPr>
        <p:txBody>
          <a:bodyPr wrap="square" lIns="0" tIns="0" rIns="0" bIns="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a:lvl1pPr>
            <a:lvl2pPr marL="0" algn="l">
              <a:lnSpc>
                <a:spcPct val="120000"/>
              </a:lnSpc>
              <a:buFontTx/>
              <a:buNone/>
              <a:defRPr sz="2000" b="1">
                <a:solidFill>
                  <a:srgbClr val="A9001F"/>
                </a:solidFill>
              </a:defRPr>
            </a:lvl2pPr>
            <a:lvl3pPr>
              <a:lnSpc>
                <a:spcPct val="120000"/>
              </a:lnSpc>
              <a:buFont typeface="Arial" panose="020B0604020202020204" pitchFamily="34" charset="0"/>
              <a:buChar char="•"/>
              <a:defRPr sz="1400"/>
            </a:lvl3pPr>
            <a:lvl4pPr>
              <a:lnSpc>
                <a:spcPct val="120000"/>
              </a:lnSpc>
              <a:buFont typeface="Arial" panose="020B0604020202020204" pitchFamily="34" charset="0"/>
              <a:buChar char="•"/>
              <a:defRPr sz="1400"/>
            </a:lvl4pPr>
            <a:lvl5pPr>
              <a:lnSpc>
                <a:spcPct val="120000"/>
              </a:lnSpc>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29CD7F8D-5002-BB4F-94DD-518E0D44EB55}"/>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4134748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3"/>
            <a:ext cx="10104132" cy="685438"/>
          </a:xfrm>
        </p:spPr>
        <p:txBody>
          <a:bodyPr lIns="0" tIns="0" rIns="0" bIns="0"/>
          <a:lstStyle>
            <a:lvl1pPr>
              <a:defRPr sz="3600" b="1">
                <a:solidFill>
                  <a:srgbClr val="001C54"/>
                </a:solidFill>
              </a:defRPr>
            </a:lvl1pPr>
          </a:lstStyle>
          <a:p>
            <a:r>
              <a:rPr lang="en-GB" dirty="0"/>
              <a:t>TWO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97771"/>
            <a:ext cx="4974871" cy="406589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Content Placeholder 2">
            <a:extLst>
              <a:ext uri="{FF2B5EF4-FFF2-40B4-BE49-F238E27FC236}">
                <a16:creationId xmlns:a16="http://schemas.microsoft.com/office/drawing/2014/main" id="{40CFFEE2-220B-8D43-81BA-FD62D5F001CC}"/>
              </a:ext>
            </a:extLst>
          </p:cNvPr>
          <p:cNvSpPr>
            <a:spLocks noGrp="1"/>
          </p:cNvSpPr>
          <p:nvPr>
            <p:ph sz="half" idx="14"/>
          </p:nvPr>
        </p:nvSpPr>
        <p:spPr>
          <a:xfrm>
            <a:off x="6119650" y="1997771"/>
            <a:ext cx="4974871" cy="406589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535853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4"/>
            <a:ext cx="10104132" cy="715258"/>
          </a:xfrm>
        </p:spPr>
        <p:txBody>
          <a:bodyPr lIns="0" tIns="0" rIns="0" bIns="0"/>
          <a:lstStyle>
            <a:lvl1pPr>
              <a:defRPr sz="3600" b="1">
                <a:solidFill>
                  <a:srgbClr val="001C54"/>
                </a:solidFill>
              </a:defRPr>
            </a:lvl1pPr>
          </a:lstStyle>
          <a:p>
            <a:r>
              <a:rPr lang="en-GB" dirty="0"/>
              <a:t>TEXT AND CHART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87828"/>
            <a:ext cx="4974871" cy="4075838"/>
          </a:xfrm>
        </p:spPr>
        <p:txBody>
          <a:bodyPr lIns="0" tIns="0" rIns="0" bIns="0"/>
          <a:lstStyle>
            <a:lvl1pPr marL="0" marR="0" indent="0" algn="l" defTabSz="914400" rtl="0" eaLnBrk="1" fontAlgn="auto" latinLnBrk="0" hangingPunct="0">
              <a:lnSpc>
                <a:spcPct val="120000"/>
              </a:lnSpc>
              <a:spcBef>
                <a:spcPts val="1000"/>
              </a:spcBef>
              <a:spcAft>
                <a:spcPts val="0"/>
              </a:spcAft>
              <a:buClrTx/>
              <a:buSzTx/>
              <a:buFontTx/>
              <a:buNone/>
              <a:tabLst/>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buFontTx/>
              <a:buNone/>
              <a:defRPr/>
            </a:lvl4pPr>
            <a:lvl5pPr algn="l" rtl="0">
              <a:buFontTx/>
              <a:buNone/>
              <a:defRPr/>
            </a:lvl5pPr>
          </a:lstStyle>
          <a:p>
            <a:pPr lvl="0"/>
            <a:r>
              <a:rPr lang="en-US"/>
              <a:t>Click to edit Master text styles</a:t>
            </a:r>
          </a:p>
          <a:p>
            <a:pPr lvl="1"/>
            <a:r>
              <a:rPr lang="en-US"/>
              <a:t>Second level</a:t>
            </a:r>
          </a:p>
          <a:p>
            <a:pPr lvl="2"/>
            <a:r>
              <a:rPr lang="en-US"/>
              <a:t>Third level</a:t>
            </a:r>
          </a:p>
        </p:txBody>
      </p:sp>
      <p:sp>
        <p:nvSpPr>
          <p:cNvPr id="14" name="Content Placeholder 3">
            <a:extLst>
              <a:ext uri="{FF2B5EF4-FFF2-40B4-BE49-F238E27FC236}">
                <a16:creationId xmlns:a16="http://schemas.microsoft.com/office/drawing/2014/main" id="{283F7846-C78F-034C-B0CF-BDF1C4E634D1}"/>
              </a:ext>
            </a:extLst>
          </p:cNvPr>
          <p:cNvSpPr>
            <a:spLocks noGrp="1"/>
          </p:cNvSpPr>
          <p:nvPr>
            <p:ph sz="half" idx="2" hasCustomPrompt="1"/>
          </p:nvPr>
        </p:nvSpPr>
        <p:spPr>
          <a:xfrm>
            <a:off x="6127481" y="1987828"/>
            <a:ext cx="4974871" cy="4075838"/>
          </a:xfrm>
        </p:spPr>
        <p:txBody>
          <a:bodyPr tIns="0" rIns="0" bIns="0"/>
          <a:lstStyle>
            <a:lvl1pPr>
              <a:buFontTx/>
              <a:buNone/>
              <a:defRPr sz="1800"/>
            </a:lvl1pPr>
            <a:lvl2pPr>
              <a:buFontTx/>
              <a:buNone/>
              <a:defRPr sz="1800" b="1">
                <a:solidFill>
                  <a:srgbClr val="A9001F"/>
                </a:solidFill>
              </a:defRPr>
            </a:lvl2pPr>
            <a:lvl3pPr>
              <a:buFontTx/>
              <a:buNone/>
              <a:defRPr sz="1600"/>
            </a:lvl3pPr>
            <a:lvl4pPr>
              <a:buFontTx/>
              <a:buNone/>
              <a:defRPr/>
            </a:lvl4pPr>
            <a:lvl5pPr>
              <a:buFontTx/>
              <a:buNone/>
              <a:defRPr/>
            </a:lvl5pPr>
          </a:lstStyle>
          <a:p>
            <a:pPr lvl="0"/>
            <a:r>
              <a:rPr lang="en-GB" dirty="0"/>
              <a:t>Chart</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14528773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4"/>
            <a:ext cx="10104132" cy="675498"/>
          </a:xfrm>
        </p:spPr>
        <p:txBody>
          <a:bodyPr lIns="0"/>
          <a:lstStyle>
            <a:lvl1pPr>
              <a:defRPr sz="3600" b="1">
                <a:solidFill>
                  <a:srgbClr val="001C54"/>
                </a:solidFill>
              </a:defRPr>
            </a:lvl1pPr>
          </a:lstStyle>
          <a:p>
            <a:r>
              <a:rPr lang="en-GB" dirty="0"/>
              <a:t>TEXT AND PHOTO</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97770"/>
            <a:ext cx="4974871" cy="4065896"/>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buFontTx/>
              <a:buNone/>
              <a:defRPr/>
            </a:lvl4pPr>
            <a:lvl5pPr algn="l" rtl="0">
              <a:buFontTx/>
              <a:buNone/>
              <a:defRPr/>
            </a:lvl5pPr>
          </a:lstStyle>
          <a:p>
            <a:pPr lvl="0"/>
            <a:r>
              <a:rPr lang="en-US"/>
              <a:t>Click to edit Master text styles</a:t>
            </a:r>
          </a:p>
          <a:p>
            <a:pPr lvl="1"/>
            <a:r>
              <a:rPr lang="en-US"/>
              <a:t>Second level</a:t>
            </a:r>
          </a:p>
          <a:p>
            <a:pPr lvl="2"/>
            <a:r>
              <a:rPr lang="en-US"/>
              <a:t>Third level</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6096000" y="1997770"/>
            <a:ext cx="5006352" cy="4065896"/>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3240265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with photo">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0BE8C5B-8DCC-EF47-B73A-A8A6B0FED1BC}"/>
              </a:ext>
            </a:extLst>
          </p:cNvPr>
          <p:cNvPicPr>
            <a:picLocks noChangeAspect="1"/>
          </p:cNvPicPr>
          <p:nvPr userDrawn="1"/>
        </p:nvPicPr>
        <p:blipFill>
          <a:blip r:embed="rId2"/>
          <a:stretch>
            <a:fillRect/>
          </a:stretch>
        </p:blipFill>
        <p:spPr>
          <a:xfrm>
            <a:off x="7953028" y="1171378"/>
            <a:ext cx="3841405" cy="5686621"/>
          </a:xfrm>
          <a:prstGeom prst="rect">
            <a:avLst/>
          </a:prstGeom>
        </p:spPr>
      </p:pic>
      <p:sp>
        <p:nvSpPr>
          <p:cNvPr id="7" name="Picture Placeholder 2">
            <a:extLst>
              <a:ext uri="{FF2B5EF4-FFF2-40B4-BE49-F238E27FC236}">
                <a16:creationId xmlns:a16="http://schemas.microsoft.com/office/drawing/2014/main" id="{14CEC847-F58E-7E4F-B0A6-9B511A379C33}"/>
              </a:ext>
            </a:extLst>
          </p:cNvPr>
          <p:cNvSpPr>
            <a:spLocks noGrp="1"/>
          </p:cNvSpPr>
          <p:nvPr>
            <p:ph type="pic" idx="10"/>
          </p:nvPr>
        </p:nvSpPr>
        <p:spPr>
          <a:xfrm>
            <a:off x="6944138" y="1"/>
            <a:ext cx="3841405" cy="4572000"/>
          </a:xfrm>
        </p:spPr>
        <p:txBody>
          <a:bodyPr anchor="t"/>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9" name="Title 1">
            <a:extLst>
              <a:ext uri="{FF2B5EF4-FFF2-40B4-BE49-F238E27FC236}">
                <a16:creationId xmlns:a16="http://schemas.microsoft.com/office/drawing/2014/main" id="{4106C479-3DA0-D64C-A4A9-1828BF7AC1B8}"/>
              </a:ext>
            </a:extLst>
          </p:cNvPr>
          <p:cNvSpPr>
            <a:spLocks noGrp="1"/>
          </p:cNvSpPr>
          <p:nvPr>
            <p:ph type="ctrTitle" hasCustomPrompt="1"/>
          </p:nvPr>
        </p:nvSpPr>
        <p:spPr>
          <a:xfrm>
            <a:off x="1083834" y="833718"/>
            <a:ext cx="6172199" cy="1442344"/>
          </a:xfrm>
        </p:spPr>
        <p:txBody>
          <a:bodyPr lIns="0" tIns="0" rIns="0" bIns="0" anchor="b"/>
          <a:lstStyle>
            <a:lvl1pPr algn="l">
              <a:defRPr sz="4000" b="1" i="0">
                <a:solidFill>
                  <a:schemeClr val="tx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10" name="Subtitle 2">
            <a:extLst>
              <a:ext uri="{FF2B5EF4-FFF2-40B4-BE49-F238E27FC236}">
                <a16:creationId xmlns:a16="http://schemas.microsoft.com/office/drawing/2014/main" id="{EB2B20EE-FCE7-4D47-9421-9364E2F5B208}"/>
              </a:ext>
            </a:extLst>
          </p:cNvPr>
          <p:cNvSpPr>
            <a:spLocks noGrp="1"/>
          </p:cNvSpPr>
          <p:nvPr>
            <p:ph type="subTitle" idx="1" hasCustomPrompt="1"/>
          </p:nvPr>
        </p:nvSpPr>
        <p:spPr>
          <a:xfrm>
            <a:off x="1083834" y="2753138"/>
            <a:ext cx="6172199" cy="218641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11" name="Picture 10">
            <a:extLst>
              <a:ext uri="{FF2B5EF4-FFF2-40B4-BE49-F238E27FC236}">
                <a16:creationId xmlns:a16="http://schemas.microsoft.com/office/drawing/2014/main" id="{4DE319D0-AC1A-469F-8F8E-00B108EB7D0B}"/>
              </a:ext>
            </a:extLst>
          </p:cNvPr>
          <p:cNvPicPr>
            <a:picLocks noChangeAspect="1"/>
          </p:cNvPicPr>
          <p:nvPr userDrawn="1"/>
        </p:nvPicPr>
        <p:blipFill rotWithShape="1">
          <a:blip r:embed="rId3"/>
          <a:srcRect r="68316"/>
          <a:stretch/>
        </p:blipFill>
        <p:spPr>
          <a:xfrm>
            <a:off x="7929125" y="4953950"/>
            <a:ext cx="3941987" cy="1296000"/>
          </a:xfrm>
          <a:prstGeom prst="rect">
            <a:avLst/>
          </a:prstGeom>
        </p:spPr>
      </p:pic>
    </p:spTree>
    <p:extLst>
      <p:ext uri="{BB962C8B-B14F-4D97-AF65-F5344CB8AC3E}">
        <p14:creationId xmlns:p14="http://schemas.microsoft.com/office/powerpoint/2010/main" val="42321960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2724AC-09A1-A045-8CC2-42BDFE1D3C9C}"/>
              </a:ext>
            </a:extLst>
          </p:cNvPr>
          <p:cNvPicPr>
            <a:picLocks noChangeAspect="1"/>
          </p:cNvPicPr>
          <p:nvPr userDrawn="1"/>
        </p:nvPicPr>
        <p:blipFill>
          <a:blip r:embed="rId2"/>
          <a:stretch>
            <a:fillRect/>
          </a:stretch>
        </p:blipFill>
        <p:spPr>
          <a:xfrm>
            <a:off x="8904515" y="2401731"/>
            <a:ext cx="2918420" cy="4456270"/>
          </a:xfrm>
          <a:prstGeom prst="rect">
            <a:avLst/>
          </a:prstGeom>
        </p:spPr>
      </p:pic>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1083833" y="0"/>
            <a:ext cx="10024331" cy="5945327"/>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15689972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rgbClr val="001C54"/>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rotWithShape="1">
          <a:blip r:embed="rId2">
            <a:alphaModFix amt="40000"/>
          </a:blip>
          <a:srcRect b="4136"/>
          <a:stretch/>
        </p:blipFill>
        <p:spPr>
          <a:xfrm>
            <a:off x="8172842" y="8485"/>
            <a:ext cx="2884833" cy="4831532"/>
          </a:xfrm>
          <a:prstGeom prst="rect">
            <a:avLst/>
          </a:prstGeom>
        </p:spPr>
      </p:pic>
      <p:pic>
        <p:nvPicPr>
          <p:cNvPr id="4" name="Picture 3">
            <a:extLst>
              <a:ext uri="{FF2B5EF4-FFF2-40B4-BE49-F238E27FC236}">
                <a16:creationId xmlns:a16="http://schemas.microsoft.com/office/drawing/2014/main" id="{A242F31E-223B-0040-A91D-67F4B7DB245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500" y="5043225"/>
            <a:ext cx="3332286" cy="1146137"/>
          </a:xfrm>
          <a:prstGeom prst="rect">
            <a:avLst/>
          </a:prstGeom>
        </p:spPr>
      </p:pic>
      <p:pic>
        <p:nvPicPr>
          <p:cNvPr id="6" name="Picture 5">
            <a:extLst>
              <a:ext uri="{FF2B5EF4-FFF2-40B4-BE49-F238E27FC236}">
                <a16:creationId xmlns:a16="http://schemas.microsoft.com/office/drawing/2014/main" id="{FE0FE216-F6C3-4F04-B648-A7F8CFECDB2A}"/>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9484458" y="5043754"/>
            <a:ext cx="2089956" cy="1146137"/>
          </a:xfrm>
          <a:prstGeom prst="rect">
            <a:avLst/>
          </a:prstGeom>
        </p:spPr>
      </p:pic>
    </p:spTree>
    <p:extLst>
      <p:ext uri="{BB962C8B-B14F-4D97-AF65-F5344CB8AC3E}">
        <p14:creationId xmlns:p14="http://schemas.microsoft.com/office/powerpoint/2010/main" val="19840834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slide 2">
    <p:bg>
      <p:bgPr>
        <a:solidFill>
          <a:srgbClr val="001C54"/>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rotWithShape="1">
          <a:blip r:embed="rId2">
            <a:alphaModFix amt="40000"/>
          </a:blip>
          <a:srcRect b="4136"/>
          <a:stretch/>
        </p:blipFill>
        <p:spPr>
          <a:xfrm>
            <a:off x="8172842" y="8485"/>
            <a:ext cx="2884833" cy="4831532"/>
          </a:xfrm>
          <a:prstGeom prst="rect">
            <a:avLst/>
          </a:prstGeom>
        </p:spPr>
      </p:pic>
      <p:pic>
        <p:nvPicPr>
          <p:cNvPr id="4" name="Picture 3">
            <a:extLst>
              <a:ext uri="{FF2B5EF4-FFF2-40B4-BE49-F238E27FC236}">
                <a16:creationId xmlns:a16="http://schemas.microsoft.com/office/drawing/2014/main" id="{A242F31E-223B-0040-A91D-67F4B7DB245F}"/>
              </a:ext>
            </a:extLst>
          </p:cNvPr>
          <p:cNvPicPr>
            <a:picLocks noChangeAspect="1"/>
          </p:cNvPicPr>
          <p:nvPr userDrawn="1"/>
        </p:nvPicPr>
        <p:blipFill rotWithShape="1">
          <a:blip r:embed="rId3"/>
          <a:srcRect r="67277"/>
          <a:stretch/>
        </p:blipFill>
        <p:spPr>
          <a:xfrm>
            <a:off x="571499" y="5043225"/>
            <a:ext cx="3600451" cy="1146136"/>
          </a:xfrm>
          <a:prstGeom prst="rect">
            <a:avLst/>
          </a:prstGeom>
        </p:spPr>
      </p:pic>
    </p:spTree>
    <p:extLst>
      <p:ext uri="{BB962C8B-B14F-4D97-AF65-F5344CB8AC3E}">
        <p14:creationId xmlns:p14="http://schemas.microsoft.com/office/powerpoint/2010/main" val="42712207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ver with photo">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0BE8C5B-8DCC-EF47-B73A-A8A6B0FED1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3028" y="1171378"/>
            <a:ext cx="3841405" cy="5686621"/>
          </a:xfrm>
          <a:prstGeom prst="rect">
            <a:avLst/>
          </a:prstGeom>
        </p:spPr>
      </p:pic>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5502965" cy="1548847"/>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753138"/>
            <a:ext cx="5502965" cy="1351725"/>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8" name="Picture 7">
            <a:extLst>
              <a:ext uri="{FF2B5EF4-FFF2-40B4-BE49-F238E27FC236}">
                <a16:creationId xmlns:a16="http://schemas.microsoft.com/office/drawing/2014/main" id="{F9CE5FC7-58E5-7B44-BF70-912258021ED5}"/>
              </a:ext>
            </a:extLst>
          </p:cNvPr>
          <p:cNvPicPr>
            <a:picLocks noChangeAspect="1"/>
          </p:cNvPicPr>
          <p:nvPr userDrawn="1"/>
        </p:nvPicPr>
        <p:blipFill>
          <a:blip r:embed="rId3"/>
          <a:stretch>
            <a:fillRect/>
          </a:stretch>
        </p:blipFill>
        <p:spPr>
          <a:xfrm>
            <a:off x="8607287" y="5048706"/>
            <a:ext cx="2585664" cy="1027416"/>
          </a:xfrm>
          <a:prstGeom prst="rect">
            <a:avLst/>
          </a:prstGeom>
        </p:spPr>
      </p:pic>
      <p:sp>
        <p:nvSpPr>
          <p:cNvPr id="7" name="Picture Placeholder 2">
            <a:extLst>
              <a:ext uri="{FF2B5EF4-FFF2-40B4-BE49-F238E27FC236}">
                <a16:creationId xmlns:a16="http://schemas.microsoft.com/office/drawing/2014/main" id="{14CEC847-F58E-7E4F-B0A6-9B511A379C33}"/>
              </a:ext>
            </a:extLst>
          </p:cNvPr>
          <p:cNvSpPr>
            <a:spLocks noGrp="1"/>
          </p:cNvSpPr>
          <p:nvPr>
            <p:ph type="pic" idx="10"/>
          </p:nvPr>
        </p:nvSpPr>
        <p:spPr>
          <a:xfrm>
            <a:off x="6944138" y="1"/>
            <a:ext cx="3841405"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40132951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1">
    <p:bg>
      <p:bgPr>
        <a:solidFill>
          <a:schemeClr val="bg1"/>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DF342AD-E767-DC4E-B949-9ED9630F773F}"/>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A9001F"/>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3" name="Subtitle 2">
            <a:extLst>
              <a:ext uri="{FF2B5EF4-FFF2-40B4-BE49-F238E27FC236}">
                <a16:creationId xmlns:a16="http://schemas.microsoft.com/office/drawing/2014/main" id="{61C0488F-E1A8-0443-A4FD-527F0D24C0D2}"/>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A9001F"/>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8172842" y="8484"/>
            <a:ext cx="2884833" cy="5039972"/>
          </a:xfrm>
          <a:prstGeom prst="rect">
            <a:avLst/>
          </a:prstGeom>
        </p:spPr>
      </p:pic>
      <p:sp>
        <p:nvSpPr>
          <p:cNvPr id="27" name="Slide Number Placeholder 5">
            <a:extLst>
              <a:ext uri="{FF2B5EF4-FFF2-40B4-BE49-F238E27FC236}">
                <a16:creationId xmlns:a16="http://schemas.microsoft.com/office/drawing/2014/main" id="{5904D966-5D50-7842-8B06-0E0D4C652DF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322579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EB90773F-7653-E046-8913-0F49C28737A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8172842" y="8484"/>
            <a:ext cx="2884833" cy="5039972"/>
          </a:xfrm>
          <a:prstGeom prst="rect">
            <a:avLst/>
          </a:prstGeom>
        </p:spPr>
      </p:pic>
      <p:sp>
        <p:nvSpPr>
          <p:cNvPr id="18" name="Slide Number Placeholder 5">
            <a:extLst>
              <a:ext uri="{FF2B5EF4-FFF2-40B4-BE49-F238E27FC236}">
                <a16:creationId xmlns:a16="http://schemas.microsoft.com/office/drawing/2014/main" id="{25E7824A-EEA7-1348-BD3F-A05CCD61C99C}"/>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F7FD4B44-C23D-1D43-8535-60F74A6CAC0B}"/>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318390"/>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6" name="Subtitle 2">
            <a:extLst>
              <a:ext uri="{FF2B5EF4-FFF2-40B4-BE49-F238E27FC236}">
                <a16:creationId xmlns:a16="http://schemas.microsoft.com/office/drawing/2014/main" id="{78342746-0BC8-774E-A59E-82CCBC133203}"/>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31839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16814937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3">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84F8BA2F-2955-9242-9FEE-5838525142E8}"/>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8172842" y="8484"/>
            <a:ext cx="2884832" cy="5039971"/>
          </a:xfrm>
          <a:prstGeom prst="rect">
            <a:avLst/>
          </a:prstGeom>
        </p:spPr>
      </p:pic>
      <p:sp>
        <p:nvSpPr>
          <p:cNvPr id="18" name="Slide Number Placeholder 5">
            <a:extLst>
              <a:ext uri="{FF2B5EF4-FFF2-40B4-BE49-F238E27FC236}">
                <a16:creationId xmlns:a16="http://schemas.microsoft.com/office/drawing/2014/main" id="{48A10236-D009-504A-9822-711AD40EFF9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AE971BCC-6FCC-0544-89B8-3714CBA7CE9D}"/>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6" name="Subtitle 2">
            <a:extLst>
              <a:ext uri="{FF2B5EF4-FFF2-40B4-BE49-F238E27FC236}">
                <a16:creationId xmlns:a16="http://schemas.microsoft.com/office/drawing/2014/main" id="{074DE792-1F15-5A41-8C5B-B7BFA5CD7D5B}"/>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001C54"/>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28973338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4">
    <p:bg>
      <p:bgPr>
        <a:solidFill>
          <a:schemeClr val="bg1"/>
        </a:solidFill>
        <a:effectLst/>
      </p:bgPr>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89353AEE-6F15-C64A-9F05-FB10538A713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Slide Number Placeholder 5">
            <a:extLst>
              <a:ext uri="{FF2B5EF4-FFF2-40B4-BE49-F238E27FC236}">
                <a16:creationId xmlns:a16="http://schemas.microsoft.com/office/drawing/2014/main" id="{24352878-73E7-2E49-9084-194B4C585D69}"/>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B98E9569-2222-624D-A835-C2570952AB1C}"/>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001C54"/>
                </a:solidFill>
                <a:latin typeface="Arial" panose="020B0604020202020204" pitchFamily="34" charset="0"/>
                <a:cs typeface="Arial" panose="020B0604020202020204" pitchFamily="34" charset="0"/>
              </a:defRPr>
            </a:lvl1pPr>
          </a:lstStyle>
          <a:p>
            <a:r>
              <a:rPr lang="en-GB" dirty="0"/>
              <a:t>SECTION DIVIDER</a:t>
            </a:r>
            <a:endParaRPr lang="en-US" dirty="0"/>
          </a:p>
        </p:txBody>
      </p:sp>
      <p:sp>
        <p:nvSpPr>
          <p:cNvPr id="13" name="Subtitle 2">
            <a:extLst>
              <a:ext uri="{FF2B5EF4-FFF2-40B4-BE49-F238E27FC236}">
                <a16:creationId xmlns:a16="http://schemas.microsoft.com/office/drawing/2014/main" id="{9865364A-219E-7A4D-BB41-4C67171EFF4D}"/>
              </a:ext>
            </a:extLst>
          </p:cNvPr>
          <p:cNvSpPr>
            <a:spLocks noGrp="1"/>
          </p:cNvSpPr>
          <p:nvPr>
            <p:ph type="subTitle" idx="1" hasCustomPrompt="1"/>
          </p:nvPr>
        </p:nvSpPr>
        <p:spPr>
          <a:xfrm>
            <a:off x="1003852" y="2077276"/>
            <a:ext cx="5502965" cy="457200"/>
          </a:xfrm>
        </p:spPr>
        <p:txBody>
          <a:bodyPr lIns="0" tIns="0" rIns="0" bIns="0"/>
          <a:lstStyle>
            <a:lvl1pPr marL="0" indent="0" algn="l">
              <a:buNone/>
              <a:defRPr sz="2400">
                <a:solidFill>
                  <a:srgbClr val="001C54"/>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pic>
        <p:nvPicPr>
          <p:cNvPr id="14" name="Picture 13">
            <a:extLst>
              <a:ext uri="{FF2B5EF4-FFF2-40B4-BE49-F238E27FC236}">
                <a16:creationId xmlns:a16="http://schemas.microsoft.com/office/drawing/2014/main" id="{D77EA510-0862-E948-8718-C87B71BB8DD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8172842" y="8484"/>
            <a:ext cx="2884832" cy="5039971"/>
          </a:xfrm>
          <a:prstGeom prst="rect">
            <a:avLst/>
          </a:prstGeom>
        </p:spPr>
      </p:pic>
    </p:spTree>
    <p:extLst>
      <p:ext uri="{BB962C8B-B14F-4D97-AF65-F5344CB8AC3E}">
        <p14:creationId xmlns:p14="http://schemas.microsoft.com/office/powerpoint/2010/main" val="18996333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F10B0B8-2485-8047-AD04-04ED723D24A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BA1B5889-9CCD-6E4F-97EF-20DDCACE7621}"/>
              </a:ext>
            </a:extLst>
          </p:cNvPr>
          <p:cNvSpPr>
            <a:spLocks noGrp="1"/>
          </p:cNvSpPr>
          <p:nvPr>
            <p:ph type="ctrTitle" hasCustomPrompt="1"/>
          </p:nvPr>
        </p:nvSpPr>
        <p:spPr>
          <a:xfrm>
            <a:off x="1003852" y="1204291"/>
            <a:ext cx="5502965" cy="872983"/>
          </a:xfrm>
        </p:spPr>
        <p:txBody>
          <a:bodyPr lIns="0" tIns="0" rIns="0" bIns="0" anchor="t"/>
          <a:lstStyle>
            <a:lvl1pPr algn="l">
              <a:defRPr sz="4000" b="1" i="0">
                <a:solidFill>
                  <a:srgbClr val="A9001F"/>
                </a:solidFill>
                <a:latin typeface="Arial" panose="020B0604020202020204" pitchFamily="34" charset="0"/>
                <a:cs typeface="Arial" panose="020B0604020202020204" pitchFamily="34" charset="0"/>
              </a:defRPr>
            </a:lvl1pPr>
          </a:lstStyle>
          <a:p>
            <a:r>
              <a:rPr lang="en-GB" dirty="0"/>
              <a:t>AGENDA</a:t>
            </a:r>
            <a:endParaRPr lang="en-US" dirty="0"/>
          </a:p>
        </p:txBody>
      </p:sp>
      <p:pic>
        <p:nvPicPr>
          <p:cNvPr id="12" name="Picture 11">
            <a:extLst>
              <a:ext uri="{FF2B5EF4-FFF2-40B4-BE49-F238E27FC236}">
                <a16:creationId xmlns:a16="http://schemas.microsoft.com/office/drawing/2014/main" id="{12902DA3-836B-454B-A354-36ED361C96BF}"/>
              </a:ext>
            </a:extLst>
          </p:cNvPr>
          <p:cNvPicPr>
            <a:picLocks noChangeAspect="1"/>
          </p:cNvPicPr>
          <p:nvPr userDrawn="1"/>
        </p:nvPicPr>
        <p:blipFill>
          <a:blip r:embed="rId2" cstate="screen">
            <a:alphaModFix amt="15000"/>
            <a:extLst>
              <a:ext uri="{28A0092B-C50C-407E-A947-70E740481C1C}">
                <a14:useLocalDpi xmlns:a14="http://schemas.microsoft.com/office/drawing/2010/main"/>
              </a:ext>
            </a:extLst>
          </a:blip>
          <a:srcRect/>
          <a:stretch/>
        </p:blipFill>
        <p:spPr>
          <a:xfrm>
            <a:off x="8172842" y="8484"/>
            <a:ext cx="2884832" cy="5039971"/>
          </a:xfrm>
          <a:prstGeom prst="rect">
            <a:avLst/>
          </a:prstGeom>
        </p:spPr>
      </p:pic>
      <p:sp>
        <p:nvSpPr>
          <p:cNvPr id="13" name="Freeform 12">
            <a:extLst>
              <a:ext uri="{FF2B5EF4-FFF2-40B4-BE49-F238E27FC236}">
                <a16:creationId xmlns:a16="http://schemas.microsoft.com/office/drawing/2014/main" id="{C9C1B7A4-B405-2E4A-BEDB-AE99E3853610}"/>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315591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3"/>
            <a:ext cx="10104132" cy="735133"/>
          </a:xfrm>
        </p:spPr>
        <p:txBody>
          <a:bodyPr lIns="0" tIns="0" rIns="0" bIns="0"/>
          <a:lstStyle>
            <a:lvl1pPr>
              <a:defRPr sz="3600" b="1">
                <a:solidFill>
                  <a:srgbClr val="001C54"/>
                </a:solidFill>
              </a:defRPr>
            </a:lvl1pPr>
          </a:lstStyle>
          <a:p>
            <a:r>
              <a:rPr lang="en-GB" dirty="0"/>
              <a:t>ONE COLUMN CONTENT</a:t>
            </a:r>
            <a:endParaRPr lang="en-US" dirty="0"/>
          </a:p>
        </p:txBody>
      </p:sp>
      <p:sp>
        <p:nvSpPr>
          <p:cNvPr id="3" name="Content Placeholder 2">
            <a:extLst>
              <a:ext uri="{FF2B5EF4-FFF2-40B4-BE49-F238E27FC236}">
                <a16:creationId xmlns:a16="http://schemas.microsoft.com/office/drawing/2014/main" id="{C0DD4ADC-295F-B844-8226-06A86153425B}"/>
              </a:ext>
            </a:extLst>
          </p:cNvPr>
          <p:cNvSpPr>
            <a:spLocks noGrp="1"/>
          </p:cNvSpPr>
          <p:nvPr>
            <p:ph idx="1"/>
          </p:nvPr>
        </p:nvSpPr>
        <p:spPr>
          <a:xfrm>
            <a:off x="998220" y="1997766"/>
            <a:ext cx="10104132" cy="3717234"/>
          </a:xfrm>
        </p:spPr>
        <p:txBody>
          <a:bodyPr wrap="square" lIns="0" tIns="0" rIns="0" bIns="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a:lvl1pPr>
            <a:lvl2pPr marL="0" algn="l">
              <a:lnSpc>
                <a:spcPct val="120000"/>
              </a:lnSpc>
              <a:buFontTx/>
              <a:buNone/>
              <a:defRPr sz="2000" b="1">
                <a:solidFill>
                  <a:srgbClr val="A9001F"/>
                </a:solidFill>
              </a:defRPr>
            </a:lvl2pPr>
            <a:lvl3pPr>
              <a:lnSpc>
                <a:spcPct val="120000"/>
              </a:lnSpc>
              <a:buFont typeface="Arial" panose="020B0604020202020204" pitchFamily="34" charset="0"/>
              <a:buChar char="•"/>
              <a:defRPr sz="1400"/>
            </a:lvl3pPr>
            <a:lvl4pPr>
              <a:lnSpc>
                <a:spcPct val="120000"/>
              </a:lnSpc>
              <a:buFont typeface="Arial" panose="020B0604020202020204" pitchFamily="34" charset="0"/>
              <a:buChar char="•"/>
              <a:defRPr sz="1400"/>
            </a:lvl4pPr>
            <a:lvl5pPr>
              <a:lnSpc>
                <a:spcPct val="120000"/>
              </a:lnSpc>
              <a:buFont typeface="Arial" panose="020B0604020202020204" pitchFamily="34" charset="0"/>
              <a:buChar cha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29CD7F8D-5002-BB4F-94DD-518E0D44EB55}"/>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3843088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1">
    <p:bg>
      <p:bgPr>
        <a:solidFill>
          <a:schemeClr val="bg1"/>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09990208-4054-1442-BA2B-3C66A52C73E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3" cy="5039972"/>
          </a:xfrm>
          <a:prstGeom prst="rect">
            <a:avLst/>
          </a:prstGeom>
        </p:spPr>
      </p:pic>
      <p:sp>
        <p:nvSpPr>
          <p:cNvPr id="27" name="Slide Number Placeholder 5">
            <a:extLst>
              <a:ext uri="{FF2B5EF4-FFF2-40B4-BE49-F238E27FC236}">
                <a16:creationId xmlns:a16="http://schemas.microsoft.com/office/drawing/2014/main" id="{5904D966-5D50-7842-8B06-0E0D4C652DF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3" name="Title 1">
            <a:extLst>
              <a:ext uri="{FF2B5EF4-FFF2-40B4-BE49-F238E27FC236}">
                <a16:creationId xmlns:a16="http://schemas.microsoft.com/office/drawing/2014/main" id="{F7953574-19E4-604A-8197-11297FDF4A29}"/>
              </a:ext>
            </a:extLst>
          </p:cNvPr>
          <p:cNvSpPr>
            <a:spLocks noGrp="1"/>
          </p:cNvSpPr>
          <p:nvPr>
            <p:ph type="ctrTitle" hasCustomPrompt="1"/>
          </p:nvPr>
        </p:nvSpPr>
        <p:spPr>
          <a:xfrm>
            <a:off x="1083834" y="833718"/>
            <a:ext cx="6172199" cy="1442344"/>
          </a:xfrm>
        </p:spPr>
        <p:txBody>
          <a:bodyPr lIns="0" tIns="0" rIns="0" bIns="0" anchor="b"/>
          <a:lstStyle>
            <a:lvl1pPr algn="l">
              <a:defRPr sz="4000" b="1" i="0">
                <a:solidFill>
                  <a:schemeClr val="accent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14" name="Subtitle 2">
            <a:extLst>
              <a:ext uri="{FF2B5EF4-FFF2-40B4-BE49-F238E27FC236}">
                <a16:creationId xmlns:a16="http://schemas.microsoft.com/office/drawing/2014/main" id="{935F584E-0093-0343-B4EB-3D58A932F729}"/>
              </a:ext>
            </a:extLst>
          </p:cNvPr>
          <p:cNvSpPr>
            <a:spLocks noGrp="1"/>
          </p:cNvSpPr>
          <p:nvPr>
            <p:ph type="subTitle" idx="1" hasCustomPrompt="1"/>
          </p:nvPr>
        </p:nvSpPr>
        <p:spPr>
          <a:xfrm>
            <a:off x="1083834" y="2753138"/>
            <a:ext cx="6172199" cy="2186415"/>
          </a:xfrm>
        </p:spPr>
        <p:txBody>
          <a:bodyPr lIns="0" tIns="0" rIns="0" bIns="0"/>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7057128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3"/>
            <a:ext cx="10104132" cy="735134"/>
          </a:xfrm>
        </p:spPr>
        <p:txBody>
          <a:bodyPr lIns="0" tIns="0" rIns="0" bIns="0"/>
          <a:lstStyle>
            <a:lvl1pPr>
              <a:defRPr sz="3600" b="1">
                <a:solidFill>
                  <a:srgbClr val="001C54"/>
                </a:solidFill>
              </a:defRPr>
            </a:lvl1pPr>
          </a:lstStyle>
          <a:p>
            <a:r>
              <a:rPr lang="en-GB" dirty="0"/>
              <a:t>TWO COLUMN CONTENT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87831"/>
            <a:ext cx="4974871" cy="407583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GB" dirty="0"/>
              <a:t>Click to edit Master text styles</a:t>
            </a:r>
          </a:p>
          <a:p>
            <a:pPr lvl="1"/>
            <a:r>
              <a:rPr lang="en-GB" dirty="0"/>
              <a:t>HEADER</a:t>
            </a:r>
          </a:p>
          <a:p>
            <a:pPr lvl="2"/>
            <a:r>
              <a:rPr lang="en-GB" dirty="0"/>
              <a:t>Third level</a:t>
            </a:r>
          </a:p>
          <a:p>
            <a:pPr lvl="3"/>
            <a:r>
              <a:rPr lang="en-GB" dirty="0"/>
              <a:t>Fourth level</a:t>
            </a:r>
          </a:p>
          <a:p>
            <a:pPr lvl="4"/>
            <a:r>
              <a:rPr lang="en-GB" dirty="0"/>
              <a:t>Fifth level</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Content Placeholder 2">
            <a:extLst>
              <a:ext uri="{FF2B5EF4-FFF2-40B4-BE49-F238E27FC236}">
                <a16:creationId xmlns:a16="http://schemas.microsoft.com/office/drawing/2014/main" id="{40CFFEE2-220B-8D43-81BA-FD62D5F001CC}"/>
              </a:ext>
            </a:extLst>
          </p:cNvPr>
          <p:cNvSpPr>
            <a:spLocks noGrp="1"/>
          </p:cNvSpPr>
          <p:nvPr>
            <p:ph sz="half" idx="14"/>
          </p:nvPr>
        </p:nvSpPr>
        <p:spPr>
          <a:xfrm>
            <a:off x="6119650" y="1987831"/>
            <a:ext cx="4974871" cy="4075835"/>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lnSpc>
                <a:spcPct val="120000"/>
              </a:lnSpc>
              <a:buFont typeface="Arial" panose="020B0604020202020204" pitchFamily="34" charset="0"/>
              <a:buChar char="•"/>
              <a:defRPr sz="1400"/>
            </a:lvl4pPr>
            <a:lvl5pPr algn="l" rtl="0">
              <a:lnSpc>
                <a:spcPct val="120000"/>
              </a:lnSpc>
              <a:buFont typeface="Arial" panose="020B0604020202020204" pitchFamily="34" charset="0"/>
              <a:buChar char="•"/>
              <a:defRPr sz="1400"/>
            </a:lvl5pPr>
          </a:lstStyle>
          <a:p>
            <a:pPr lvl="0"/>
            <a:r>
              <a:rPr lang="en-GB" dirty="0"/>
              <a:t>Click to edit Master text styles</a:t>
            </a:r>
          </a:p>
          <a:p>
            <a:pPr lvl="1"/>
            <a:r>
              <a:rPr lang="en-GB" dirty="0"/>
              <a:t>HEADER</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530344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66894"/>
            <a:ext cx="10104132" cy="725194"/>
          </a:xfrm>
        </p:spPr>
        <p:txBody>
          <a:bodyPr lIns="0" tIns="0" rIns="0" bIns="0"/>
          <a:lstStyle>
            <a:lvl1pPr>
              <a:defRPr sz="3600" b="1">
                <a:solidFill>
                  <a:srgbClr val="001C54"/>
                </a:solidFill>
              </a:defRPr>
            </a:lvl1pPr>
          </a:lstStyle>
          <a:p>
            <a:r>
              <a:rPr lang="en-GB" dirty="0"/>
              <a:t>TEXT AND CHART</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2007705"/>
            <a:ext cx="4974871" cy="4055961"/>
          </a:xfrm>
        </p:spPr>
        <p:txBody>
          <a:bodyPr lIns="0" tIns="0" rIns="0" bIns="0"/>
          <a:lstStyle>
            <a:lvl1pPr marL="0" marR="0" indent="0" algn="l" defTabSz="914400" rtl="0" eaLnBrk="1" fontAlgn="auto" latinLnBrk="0" hangingPunct="0">
              <a:lnSpc>
                <a:spcPct val="120000"/>
              </a:lnSpc>
              <a:spcBef>
                <a:spcPts val="1000"/>
              </a:spcBef>
              <a:spcAft>
                <a:spcPts val="0"/>
              </a:spcAft>
              <a:buClrTx/>
              <a:buSzTx/>
              <a:buFontTx/>
              <a:buNone/>
              <a:tabLst/>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buFontTx/>
              <a:buNone/>
              <a:defRPr/>
            </a:lvl4pPr>
            <a:lvl5pPr algn="l" rtl="0">
              <a:buFontTx/>
              <a:buNone/>
              <a:defRPr/>
            </a:lvl5pPr>
          </a:lstStyle>
          <a:p>
            <a:pPr lvl="0"/>
            <a:r>
              <a:rPr lang="en-GB" dirty="0"/>
              <a:t>Click to edit Master text styles</a:t>
            </a:r>
          </a:p>
          <a:p>
            <a:pPr lvl="1"/>
            <a:r>
              <a:rPr lang="en-GB" dirty="0"/>
              <a:t>HEADER</a:t>
            </a:r>
          </a:p>
          <a:p>
            <a:pPr lvl="2"/>
            <a:r>
              <a:rPr lang="en-GB" dirty="0"/>
              <a:t>Third level</a:t>
            </a:r>
          </a:p>
        </p:txBody>
      </p:sp>
      <p:sp>
        <p:nvSpPr>
          <p:cNvPr id="14" name="Content Placeholder 3">
            <a:extLst>
              <a:ext uri="{FF2B5EF4-FFF2-40B4-BE49-F238E27FC236}">
                <a16:creationId xmlns:a16="http://schemas.microsoft.com/office/drawing/2014/main" id="{283F7846-C78F-034C-B0CF-BDF1C4E634D1}"/>
              </a:ext>
            </a:extLst>
          </p:cNvPr>
          <p:cNvSpPr>
            <a:spLocks noGrp="1"/>
          </p:cNvSpPr>
          <p:nvPr>
            <p:ph sz="half" idx="2" hasCustomPrompt="1"/>
          </p:nvPr>
        </p:nvSpPr>
        <p:spPr>
          <a:xfrm>
            <a:off x="6127481" y="2007705"/>
            <a:ext cx="4974871" cy="4055961"/>
          </a:xfrm>
        </p:spPr>
        <p:txBody>
          <a:bodyPr tIns="0" rIns="0" bIns="0"/>
          <a:lstStyle>
            <a:lvl1pPr>
              <a:buFontTx/>
              <a:buNone/>
              <a:defRPr sz="1800"/>
            </a:lvl1pPr>
            <a:lvl2pPr>
              <a:buFontTx/>
              <a:buNone/>
              <a:defRPr sz="1800" b="1">
                <a:solidFill>
                  <a:srgbClr val="A9001F"/>
                </a:solidFill>
              </a:defRPr>
            </a:lvl2pPr>
            <a:lvl3pPr>
              <a:buFontTx/>
              <a:buNone/>
              <a:defRPr sz="1600"/>
            </a:lvl3pPr>
            <a:lvl4pPr>
              <a:buFontTx/>
              <a:buNone/>
              <a:defRPr/>
            </a:lvl4pPr>
            <a:lvl5pPr>
              <a:buFontTx/>
              <a:buNone/>
              <a:defRPr/>
            </a:lvl5pPr>
          </a:lstStyle>
          <a:p>
            <a:pPr lvl="0"/>
            <a:r>
              <a:rPr lang="en-GB" dirty="0"/>
              <a:t>Chart</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23367579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998220" y="576833"/>
            <a:ext cx="10104132" cy="725194"/>
          </a:xfrm>
        </p:spPr>
        <p:txBody>
          <a:bodyPr lIns="0"/>
          <a:lstStyle>
            <a:lvl1pPr>
              <a:defRPr sz="3600" b="1">
                <a:solidFill>
                  <a:srgbClr val="001C54"/>
                </a:solidFill>
              </a:defRPr>
            </a:lvl1pPr>
          </a:lstStyle>
          <a:p>
            <a:r>
              <a:rPr lang="en-GB" dirty="0"/>
              <a:t>TEXT AND PHOTO</a:t>
            </a:r>
            <a:endParaRPr lang="en-US"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790E594B-FA03-D743-A8D0-D3875249732A}"/>
              </a:ext>
            </a:extLst>
          </p:cNvPr>
          <p:cNvSpPr>
            <a:spLocks noGrp="1"/>
          </p:cNvSpPr>
          <p:nvPr>
            <p:ph sz="half" idx="13"/>
          </p:nvPr>
        </p:nvSpPr>
        <p:spPr>
          <a:xfrm>
            <a:off x="998220" y="1967948"/>
            <a:ext cx="4974871" cy="4095718"/>
          </a:xfrm>
        </p:spPr>
        <p:txBody>
          <a:bodyPr lIns="0" tIns="0" rIns="0" bIns="0"/>
          <a:lstStyle>
            <a:lvl1pPr marL="0" indent="0" algn="l" rtl="0">
              <a:lnSpc>
                <a:spcPct val="120000"/>
              </a:lnSpc>
              <a:buFontTx/>
              <a:buNone/>
              <a:defRPr sz="1800">
                <a:latin typeface="Arial" panose="020B0604020202020204" pitchFamily="34" charset="0"/>
                <a:cs typeface="Arial" panose="020B0604020202020204" pitchFamily="34" charset="0"/>
              </a:defRPr>
            </a:lvl1pPr>
            <a:lvl2pPr marL="0" indent="0" algn="l" rtl="0">
              <a:lnSpc>
                <a:spcPct val="120000"/>
              </a:lnSpc>
              <a:buFontTx/>
              <a:buNone/>
              <a:defRPr sz="2000" b="1">
                <a:solidFill>
                  <a:srgbClr val="A9001F"/>
                </a:solidFill>
              </a:defRPr>
            </a:lvl2pPr>
            <a:lvl3pPr algn="l" rtl="0">
              <a:lnSpc>
                <a:spcPct val="120000"/>
              </a:lnSpc>
              <a:buFont typeface="Arial" panose="020B0604020202020204" pitchFamily="34" charset="0"/>
              <a:buChar char="•"/>
              <a:defRPr sz="1400"/>
            </a:lvl3pPr>
            <a:lvl4pPr algn="l" rtl="0">
              <a:buFontTx/>
              <a:buNone/>
              <a:defRPr/>
            </a:lvl4pPr>
            <a:lvl5pPr algn="l" rtl="0">
              <a:buFontTx/>
              <a:buNone/>
              <a:defRPr/>
            </a:lvl5pPr>
          </a:lstStyle>
          <a:p>
            <a:pPr lvl="0"/>
            <a:r>
              <a:rPr lang="en-GB" dirty="0"/>
              <a:t>Click to edit Master text styles</a:t>
            </a:r>
          </a:p>
          <a:p>
            <a:pPr lvl="1"/>
            <a:r>
              <a:rPr lang="en-GB" dirty="0"/>
              <a:t>HEADER</a:t>
            </a:r>
          </a:p>
          <a:p>
            <a:pPr lvl="2"/>
            <a:r>
              <a:rPr lang="en-GB" dirty="0"/>
              <a:t>Third level</a:t>
            </a:r>
          </a:p>
        </p:txBody>
      </p: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6096000" y="1967948"/>
            <a:ext cx="5006352" cy="4095718"/>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36004156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hoto">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2724AC-09A1-A045-8CC2-42BDFE1D3C9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904515" y="2401731"/>
            <a:ext cx="2918420" cy="4456270"/>
          </a:xfrm>
          <a:prstGeom prst="rect">
            <a:avLst/>
          </a:prstGeom>
        </p:spPr>
      </p:pic>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C4C0497E-32FF-5744-AF64-7826B98781E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0" name="Picture Placeholder 2">
            <a:extLst>
              <a:ext uri="{FF2B5EF4-FFF2-40B4-BE49-F238E27FC236}">
                <a16:creationId xmlns:a16="http://schemas.microsoft.com/office/drawing/2014/main" id="{8569E121-7A15-5F4A-977F-1DCC0367FADC}"/>
              </a:ext>
            </a:extLst>
          </p:cNvPr>
          <p:cNvSpPr>
            <a:spLocks noGrp="1"/>
          </p:cNvSpPr>
          <p:nvPr>
            <p:ph type="pic" idx="1"/>
          </p:nvPr>
        </p:nvSpPr>
        <p:spPr>
          <a:xfrm>
            <a:off x="1083833" y="0"/>
            <a:ext cx="10024331" cy="5945327"/>
          </a:xfrm>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3591549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EB90773F-7653-E046-8913-0F49C28737A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3" cy="5039972"/>
          </a:xfrm>
          <a:prstGeom prst="rect">
            <a:avLst/>
          </a:prstGeom>
        </p:spPr>
      </p:pic>
      <p:sp>
        <p:nvSpPr>
          <p:cNvPr id="18" name="Slide Number Placeholder 5">
            <a:extLst>
              <a:ext uri="{FF2B5EF4-FFF2-40B4-BE49-F238E27FC236}">
                <a16:creationId xmlns:a16="http://schemas.microsoft.com/office/drawing/2014/main" id="{25E7824A-EEA7-1348-BD3F-A05CCD61C99C}"/>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2" name="Title 1">
            <a:extLst>
              <a:ext uri="{FF2B5EF4-FFF2-40B4-BE49-F238E27FC236}">
                <a16:creationId xmlns:a16="http://schemas.microsoft.com/office/drawing/2014/main" id="{E4C494E5-E2A2-F54F-B28A-495F38B2A532}"/>
              </a:ext>
            </a:extLst>
          </p:cNvPr>
          <p:cNvSpPr>
            <a:spLocks noGrp="1"/>
          </p:cNvSpPr>
          <p:nvPr>
            <p:ph type="ctrTitle" hasCustomPrompt="1"/>
          </p:nvPr>
        </p:nvSpPr>
        <p:spPr>
          <a:xfrm>
            <a:off x="1083834" y="833718"/>
            <a:ext cx="6172199" cy="1442344"/>
          </a:xfrm>
        </p:spPr>
        <p:txBody>
          <a:bodyPr lIns="0" tIns="0" rIns="0" bIns="0" anchor="b"/>
          <a:lstStyle>
            <a:lvl1pPr algn="l">
              <a:defRPr sz="4000" b="1" i="0">
                <a:solidFill>
                  <a:schemeClr val="tx2"/>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16" name="Subtitle 2">
            <a:extLst>
              <a:ext uri="{FF2B5EF4-FFF2-40B4-BE49-F238E27FC236}">
                <a16:creationId xmlns:a16="http://schemas.microsoft.com/office/drawing/2014/main" id="{6B61287A-AC85-E640-8212-CB100B2C8710}"/>
              </a:ext>
            </a:extLst>
          </p:cNvPr>
          <p:cNvSpPr>
            <a:spLocks noGrp="1"/>
          </p:cNvSpPr>
          <p:nvPr>
            <p:ph type="subTitle" idx="1" hasCustomPrompt="1"/>
          </p:nvPr>
        </p:nvSpPr>
        <p:spPr>
          <a:xfrm>
            <a:off x="1083834" y="2753138"/>
            <a:ext cx="6172199" cy="2186415"/>
          </a:xfrm>
        </p:spPr>
        <p:txBody>
          <a:bodyPr lIns="0" tIns="0" rIns="0" bIns="0"/>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1745201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3">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84F8BA2F-2955-9242-9FEE-5838525142E8}"/>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BFFA40BE-C51E-D747-BAF8-55991661BC1C}"/>
              </a:ext>
            </a:extLst>
          </p:cNvPr>
          <p:cNvPicPr>
            <a:picLocks noChangeAspect="1"/>
          </p:cNvPicPr>
          <p:nvPr userDrawn="1"/>
        </p:nvPicPr>
        <p:blipFill>
          <a:blip r:embed="rId2"/>
          <a:srcRect/>
          <a:stretch/>
        </p:blipFill>
        <p:spPr>
          <a:xfrm>
            <a:off x="8172842" y="8484"/>
            <a:ext cx="2884832" cy="5039971"/>
          </a:xfrm>
          <a:prstGeom prst="rect">
            <a:avLst/>
          </a:prstGeom>
        </p:spPr>
      </p:pic>
      <p:sp>
        <p:nvSpPr>
          <p:cNvPr id="18" name="Slide Number Placeholder 5">
            <a:extLst>
              <a:ext uri="{FF2B5EF4-FFF2-40B4-BE49-F238E27FC236}">
                <a16:creationId xmlns:a16="http://schemas.microsoft.com/office/drawing/2014/main" id="{48A10236-D009-504A-9822-711AD40EFF97}"/>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
        <p:nvSpPr>
          <p:cNvPr id="11" name="Title 1">
            <a:extLst>
              <a:ext uri="{FF2B5EF4-FFF2-40B4-BE49-F238E27FC236}">
                <a16:creationId xmlns:a16="http://schemas.microsoft.com/office/drawing/2014/main" id="{8C89CE9E-2DE6-5448-9476-BC0E509E1568}"/>
              </a:ext>
            </a:extLst>
          </p:cNvPr>
          <p:cNvSpPr>
            <a:spLocks noGrp="1"/>
          </p:cNvSpPr>
          <p:nvPr>
            <p:ph type="ctrTitle" hasCustomPrompt="1"/>
          </p:nvPr>
        </p:nvSpPr>
        <p:spPr>
          <a:xfrm>
            <a:off x="1083834" y="833718"/>
            <a:ext cx="6172199" cy="1442344"/>
          </a:xfrm>
        </p:spPr>
        <p:txBody>
          <a:bodyPr lIns="0" tIns="0" rIns="0" bIns="0" anchor="b"/>
          <a:lstStyle>
            <a:lvl1pPr algn="l">
              <a:defRPr sz="4000" b="1" i="0">
                <a:solidFill>
                  <a:schemeClr val="tx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20" name="Subtitle 2">
            <a:extLst>
              <a:ext uri="{FF2B5EF4-FFF2-40B4-BE49-F238E27FC236}">
                <a16:creationId xmlns:a16="http://schemas.microsoft.com/office/drawing/2014/main" id="{91D6F694-3FB3-164A-A44F-724D86D46A77}"/>
              </a:ext>
            </a:extLst>
          </p:cNvPr>
          <p:cNvSpPr>
            <a:spLocks noGrp="1"/>
          </p:cNvSpPr>
          <p:nvPr>
            <p:ph type="subTitle" idx="1" hasCustomPrompt="1"/>
          </p:nvPr>
        </p:nvSpPr>
        <p:spPr>
          <a:xfrm>
            <a:off x="1083834" y="2753138"/>
            <a:ext cx="6172199" cy="2186415"/>
          </a:xfrm>
        </p:spPr>
        <p:txBody>
          <a:bodyPr lIns="0" tIns="0" rIns="0" bIns="0"/>
          <a:lstStyle>
            <a:lvl1pPr marL="0" indent="0" algn="l">
              <a:buNone/>
              <a:defRPr sz="2400">
                <a:solidFill>
                  <a:schemeClr val="accent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507120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4">
    <p:bg>
      <p:bgPr>
        <a:solidFill>
          <a:schemeClr val="bg1"/>
        </a:solidFill>
        <a:effectLst/>
      </p:bgPr>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89353AEE-6F15-C64A-9F05-FB10538A7137}"/>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23FE5AB-AB26-7147-BC79-0C6F96D23E3B}"/>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Slide Number Placeholder 5">
            <a:extLst>
              <a:ext uri="{FF2B5EF4-FFF2-40B4-BE49-F238E27FC236}">
                <a16:creationId xmlns:a16="http://schemas.microsoft.com/office/drawing/2014/main" id="{24352878-73E7-2E49-9084-194B4C585D69}"/>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pic>
        <p:nvPicPr>
          <p:cNvPr id="14" name="Picture 13">
            <a:extLst>
              <a:ext uri="{FF2B5EF4-FFF2-40B4-BE49-F238E27FC236}">
                <a16:creationId xmlns:a16="http://schemas.microsoft.com/office/drawing/2014/main" id="{D77EA510-0862-E948-8718-C87B71BB8DD9}"/>
              </a:ext>
            </a:extLst>
          </p:cNvPr>
          <p:cNvPicPr>
            <a:picLocks noChangeAspect="1"/>
          </p:cNvPicPr>
          <p:nvPr userDrawn="1"/>
        </p:nvPicPr>
        <p:blipFill>
          <a:blip r:embed="rId2"/>
          <a:srcRect/>
          <a:stretch/>
        </p:blipFill>
        <p:spPr>
          <a:xfrm>
            <a:off x="8172842" y="8484"/>
            <a:ext cx="2884832" cy="5039971"/>
          </a:xfrm>
          <a:prstGeom prst="rect">
            <a:avLst/>
          </a:prstGeom>
        </p:spPr>
      </p:pic>
      <p:sp>
        <p:nvSpPr>
          <p:cNvPr id="11" name="Title 1">
            <a:extLst>
              <a:ext uri="{FF2B5EF4-FFF2-40B4-BE49-F238E27FC236}">
                <a16:creationId xmlns:a16="http://schemas.microsoft.com/office/drawing/2014/main" id="{E4758332-C59A-8847-8A84-CF8E7C986030}"/>
              </a:ext>
            </a:extLst>
          </p:cNvPr>
          <p:cNvSpPr>
            <a:spLocks noGrp="1"/>
          </p:cNvSpPr>
          <p:nvPr>
            <p:ph type="ctrTitle" hasCustomPrompt="1"/>
          </p:nvPr>
        </p:nvSpPr>
        <p:spPr>
          <a:xfrm>
            <a:off x="1083834" y="833718"/>
            <a:ext cx="6172199" cy="1442344"/>
          </a:xfrm>
        </p:spPr>
        <p:txBody>
          <a:bodyPr lIns="0" tIns="0" rIns="0" bIns="0" anchor="b"/>
          <a:lstStyle>
            <a:lvl1pPr algn="l">
              <a:defRPr sz="4000" b="1" i="0">
                <a:solidFill>
                  <a:schemeClr val="tx1"/>
                </a:solidFill>
                <a:latin typeface="Arial" panose="020B0604020202020204" pitchFamily="34" charset="0"/>
                <a:cs typeface="Arial" panose="020B0604020202020204" pitchFamily="34" charset="0"/>
              </a:defRPr>
            </a:lvl1pPr>
          </a:lstStyle>
          <a:p>
            <a:r>
              <a:rPr lang="en-GB" dirty="0"/>
              <a:t>CLICK TO EDIT TITLE ON TWO LINES MAX</a:t>
            </a:r>
            <a:endParaRPr lang="en-US" dirty="0"/>
          </a:p>
        </p:txBody>
      </p:sp>
      <p:sp>
        <p:nvSpPr>
          <p:cNvPr id="16" name="Subtitle 2">
            <a:extLst>
              <a:ext uri="{FF2B5EF4-FFF2-40B4-BE49-F238E27FC236}">
                <a16:creationId xmlns:a16="http://schemas.microsoft.com/office/drawing/2014/main" id="{4F8C3A47-B062-0248-A07D-5E17913A00E1}"/>
              </a:ext>
            </a:extLst>
          </p:cNvPr>
          <p:cNvSpPr>
            <a:spLocks noGrp="1"/>
          </p:cNvSpPr>
          <p:nvPr>
            <p:ph type="subTitle" idx="1" hasCustomPrompt="1"/>
          </p:nvPr>
        </p:nvSpPr>
        <p:spPr>
          <a:xfrm>
            <a:off x="1083834" y="2753138"/>
            <a:ext cx="6172199" cy="2186415"/>
          </a:xfrm>
        </p:spPr>
        <p:txBody>
          <a:bodyPr lIns="0" tIns="0" rIns="0" bIns="0"/>
          <a:lstStyle>
            <a:lvl1pPr marL="0" indent="0" algn="l">
              <a:buNone/>
              <a:defRPr sz="2400">
                <a:solidFill>
                  <a:schemeClr val="tx2"/>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SUBTITLE</a:t>
            </a:r>
            <a:endParaRPr lang="en-US" dirty="0"/>
          </a:p>
        </p:txBody>
      </p:sp>
    </p:spTree>
    <p:extLst>
      <p:ext uri="{BB962C8B-B14F-4D97-AF65-F5344CB8AC3E}">
        <p14:creationId xmlns:p14="http://schemas.microsoft.com/office/powerpoint/2010/main" val="4085396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F10B0B8-2485-8047-AD04-04ED723D24AB}"/>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2902DA3-836B-454B-A354-36ED361C96BF}"/>
              </a:ext>
            </a:extLst>
          </p:cNvPr>
          <p:cNvPicPr>
            <a:picLocks noChangeAspect="1"/>
          </p:cNvPicPr>
          <p:nvPr userDrawn="1"/>
        </p:nvPicPr>
        <p:blipFill>
          <a:blip r:embed="rId2">
            <a:alphaModFix amt="15000"/>
          </a:blip>
          <a:srcRect/>
          <a:stretch/>
        </p:blipFill>
        <p:spPr>
          <a:xfrm>
            <a:off x="8172842" y="8484"/>
            <a:ext cx="2884832" cy="5039971"/>
          </a:xfrm>
          <a:prstGeom prst="rect">
            <a:avLst/>
          </a:prstGeom>
        </p:spPr>
      </p:pic>
      <p:sp>
        <p:nvSpPr>
          <p:cNvPr id="13" name="Freeform 12">
            <a:extLst>
              <a:ext uri="{FF2B5EF4-FFF2-40B4-BE49-F238E27FC236}">
                <a16:creationId xmlns:a16="http://schemas.microsoft.com/office/drawing/2014/main" id="{C9C1B7A4-B405-2E4A-BEDB-AE99E3853610}"/>
              </a:ext>
            </a:extLst>
          </p:cNvPr>
          <p:cNvSpPr/>
          <p:nvPr userDrawn="1"/>
        </p:nvSpPr>
        <p:spPr>
          <a:xfrm>
            <a:off x="8903970" y="2434590"/>
            <a:ext cx="2926080" cy="4423410"/>
          </a:xfrm>
          <a:custGeom>
            <a:avLst/>
            <a:gdLst>
              <a:gd name="connsiteX0" fmla="*/ 2926080 w 2926080"/>
              <a:gd name="connsiteY0" fmla="*/ 4411980 h 4423410"/>
              <a:gd name="connsiteX1" fmla="*/ 2926080 w 2926080"/>
              <a:gd name="connsiteY1" fmla="*/ 0 h 4423410"/>
              <a:gd name="connsiteX2" fmla="*/ 0 w 2926080"/>
              <a:gd name="connsiteY2" fmla="*/ 1703070 h 4423410"/>
              <a:gd name="connsiteX3" fmla="*/ 0 w 2926080"/>
              <a:gd name="connsiteY3" fmla="*/ 4423410 h 4423410"/>
              <a:gd name="connsiteX4" fmla="*/ 2926080 w 2926080"/>
              <a:gd name="connsiteY4" fmla="*/ 4411980 h 44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4423410">
                <a:moveTo>
                  <a:pt x="2926080" y="4411980"/>
                </a:moveTo>
                <a:lnTo>
                  <a:pt x="2926080" y="0"/>
                </a:lnTo>
                <a:lnTo>
                  <a:pt x="0" y="1703070"/>
                </a:lnTo>
                <a:lnTo>
                  <a:pt x="0" y="4423410"/>
                </a:lnTo>
                <a:lnTo>
                  <a:pt x="2926080" y="4411980"/>
                </a:lnTo>
                <a:close/>
              </a:path>
            </a:pathLst>
          </a:custGeom>
          <a:solidFill>
            <a:srgbClr val="001C5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a:extLst>
              <a:ext uri="{FF2B5EF4-FFF2-40B4-BE49-F238E27FC236}">
                <a16:creationId xmlns:a16="http://schemas.microsoft.com/office/drawing/2014/main" id="{40BFE617-00FE-EB49-AED3-87198CB64EEF}"/>
              </a:ext>
            </a:extLst>
          </p:cNvPr>
          <p:cNvSpPr txBox="1">
            <a:spLocks/>
          </p:cNvSpPr>
          <p:nvPr userDrawn="1"/>
        </p:nvSpPr>
        <p:spPr>
          <a:xfrm>
            <a:off x="1083834" y="833718"/>
            <a:ext cx="6172199" cy="1442344"/>
          </a:xfrm>
          <a:prstGeom prst="rect">
            <a:avLst/>
          </a:prstGeom>
        </p:spPr>
        <p:txBody>
          <a:bodyPr vert="horz" lIns="0" tIns="0" rIns="0" bIns="0" rtlCol="0" anchor="b">
            <a:normAutofit/>
          </a:bodyPr>
          <a:lstStyle>
            <a:lvl1pPr algn="l" defTabSz="914400" rtl="0" eaLnBrk="1" latinLnBrk="0" hangingPunct="1">
              <a:lnSpc>
                <a:spcPct val="90000"/>
              </a:lnSpc>
              <a:spcBef>
                <a:spcPct val="0"/>
              </a:spcBef>
              <a:buNone/>
              <a:defRPr sz="4000" b="1" i="0" kern="1200">
                <a:solidFill>
                  <a:schemeClr val="tx2"/>
                </a:solidFill>
                <a:latin typeface="Arial" panose="020B0604020202020204" pitchFamily="34" charset="0"/>
                <a:ea typeface="+mj-ea"/>
                <a:cs typeface="Arial" panose="020B0604020202020204" pitchFamily="34" charset="0"/>
              </a:defRPr>
            </a:lvl1pPr>
          </a:lstStyle>
          <a:p>
            <a:r>
              <a:rPr lang="en-GB" dirty="0">
                <a:solidFill>
                  <a:schemeClr val="accent1"/>
                </a:solidFill>
              </a:rPr>
              <a:t>AGENDA</a:t>
            </a:r>
            <a:endParaRPr lang="en-US" dirty="0">
              <a:solidFill>
                <a:schemeClr val="accent1"/>
              </a:solidFill>
            </a:endParaRPr>
          </a:p>
        </p:txBody>
      </p:sp>
    </p:spTree>
    <p:extLst>
      <p:ext uri="{BB962C8B-B14F-4D97-AF65-F5344CB8AC3E}">
        <p14:creationId xmlns:p14="http://schemas.microsoft.com/office/powerpoint/2010/main" val="711871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A4FAE-2B4F-9B40-A56D-6298CFCF0075}"/>
              </a:ext>
            </a:extLst>
          </p:cNvPr>
          <p:cNvSpPr>
            <a:spLocks noGrp="1"/>
          </p:cNvSpPr>
          <p:nvPr>
            <p:ph type="title" hasCustomPrompt="1"/>
          </p:nvPr>
        </p:nvSpPr>
        <p:spPr>
          <a:xfrm>
            <a:off x="1078020" y="576832"/>
            <a:ext cx="10024332" cy="735137"/>
          </a:xfrm>
        </p:spPr>
        <p:txBody>
          <a:bodyPr lIns="0" tIns="0" rIns="0" bIns="0" anchor="t"/>
          <a:lstStyle>
            <a:lvl1pPr>
              <a:defRPr sz="3600" b="1">
                <a:solidFill>
                  <a:srgbClr val="001C54"/>
                </a:solidFill>
              </a:defRPr>
            </a:lvl1pPr>
          </a:lstStyle>
          <a:p>
            <a:r>
              <a:rPr lang="en-GB" dirty="0"/>
              <a:t>ONE COLUMN CONTENT</a:t>
            </a:r>
            <a:endParaRPr lang="en-US" dirty="0"/>
          </a:p>
        </p:txBody>
      </p:sp>
      <p:sp>
        <p:nvSpPr>
          <p:cNvPr id="3" name="Content Placeholder 2">
            <a:extLst>
              <a:ext uri="{FF2B5EF4-FFF2-40B4-BE49-F238E27FC236}">
                <a16:creationId xmlns:a16="http://schemas.microsoft.com/office/drawing/2014/main" id="{C0DD4ADC-295F-B844-8226-06A86153425B}"/>
              </a:ext>
            </a:extLst>
          </p:cNvPr>
          <p:cNvSpPr>
            <a:spLocks noGrp="1"/>
          </p:cNvSpPr>
          <p:nvPr>
            <p:ph idx="1"/>
          </p:nvPr>
        </p:nvSpPr>
        <p:spPr>
          <a:xfrm>
            <a:off x="1078020" y="2018611"/>
            <a:ext cx="10024332" cy="3527426"/>
          </a:xfrm>
        </p:spPr>
        <p:txBody>
          <a:bodyPr wrap="square" lIns="0" tIns="0" rIns="0" bIns="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a:solidFill>
                  <a:schemeClr val="tx2"/>
                </a:solidFill>
              </a:defRPr>
            </a:lvl1pPr>
            <a:lvl2pPr marL="0" algn="l">
              <a:lnSpc>
                <a:spcPct val="120000"/>
              </a:lnSpc>
              <a:spcBef>
                <a:spcPts val="1400"/>
              </a:spcBef>
              <a:buFontTx/>
              <a:buNone/>
              <a:defRPr sz="2000" b="1">
                <a:solidFill>
                  <a:srgbClr val="A9001F"/>
                </a:solidFill>
              </a:defRPr>
            </a:lvl2pPr>
            <a:lvl3pPr marL="720000">
              <a:lnSpc>
                <a:spcPct val="120000"/>
              </a:lnSpc>
              <a:spcBef>
                <a:spcPts val="1400"/>
              </a:spcBef>
              <a:buFont typeface="Arial" panose="020B0604020202020204" pitchFamily="34" charset="0"/>
              <a:buChar char="•"/>
              <a:defRPr sz="1400">
                <a:solidFill>
                  <a:schemeClr val="tx2"/>
                </a:solidFill>
              </a:defRPr>
            </a:lvl3pPr>
            <a:lvl4pPr marL="1260000">
              <a:lnSpc>
                <a:spcPct val="120000"/>
              </a:lnSpc>
              <a:spcBef>
                <a:spcPts val="1400"/>
              </a:spcBef>
              <a:buFont typeface="Arial" panose="020B0604020202020204" pitchFamily="34" charset="0"/>
              <a:buChar char="•"/>
              <a:defRPr sz="1400">
                <a:solidFill>
                  <a:schemeClr val="tx2"/>
                </a:solidFill>
              </a:defRPr>
            </a:lvl4pPr>
            <a:lvl5pPr marL="1800000">
              <a:lnSpc>
                <a:spcPct val="120000"/>
              </a:lnSpc>
              <a:spcBef>
                <a:spcPts val="1400"/>
              </a:spcBef>
              <a:buFont typeface="Arial" panose="020B0604020202020204" pitchFamily="34" charset="0"/>
              <a:buChar char="•"/>
              <a:defRPr sz="1400">
                <a:solidFill>
                  <a:schemeClr val="tx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9" name="Straight Connector 8">
            <a:extLst>
              <a:ext uri="{FF2B5EF4-FFF2-40B4-BE49-F238E27FC236}">
                <a16:creationId xmlns:a16="http://schemas.microsoft.com/office/drawing/2014/main" id="{E2946812-A609-8E46-A0EE-5D534D18560A}"/>
              </a:ext>
            </a:extLst>
          </p:cNvPr>
          <p:cNvCxnSpPr>
            <a:cxnSpLocks/>
          </p:cNvCxnSpPr>
          <p:nvPr userDrawn="1"/>
        </p:nvCxnSpPr>
        <p:spPr>
          <a:xfrm>
            <a:off x="1083834" y="6392570"/>
            <a:ext cx="1002433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29CD7F8D-5002-BB4F-94DD-518E0D44EB55}"/>
              </a:ext>
            </a:extLst>
          </p:cNvPr>
          <p:cNvSpPr>
            <a:spLocks noGrp="1"/>
          </p:cNvSpPr>
          <p:nvPr>
            <p:ph type="sldNum" sz="quarter" idx="12"/>
          </p:nvPr>
        </p:nvSpPr>
        <p:spPr>
          <a:xfrm>
            <a:off x="8450580" y="6389008"/>
            <a:ext cx="2743200" cy="365125"/>
          </a:xfrm>
        </p:spPr>
        <p:txBody>
          <a:bodyPr/>
          <a:lstStyle>
            <a:lvl1pPr>
              <a:defRPr sz="900">
                <a:solidFill>
                  <a:schemeClr val="bg1">
                    <a:lumMod val="75000"/>
                  </a:schemeClr>
                </a:solidFill>
              </a:defRPr>
            </a:lvl1pPr>
          </a:lstStyle>
          <a:p>
            <a:fld id="{D7F4A4CA-9C60-844E-8943-D7385AD37C61}" type="slidenum">
              <a:rPr lang="en-US" smtClean="0"/>
              <a:pPr/>
              <a:t>‹#›</a:t>
            </a:fld>
            <a:endParaRPr lang="en-US" sz="900" dirty="0"/>
          </a:p>
        </p:txBody>
      </p:sp>
    </p:spTree>
    <p:extLst>
      <p:ext uri="{BB962C8B-B14F-4D97-AF65-F5344CB8AC3E}">
        <p14:creationId xmlns:p14="http://schemas.microsoft.com/office/powerpoint/2010/main" val="1924058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3.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3974A7-FB87-5C41-B65C-0C34067CF8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B6989A0-6C38-AA4C-940B-D687C7587E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B96E227F-E4C2-F442-9118-0BC55AEFF2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Arial" panose="020B0604020202020204" pitchFamily="34" charset="0"/>
              </a:defRPr>
            </a:lvl1pPr>
          </a:lstStyle>
          <a:p>
            <a:fld id="{7D6B89F1-22C2-4BE1-9A5F-19D7905B368C}" type="datetime1">
              <a:rPr lang="en-GB" smtClean="0"/>
              <a:t>17/02/2025</a:t>
            </a:fld>
            <a:endParaRPr lang="en-US" dirty="0"/>
          </a:p>
        </p:txBody>
      </p:sp>
      <p:sp>
        <p:nvSpPr>
          <p:cNvPr id="5" name="Footer Placeholder 4">
            <a:extLst>
              <a:ext uri="{FF2B5EF4-FFF2-40B4-BE49-F238E27FC236}">
                <a16:creationId xmlns:a16="http://schemas.microsoft.com/office/drawing/2014/main" id="{FD37910F-AA58-C949-A7C9-06637D20B0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defRPr>
            </a:lvl1pPr>
          </a:lstStyle>
          <a:p>
            <a:r>
              <a:rPr lang="en-US" dirty="0"/>
              <a:t>VALUE TOOLKIT </a:t>
            </a:r>
          </a:p>
        </p:txBody>
      </p:sp>
      <p:sp>
        <p:nvSpPr>
          <p:cNvPr id="6" name="Slide Number Placeholder 5">
            <a:extLst>
              <a:ext uri="{FF2B5EF4-FFF2-40B4-BE49-F238E27FC236}">
                <a16:creationId xmlns:a16="http://schemas.microsoft.com/office/drawing/2014/main" id="{793C63C6-D01B-1B48-9CDD-32AD2CA4E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Arial" panose="020B0604020202020204" pitchFamily="34" charset="0"/>
              </a:defRPr>
            </a:lvl1pPr>
          </a:lstStyle>
          <a:p>
            <a:fld id="{D7F4A4CA-9C60-844E-8943-D7385AD37C61}" type="slidenum">
              <a:rPr lang="en-US" smtClean="0"/>
              <a:pPr/>
              <a:t>‹#›</a:t>
            </a:fld>
            <a:endParaRPr lang="en-US" dirty="0"/>
          </a:p>
        </p:txBody>
      </p:sp>
    </p:spTree>
    <p:extLst>
      <p:ext uri="{BB962C8B-B14F-4D97-AF65-F5344CB8AC3E}">
        <p14:creationId xmlns:p14="http://schemas.microsoft.com/office/powerpoint/2010/main" val="429220262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60" r:id="rId3"/>
    <p:sldLayoutId id="2147483661" r:id="rId4"/>
    <p:sldLayoutId id="2147483662" r:id="rId5"/>
    <p:sldLayoutId id="2147483663" r:id="rId6"/>
    <p:sldLayoutId id="2147483664" r:id="rId7"/>
    <p:sldLayoutId id="2147483665" r:id="rId8"/>
    <p:sldLayoutId id="2147483650" r:id="rId9"/>
    <p:sldLayoutId id="2147483674" r:id="rId10"/>
    <p:sldLayoutId id="2147483678" r:id="rId11"/>
    <p:sldLayoutId id="2147483666" r:id="rId12"/>
    <p:sldLayoutId id="2147483667" r:id="rId13"/>
    <p:sldLayoutId id="2147483668" r:id="rId14"/>
    <p:sldLayoutId id="2147483669" r:id="rId15"/>
    <p:sldLayoutId id="2147483670" r:id="rId16"/>
    <p:sldLayoutId id="2147483679" r:id="rId17"/>
    <p:sldLayoutId id="2147483683" r:id="rId18"/>
  </p:sldLayoutIdLst>
  <p:hf hdr="0"/>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3974A7-FB87-5C41-B65C-0C34067CF8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B6989A0-6C38-AA4C-940B-D687C7587E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96E227F-E4C2-F442-9118-0BC55AEFF2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Arial" panose="020B0604020202020204" pitchFamily="34" charset="0"/>
              </a:defRPr>
            </a:lvl1pPr>
          </a:lstStyle>
          <a:p>
            <a:fld id="{320B4AD8-E1E6-614F-9804-55793281ACFB}" type="datetime1">
              <a:rPr lang="en-GB" smtClean="0"/>
              <a:t>17/02/2025</a:t>
            </a:fld>
            <a:endParaRPr lang="en-US" dirty="0"/>
          </a:p>
        </p:txBody>
      </p:sp>
      <p:sp>
        <p:nvSpPr>
          <p:cNvPr id="5" name="Footer Placeholder 4">
            <a:extLst>
              <a:ext uri="{FF2B5EF4-FFF2-40B4-BE49-F238E27FC236}">
                <a16:creationId xmlns:a16="http://schemas.microsoft.com/office/drawing/2014/main" id="{FD37910F-AA58-C949-A7C9-06637D20B0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defRPr>
            </a:lvl1pPr>
          </a:lstStyle>
          <a:p>
            <a:r>
              <a:rPr lang="en-US" dirty="0"/>
              <a:t>FOOTER</a:t>
            </a:r>
          </a:p>
        </p:txBody>
      </p:sp>
      <p:sp>
        <p:nvSpPr>
          <p:cNvPr id="6" name="Slide Number Placeholder 5">
            <a:extLst>
              <a:ext uri="{FF2B5EF4-FFF2-40B4-BE49-F238E27FC236}">
                <a16:creationId xmlns:a16="http://schemas.microsoft.com/office/drawing/2014/main" id="{793C63C6-D01B-1B48-9CDD-32AD2CA4E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Arial" panose="020B0604020202020204" pitchFamily="34" charset="0"/>
              </a:defRPr>
            </a:lvl1pPr>
          </a:lstStyle>
          <a:p>
            <a:fld id="{D7F4A4CA-9C60-844E-8943-D7385AD37C61}" type="slidenum">
              <a:rPr lang="en-US" smtClean="0"/>
              <a:pPr/>
              <a:t>‹#›</a:t>
            </a:fld>
            <a:endParaRPr lang="en-US" dirty="0"/>
          </a:p>
        </p:txBody>
      </p:sp>
    </p:spTree>
    <p:extLst>
      <p:ext uri="{BB962C8B-B14F-4D97-AF65-F5344CB8AC3E}">
        <p14:creationId xmlns:p14="http://schemas.microsoft.com/office/powerpoint/2010/main" val="38518845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hf hdr="0"/>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3974A7-FB87-5C41-B65C-0C34067CF8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B6989A0-6C38-AA4C-940B-D687C7587E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B96E227F-E4C2-F442-9118-0BC55AEFF2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Arial" panose="020B0604020202020204" pitchFamily="34" charset="0"/>
              </a:defRPr>
            </a:lvl1pPr>
          </a:lstStyle>
          <a:p>
            <a:fld id="{320B4AD8-E1E6-614F-9804-55793281ACFB}" type="datetime1">
              <a:rPr lang="en-GB" smtClean="0"/>
              <a:t>17/02/2025</a:t>
            </a:fld>
            <a:endParaRPr lang="en-US" dirty="0"/>
          </a:p>
        </p:txBody>
      </p:sp>
      <p:sp>
        <p:nvSpPr>
          <p:cNvPr id="5" name="Footer Placeholder 4">
            <a:extLst>
              <a:ext uri="{FF2B5EF4-FFF2-40B4-BE49-F238E27FC236}">
                <a16:creationId xmlns:a16="http://schemas.microsoft.com/office/drawing/2014/main" id="{FD37910F-AA58-C949-A7C9-06637D20B0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defRPr>
            </a:lvl1pPr>
          </a:lstStyle>
          <a:p>
            <a:r>
              <a:rPr lang="en-US" dirty="0"/>
              <a:t>FOOTER</a:t>
            </a:r>
          </a:p>
        </p:txBody>
      </p:sp>
      <p:sp>
        <p:nvSpPr>
          <p:cNvPr id="6" name="Slide Number Placeholder 5">
            <a:extLst>
              <a:ext uri="{FF2B5EF4-FFF2-40B4-BE49-F238E27FC236}">
                <a16:creationId xmlns:a16="http://schemas.microsoft.com/office/drawing/2014/main" id="{793C63C6-D01B-1B48-9CDD-32AD2CA4E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Arial" panose="020B0604020202020204" pitchFamily="34" charset="0"/>
              </a:defRPr>
            </a:lvl1pPr>
          </a:lstStyle>
          <a:p>
            <a:fld id="{D7F4A4CA-9C60-844E-8943-D7385AD37C61}" type="slidenum">
              <a:rPr lang="en-US" smtClean="0"/>
              <a:pPr/>
              <a:t>‹#›</a:t>
            </a:fld>
            <a:endParaRPr lang="en-US" dirty="0"/>
          </a:p>
        </p:txBody>
      </p:sp>
    </p:spTree>
    <p:extLst>
      <p:ext uri="{BB962C8B-B14F-4D97-AF65-F5344CB8AC3E}">
        <p14:creationId xmlns:p14="http://schemas.microsoft.com/office/powerpoint/2010/main" val="269658070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www.constructingexcellence.org.uk/value-toolkit/"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7.jpeg"/><Relationship Id="rId7"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37.jp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9.xml"/><Relationship Id="rId5" Type="http://schemas.openxmlformats.org/officeDocument/2006/relationships/image" Target="../media/image38.jpe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9.xml"/><Relationship Id="rId5" Type="http://schemas.openxmlformats.org/officeDocument/2006/relationships/image" Target="../media/image39.jpe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9.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9.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26.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www.constructingexcellence.org.uk/value-toolkit/"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7.xml.rels><?xml version="1.0" encoding="UTF-8" standalone="yes"?>
<Relationships xmlns="http://schemas.openxmlformats.org/package/2006/relationships"><Relationship Id="rId3" Type="http://schemas.openxmlformats.org/officeDocument/2006/relationships/hyperlink" Target="https://constructingexcellence.org.uk/value-toolkit/" TargetMode="External"/><Relationship Id="rId2" Type="http://schemas.openxmlformats.org/officeDocument/2006/relationships/notesSlide" Target="../notesSlides/notesSlide46.xml"/><Relationship Id="rId1" Type="http://schemas.openxmlformats.org/officeDocument/2006/relationships/slideLayout" Target="../slideLayouts/slideLayout39.xml"/><Relationship Id="rId6" Type="http://schemas.openxmlformats.org/officeDocument/2006/relationships/hyperlink" Target="https://www.gov.uk/government/publications/procurement-policy-note-0620-taking-account-of-social-value-in-the-award-of-central-government-contracts" TargetMode="External"/><Relationship Id="rId5" Type="http://schemas.openxmlformats.org/officeDocument/2006/relationships/hyperlink" Target="https://assets.publishing.service.gov.uk/government/uploads/system/uploads/attachment_data/file/941536/The_Construction_Playbook.pdf" TargetMode="External"/><Relationship Id="rId4" Type="http://schemas.openxmlformats.org/officeDocument/2006/relationships/hyperlink" Target="https://capitalscoalition.org/"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constructionleadershipcouncil.co.uk/wp-content/uploads/2020/06/CLC-Roadmap-to-Recovery-01.06.20.pdf" TargetMode="External"/><Relationship Id="rId2" Type="http://schemas.openxmlformats.org/officeDocument/2006/relationships/hyperlink" Target="https://www.constructionleadershipcouncil.co.uk/wp-content/uploads/2018/07/RLB-Procuring-for-Value-18-July-.pdf" TargetMode="External"/><Relationship Id="rId1" Type="http://schemas.openxmlformats.org/officeDocument/2006/relationships/slideLayout" Target="../slideLayouts/slideLayout39.xml"/><Relationship Id="rId6" Type="http://schemas.openxmlformats.org/officeDocument/2006/relationships/hyperlink" Target="https://assets.publishing.service.gov.uk/government/uploads/system/uploads/attachment_data/file/731871/construction-sector-deal-print-single.pdf" TargetMode="External"/><Relationship Id="rId5" Type="http://schemas.openxmlformats.org/officeDocument/2006/relationships/hyperlink" Target="https://www.gov.uk/government/uploads/system/uploads/attachment_data/file/210099/bis-13-955-construction-2025-industrial-strategy.pdf" TargetMode="External"/><Relationship Id="rId4" Type="http://schemas.openxmlformats.org/officeDocument/2006/relationships/hyperlink" Target="http://www.constructionleadershipcouncil.co.uk/wp-content/uploads/2016/10/Farmer-Review.pdf"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CF826-2A61-6F4B-8981-994E4749A69A}"/>
              </a:ext>
            </a:extLst>
          </p:cNvPr>
          <p:cNvSpPr>
            <a:spLocks noGrp="1"/>
          </p:cNvSpPr>
          <p:nvPr>
            <p:ph type="ctrTitle"/>
          </p:nvPr>
        </p:nvSpPr>
        <p:spPr>
          <a:xfrm>
            <a:off x="1003852" y="1204291"/>
            <a:ext cx="6172199" cy="1548847"/>
          </a:xfrm>
        </p:spPr>
        <p:txBody>
          <a:bodyPr/>
          <a:lstStyle/>
          <a:p>
            <a:r>
              <a:rPr lang="en-GB" dirty="0"/>
              <a:t>Introduction to </a:t>
            </a:r>
            <a:br>
              <a:rPr lang="en-GB" dirty="0"/>
            </a:br>
            <a:r>
              <a:rPr lang="en-GB" dirty="0"/>
              <a:t>the Value Toolkit </a:t>
            </a:r>
            <a:endParaRPr lang="en-US" dirty="0"/>
          </a:p>
        </p:txBody>
      </p:sp>
      <p:sp>
        <p:nvSpPr>
          <p:cNvPr id="3" name="Subtitle 2">
            <a:extLst>
              <a:ext uri="{FF2B5EF4-FFF2-40B4-BE49-F238E27FC236}">
                <a16:creationId xmlns:a16="http://schemas.microsoft.com/office/drawing/2014/main" id="{2F5D2C42-294E-A245-85C6-9AF981E7D593}"/>
              </a:ext>
            </a:extLst>
          </p:cNvPr>
          <p:cNvSpPr>
            <a:spLocks noGrp="1"/>
          </p:cNvSpPr>
          <p:nvPr>
            <p:ph type="subTitle" idx="1"/>
          </p:nvPr>
        </p:nvSpPr>
        <p:spPr>
          <a:xfrm>
            <a:off x="1003852" y="2753138"/>
            <a:ext cx="6172199" cy="1351725"/>
          </a:xfrm>
        </p:spPr>
        <p:txBody>
          <a:bodyPr/>
          <a:lstStyle/>
          <a:p>
            <a:r>
              <a:rPr lang="en-GB" dirty="0"/>
              <a:t>Training module</a:t>
            </a:r>
          </a:p>
          <a:p>
            <a:endParaRPr lang="en-US" dirty="0"/>
          </a:p>
        </p:txBody>
      </p:sp>
    </p:spTree>
    <p:extLst>
      <p:ext uri="{BB962C8B-B14F-4D97-AF65-F5344CB8AC3E}">
        <p14:creationId xmlns:p14="http://schemas.microsoft.com/office/powerpoint/2010/main" val="696990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sunburst chart&#10;&#10;Description automatically generated">
            <a:extLst>
              <a:ext uri="{FF2B5EF4-FFF2-40B4-BE49-F238E27FC236}">
                <a16:creationId xmlns:a16="http://schemas.microsoft.com/office/drawing/2014/main" id="{CF203C4C-951C-4E2E-A59F-E9A0B454AE3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69239" y="1349730"/>
            <a:ext cx="4129174" cy="4129174"/>
          </a:xfrm>
          <a:prstGeom prst="rect">
            <a:avLst/>
          </a:prstGeom>
        </p:spPr>
      </p:pic>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10</a:t>
            </a:fld>
            <a:endParaRPr lang="en-US" dirty="0"/>
          </a:p>
        </p:txBody>
      </p:sp>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Value Toolkit: overarching aim</a:t>
            </a:r>
            <a:endParaRPr lang="en-US" dirty="0"/>
          </a:p>
        </p:txBody>
      </p:sp>
      <p:sp>
        <p:nvSpPr>
          <p:cNvPr id="10" name="Content Placeholder 2">
            <a:extLst>
              <a:ext uri="{FF2B5EF4-FFF2-40B4-BE49-F238E27FC236}">
                <a16:creationId xmlns:a16="http://schemas.microsoft.com/office/drawing/2014/main" id="{0F817F36-BD3E-4BB5-A990-E6542DC4C0FE}"/>
              </a:ext>
            </a:extLst>
          </p:cNvPr>
          <p:cNvSpPr>
            <a:spLocks noGrp="1"/>
          </p:cNvSpPr>
          <p:nvPr>
            <p:ph sz="half" idx="13"/>
          </p:nvPr>
        </p:nvSpPr>
        <p:spPr/>
        <p:txBody>
          <a:bodyPr/>
          <a:lstStyle/>
          <a:p>
            <a:pPr>
              <a:spcBef>
                <a:spcPts val="0"/>
              </a:spcBef>
            </a:pPr>
            <a:r>
              <a:rPr lang="en-US" sz="2000" dirty="0"/>
              <a:t>To drive better social, environmental and economic outcomes through value-based decision making.</a:t>
            </a:r>
            <a:br>
              <a:rPr lang="en-US" sz="2000" dirty="0"/>
            </a:br>
            <a:endParaRPr lang="en-US" sz="2000" dirty="0"/>
          </a:p>
          <a:p>
            <a:pPr>
              <a:spcBef>
                <a:spcPts val="0"/>
              </a:spcBef>
            </a:pPr>
            <a:r>
              <a:rPr lang="en-US" sz="2000" dirty="0"/>
              <a:t>This means better outcomes from </a:t>
            </a:r>
            <a:r>
              <a:rPr lang="en-US" sz="2000" b="1" i="1" dirty="0">
                <a:solidFill>
                  <a:schemeClr val="tx2"/>
                </a:solidFill>
              </a:rPr>
              <a:t>what</a:t>
            </a:r>
            <a:r>
              <a:rPr lang="en-US" sz="2000" dirty="0"/>
              <a:t> we deliver and </a:t>
            </a:r>
            <a:r>
              <a:rPr lang="en-US" sz="2000" b="1" i="1" dirty="0">
                <a:solidFill>
                  <a:schemeClr val="tx2"/>
                </a:solidFill>
              </a:rPr>
              <a:t>how</a:t>
            </a:r>
            <a:r>
              <a:rPr lang="en-US" sz="2000" dirty="0"/>
              <a:t> we deliver it, leading to a more sustainable built environment and a more sustainable model for our industry.</a:t>
            </a:r>
          </a:p>
          <a:p>
            <a:pPr>
              <a:spcBef>
                <a:spcPts val="0"/>
              </a:spcBef>
            </a:pPr>
            <a:endParaRPr lang="en-US" sz="2000" dirty="0"/>
          </a:p>
          <a:p>
            <a:pPr>
              <a:spcBef>
                <a:spcPts val="0"/>
              </a:spcBef>
            </a:pPr>
            <a:endParaRPr lang="en-US" sz="2000" dirty="0"/>
          </a:p>
        </p:txBody>
      </p:sp>
    </p:spTree>
    <p:extLst>
      <p:ext uri="{BB962C8B-B14F-4D97-AF65-F5344CB8AC3E}">
        <p14:creationId xmlns:p14="http://schemas.microsoft.com/office/powerpoint/2010/main" val="3204653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a:extLst>
              <a:ext uri="{FF2B5EF4-FFF2-40B4-BE49-F238E27FC236}">
                <a16:creationId xmlns:a16="http://schemas.microsoft.com/office/drawing/2014/main" id="{0370AC1E-F975-42E3-B727-E21FF1749E1A}"/>
              </a:ext>
            </a:extLst>
          </p:cNvPr>
          <p:cNvSpPr txBox="1">
            <a:spLocks/>
          </p:cNvSpPr>
          <p:nvPr/>
        </p:nvSpPr>
        <p:spPr>
          <a:xfrm>
            <a:off x="8450580" y="638900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bg1">
                    <a:lumMod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F4A4CA-9C60-844E-8943-D7385AD37C61}" type="slidenum">
              <a:rPr lang="en-US" smtClean="0"/>
              <a:pPr/>
              <a:t>11</a:t>
            </a:fld>
            <a:endParaRPr lang="en-US" dirty="0"/>
          </a:p>
        </p:txBody>
      </p:sp>
      <p:sp>
        <p:nvSpPr>
          <p:cNvPr id="17" name="TextBox 16">
            <a:extLst>
              <a:ext uri="{FF2B5EF4-FFF2-40B4-BE49-F238E27FC236}">
                <a16:creationId xmlns:a16="http://schemas.microsoft.com/office/drawing/2014/main" id="{E8935678-1097-45C3-8367-FF85ECBFD66F}"/>
              </a:ext>
            </a:extLst>
          </p:cNvPr>
          <p:cNvSpPr txBox="1"/>
          <p:nvPr/>
        </p:nvSpPr>
        <p:spPr>
          <a:xfrm>
            <a:off x="2476806" y="5074548"/>
            <a:ext cx="7541622" cy="707886"/>
          </a:xfrm>
          <a:prstGeom prst="rect">
            <a:avLst/>
          </a:prstGeom>
          <a:noFill/>
        </p:spPr>
        <p:txBody>
          <a:bodyPr wrap="square" rtlCol="0">
            <a:spAutoFit/>
          </a:bodyPr>
          <a:lstStyle/>
          <a:p>
            <a:pPr algn="ctr"/>
            <a:r>
              <a:rPr lang="en-GB" sz="2000" b="1" dirty="0">
                <a:solidFill>
                  <a:schemeClr val="tx2"/>
                </a:solidFill>
              </a:rPr>
              <a:t>The Value Toolkit contains two interlinked streams</a:t>
            </a:r>
            <a:br>
              <a:rPr lang="en-GB" sz="2000" b="1" dirty="0">
                <a:solidFill>
                  <a:schemeClr val="tx2"/>
                </a:solidFill>
              </a:rPr>
            </a:br>
            <a:r>
              <a:rPr lang="en-GB" sz="2000" b="1" dirty="0">
                <a:solidFill>
                  <a:schemeClr val="tx2"/>
                </a:solidFill>
              </a:rPr>
              <a:t>It is ‘solution-agnostic’</a:t>
            </a:r>
          </a:p>
        </p:txBody>
      </p:sp>
      <p:sp>
        <p:nvSpPr>
          <p:cNvPr id="4" name="Title 3">
            <a:extLst>
              <a:ext uri="{FF2B5EF4-FFF2-40B4-BE49-F238E27FC236}">
                <a16:creationId xmlns:a16="http://schemas.microsoft.com/office/drawing/2014/main" id="{D38208D0-29AC-43E2-A936-FEC10D4179E5}"/>
              </a:ext>
            </a:extLst>
          </p:cNvPr>
          <p:cNvSpPr>
            <a:spLocks noGrp="1"/>
          </p:cNvSpPr>
          <p:nvPr>
            <p:ph type="title"/>
          </p:nvPr>
        </p:nvSpPr>
        <p:spPr/>
        <p:txBody>
          <a:bodyPr/>
          <a:lstStyle/>
          <a:p>
            <a:r>
              <a:rPr lang="en-GB" dirty="0"/>
              <a:t>What is the Value Toolkit?</a:t>
            </a:r>
          </a:p>
        </p:txBody>
      </p:sp>
      <p:sp>
        <p:nvSpPr>
          <p:cNvPr id="20" name="Rectangle 19">
            <a:extLst>
              <a:ext uri="{FF2B5EF4-FFF2-40B4-BE49-F238E27FC236}">
                <a16:creationId xmlns:a16="http://schemas.microsoft.com/office/drawing/2014/main" id="{DAF051F2-79BB-40BD-878D-326F6238DDB8}"/>
              </a:ext>
            </a:extLst>
          </p:cNvPr>
          <p:cNvSpPr/>
          <p:nvPr/>
        </p:nvSpPr>
        <p:spPr>
          <a:xfrm>
            <a:off x="1488289" y="2218649"/>
            <a:ext cx="9206720" cy="2788698"/>
          </a:xfrm>
          <a:prstGeom prst="rect">
            <a:avLst/>
          </a:prstGeom>
          <a:noFill/>
          <a:ln w="2857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21" name="Group 20">
            <a:extLst>
              <a:ext uri="{FF2B5EF4-FFF2-40B4-BE49-F238E27FC236}">
                <a16:creationId xmlns:a16="http://schemas.microsoft.com/office/drawing/2014/main" id="{AEEEDFD9-5DC6-45E8-AEB9-7A3D3AD009D7}"/>
              </a:ext>
            </a:extLst>
          </p:cNvPr>
          <p:cNvGrpSpPr/>
          <p:nvPr/>
        </p:nvGrpSpPr>
        <p:grpSpPr>
          <a:xfrm>
            <a:off x="2102368" y="2662438"/>
            <a:ext cx="8041991" cy="1963636"/>
            <a:chOff x="1976147" y="2987128"/>
            <a:chExt cx="7656296" cy="1963636"/>
          </a:xfrm>
        </p:grpSpPr>
        <p:sp>
          <p:nvSpPr>
            <p:cNvPr id="25" name="Oval 24">
              <a:extLst>
                <a:ext uri="{FF2B5EF4-FFF2-40B4-BE49-F238E27FC236}">
                  <a16:creationId xmlns:a16="http://schemas.microsoft.com/office/drawing/2014/main" id="{CAE2E747-7EAF-4F2A-ADF9-8043D608DEC6}"/>
                </a:ext>
              </a:extLst>
            </p:cNvPr>
            <p:cNvSpPr/>
            <p:nvPr/>
          </p:nvSpPr>
          <p:spPr>
            <a:xfrm>
              <a:off x="1976147" y="2987128"/>
              <a:ext cx="1869460" cy="1963636"/>
            </a:xfrm>
            <a:prstGeom prst="ellipse">
              <a:avLst/>
            </a:prstGeom>
            <a:solidFill>
              <a:schemeClr val="tx1">
                <a:alpha val="9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2869" tIns="51435" rIns="102869" bIns="51435" anchor="ctr"/>
            <a:lstStyle/>
            <a:p>
              <a:pPr marL="0" marR="0" lvl="0" indent="0" algn="ctr" defTabSz="1371155" rtl="0" eaLnBrk="1" fontAlgn="auto" latinLnBrk="0" hangingPunct="1">
                <a:lnSpc>
                  <a:spcPct val="100000"/>
                </a:lnSpc>
                <a:spcBef>
                  <a:spcPts val="0"/>
                </a:spcBef>
                <a:spcAft>
                  <a:spcPts val="0"/>
                </a:spcAft>
                <a:buClrTx/>
                <a:buSzTx/>
                <a:buFontTx/>
                <a:buNone/>
                <a:tabLst/>
                <a:defRPr/>
              </a:pPr>
              <a:endParaRPr kumimoji="0" lang="en-US" sz="3602" b="0" i="0" u="none" strike="noStrike" kern="1200" cap="none" spc="0" normalizeH="0" baseline="0" noProof="0" dirty="0">
                <a:ln>
                  <a:noFill/>
                </a:ln>
                <a:solidFill>
                  <a:srgbClr val="001C53"/>
                </a:solidFill>
                <a:effectLst/>
                <a:uLnTx/>
                <a:uFillTx/>
                <a:latin typeface="Montserrat Light" charset="0"/>
                <a:ea typeface="+mn-ea"/>
                <a:cs typeface="+mn-cs"/>
              </a:endParaRPr>
            </a:p>
          </p:txBody>
        </p:sp>
        <p:sp>
          <p:nvSpPr>
            <p:cNvPr id="26" name="Oval 25">
              <a:extLst>
                <a:ext uri="{FF2B5EF4-FFF2-40B4-BE49-F238E27FC236}">
                  <a16:creationId xmlns:a16="http://schemas.microsoft.com/office/drawing/2014/main" id="{69A49656-9B82-4306-9598-804977BE9992}"/>
                </a:ext>
              </a:extLst>
            </p:cNvPr>
            <p:cNvSpPr/>
            <p:nvPr/>
          </p:nvSpPr>
          <p:spPr>
            <a:xfrm>
              <a:off x="4876581" y="2987128"/>
              <a:ext cx="1869460" cy="1963636"/>
            </a:xfrm>
            <a:prstGeom prst="ellipse">
              <a:avLst/>
            </a:prstGeom>
            <a:solidFill>
              <a:schemeClr val="accent1">
                <a:alpha val="9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2869" tIns="51435" rIns="102869" bIns="51435" anchor="ctr"/>
            <a:lstStyle/>
            <a:p>
              <a:pPr marL="0" marR="0" lvl="0" indent="0" algn="ctr" defTabSz="1371155" rtl="0" eaLnBrk="1" fontAlgn="auto" latinLnBrk="0" hangingPunct="1">
                <a:lnSpc>
                  <a:spcPct val="100000"/>
                </a:lnSpc>
                <a:spcBef>
                  <a:spcPts val="0"/>
                </a:spcBef>
                <a:spcAft>
                  <a:spcPts val="0"/>
                </a:spcAft>
                <a:buClrTx/>
                <a:buSzTx/>
                <a:buFontTx/>
                <a:buNone/>
                <a:tabLst/>
                <a:defRPr/>
              </a:pPr>
              <a:endParaRPr kumimoji="0" lang="en-US" sz="3602" b="0" i="0" u="none" strike="noStrike" kern="1200" cap="none" spc="0" normalizeH="0" baseline="0" noProof="0" dirty="0">
                <a:ln>
                  <a:noFill/>
                </a:ln>
                <a:solidFill>
                  <a:srgbClr val="A9001F"/>
                </a:solidFill>
                <a:effectLst/>
                <a:uLnTx/>
                <a:uFillTx/>
                <a:latin typeface="Montserrat Light" charset="0"/>
                <a:ea typeface="+mn-ea"/>
                <a:cs typeface="+mn-cs"/>
              </a:endParaRPr>
            </a:p>
          </p:txBody>
        </p:sp>
        <p:sp>
          <p:nvSpPr>
            <p:cNvPr id="27" name="Oval 26">
              <a:extLst>
                <a:ext uri="{FF2B5EF4-FFF2-40B4-BE49-F238E27FC236}">
                  <a16:creationId xmlns:a16="http://schemas.microsoft.com/office/drawing/2014/main" id="{9F5905E6-1765-439A-9512-14A29D66D904}"/>
                </a:ext>
              </a:extLst>
            </p:cNvPr>
            <p:cNvSpPr/>
            <p:nvPr/>
          </p:nvSpPr>
          <p:spPr>
            <a:xfrm>
              <a:off x="7701157" y="2987128"/>
              <a:ext cx="1869460" cy="1963636"/>
            </a:xfrm>
            <a:prstGeom prst="ellipse">
              <a:avLst/>
            </a:prstGeom>
            <a:solidFill>
              <a:schemeClr val="tx2">
                <a:alpha val="9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2869" tIns="51435" rIns="102869" bIns="51435" anchor="ctr"/>
            <a:lstStyle/>
            <a:p>
              <a:pPr marL="0" marR="0" lvl="0" indent="0" algn="ctr" defTabSz="1371155" rtl="0" eaLnBrk="1" fontAlgn="auto" latinLnBrk="0" hangingPunct="1">
                <a:lnSpc>
                  <a:spcPct val="100000"/>
                </a:lnSpc>
                <a:spcBef>
                  <a:spcPts val="0"/>
                </a:spcBef>
                <a:spcAft>
                  <a:spcPts val="0"/>
                </a:spcAft>
                <a:buClrTx/>
                <a:buSzTx/>
                <a:buFontTx/>
                <a:buNone/>
                <a:tabLst/>
                <a:defRPr/>
              </a:pPr>
              <a:endParaRPr kumimoji="0" lang="en-US" sz="3602" b="0" i="0" u="none" strike="noStrike" kern="1200" cap="none" spc="0" normalizeH="0" baseline="0" noProof="0" dirty="0">
                <a:ln>
                  <a:noFill/>
                </a:ln>
                <a:solidFill>
                  <a:srgbClr val="001C53"/>
                </a:solidFill>
                <a:effectLst/>
                <a:uLnTx/>
                <a:uFillTx/>
                <a:latin typeface="Montserrat Light" charset="0"/>
                <a:ea typeface="+mn-ea"/>
                <a:cs typeface="+mn-cs"/>
              </a:endParaRPr>
            </a:p>
          </p:txBody>
        </p:sp>
        <p:sp>
          <p:nvSpPr>
            <p:cNvPr id="28" name="TextBox 27">
              <a:extLst>
                <a:ext uri="{FF2B5EF4-FFF2-40B4-BE49-F238E27FC236}">
                  <a16:creationId xmlns:a16="http://schemas.microsoft.com/office/drawing/2014/main" id="{49E97DBA-48A8-4042-AD3E-57DFE1B88392}"/>
                </a:ext>
              </a:extLst>
            </p:cNvPr>
            <p:cNvSpPr txBox="1"/>
            <p:nvPr/>
          </p:nvSpPr>
          <p:spPr>
            <a:xfrm>
              <a:off x="2035406" y="3803456"/>
              <a:ext cx="1763399" cy="335756"/>
            </a:xfrm>
            <a:prstGeom prst="rect">
              <a:avLst/>
            </a:prstGeom>
            <a:noFill/>
          </p:spPr>
          <p:txBody>
            <a:bodyPr wrap="square">
              <a:spAutoFit/>
            </a:bodyPr>
            <a:lstStyle/>
            <a:p>
              <a:pPr marL="0" marR="0" lvl="0" indent="0" algn="ctr" defTabSz="137115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300" normalizeH="0" baseline="0" noProof="0" dirty="0">
                  <a:ln>
                    <a:noFill/>
                  </a:ln>
                  <a:solidFill>
                    <a:srgbClr val="FFFFFF"/>
                  </a:solidFill>
                  <a:effectLst/>
                  <a:uLnTx/>
                  <a:uFillTx/>
                  <a:latin typeface="Arial" panose="020B0604020202020204" pitchFamily="34" charset="0"/>
                  <a:ea typeface="Montserrat" charset="0"/>
                  <a:cs typeface="Arial" panose="020B0604020202020204" pitchFamily="34" charset="0"/>
                </a:rPr>
                <a:t>PROCESS</a:t>
              </a:r>
            </a:p>
          </p:txBody>
        </p:sp>
        <p:sp>
          <p:nvSpPr>
            <p:cNvPr id="29" name="TextBox 28">
              <a:extLst>
                <a:ext uri="{FF2B5EF4-FFF2-40B4-BE49-F238E27FC236}">
                  <a16:creationId xmlns:a16="http://schemas.microsoft.com/office/drawing/2014/main" id="{511C4535-7E63-47C0-9BBD-8479B215AD56}"/>
                </a:ext>
              </a:extLst>
            </p:cNvPr>
            <p:cNvSpPr txBox="1"/>
            <p:nvPr/>
          </p:nvSpPr>
          <p:spPr>
            <a:xfrm>
              <a:off x="4952448" y="3757370"/>
              <a:ext cx="1745460" cy="33575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30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TOOLS</a:t>
              </a:r>
            </a:p>
          </p:txBody>
        </p:sp>
        <p:sp>
          <p:nvSpPr>
            <p:cNvPr id="30" name="TextBox 29">
              <a:extLst>
                <a:ext uri="{FF2B5EF4-FFF2-40B4-BE49-F238E27FC236}">
                  <a16:creationId xmlns:a16="http://schemas.microsoft.com/office/drawing/2014/main" id="{DA9DC09B-56BB-4B7C-BAA7-FA682DA4F1B8}"/>
                </a:ext>
              </a:extLst>
            </p:cNvPr>
            <p:cNvSpPr txBox="1"/>
            <p:nvPr/>
          </p:nvSpPr>
          <p:spPr>
            <a:xfrm>
              <a:off x="7742924" y="3800775"/>
              <a:ext cx="1889519" cy="33575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30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GUIDANCE</a:t>
              </a:r>
            </a:p>
          </p:txBody>
        </p:sp>
      </p:grpSp>
    </p:spTree>
    <p:extLst>
      <p:ext uri="{BB962C8B-B14F-4D97-AF65-F5344CB8AC3E}">
        <p14:creationId xmlns:p14="http://schemas.microsoft.com/office/powerpoint/2010/main" val="2978679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12</a:t>
            </a:fld>
            <a:endParaRPr lang="en-US" dirty="0"/>
          </a:p>
        </p:txBody>
      </p:sp>
      <p:sp>
        <p:nvSpPr>
          <p:cNvPr id="12" name="Text Placeholder 6">
            <a:extLst>
              <a:ext uri="{FF2B5EF4-FFF2-40B4-BE49-F238E27FC236}">
                <a16:creationId xmlns:a16="http://schemas.microsoft.com/office/drawing/2014/main" id="{F5CA4779-96FF-4B7C-9887-5B2C55EC1031}"/>
              </a:ext>
            </a:extLst>
          </p:cNvPr>
          <p:cNvSpPr txBox="1">
            <a:spLocks/>
          </p:cNvSpPr>
          <p:nvPr/>
        </p:nvSpPr>
        <p:spPr>
          <a:xfrm>
            <a:off x="1099820" y="5481813"/>
            <a:ext cx="10195560" cy="723330"/>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spcAft>
                <a:spcPts val="0"/>
              </a:spcAft>
              <a:buNone/>
              <a:defRPr/>
            </a:pPr>
            <a:r>
              <a:rPr lang="en-GB" sz="1800" dirty="0"/>
              <a:t>The Value Toolkit comprises an integrated process. A full detailed version is available at</a:t>
            </a:r>
          </a:p>
          <a:p>
            <a:pPr marL="0" lvl="0" indent="0">
              <a:lnSpc>
                <a:spcPct val="100000"/>
              </a:lnSpc>
              <a:spcAft>
                <a:spcPts val="0"/>
              </a:spcAft>
              <a:buNone/>
              <a:defRPr/>
            </a:pPr>
            <a:r>
              <a:rPr lang="en-GB" sz="1800" i="1" dirty="0">
                <a:solidFill>
                  <a:schemeClr val="tx2"/>
                </a:solidFill>
                <a:cs typeface="Arial" panose="020B0604020202020204" pitchFamily="34" charset="0"/>
                <a:hlinkClick r:id="rId3"/>
              </a:rPr>
              <a:t>constructingexcellence.org.uk/value-toolkit/</a:t>
            </a:r>
            <a:endParaRPr kumimoji="0" lang="en-GB" sz="1800" b="0" i="1" strike="noStrike" kern="1200" cap="none" spc="0" normalizeH="0" baseline="0" noProof="0" dirty="0">
              <a:ln>
                <a:noFill/>
              </a:ln>
              <a:solidFill>
                <a:schemeClr val="tx2"/>
              </a:solidFill>
              <a:effectLst/>
              <a:uLnTx/>
              <a:uFillTx/>
            </a:endParaRPr>
          </a:p>
        </p:txBody>
      </p:sp>
      <p:sp>
        <p:nvSpPr>
          <p:cNvPr id="122" name="Title 5">
            <a:extLst>
              <a:ext uri="{FF2B5EF4-FFF2-40B4-BE49-F238E27FC236}">
                <a16:creationId xmlns:a16="http://schemas.microsoft.com/office/drawing/2014/main" id="{D139DCE7-7CA2-EE5A-9601-62E071035669}"/>
              </a:ext>
            </a:extLst>
          </p:cNvPr>
          <p:cNvSpPr>
            <a:spLocks noGrp="1"/>
          </p:cNvSpPr>
          <p:nvPr>
            <p:ph type="title"/>
          </p:nvPr>
        </p:nvSpPr>
        <p:spPr>
          <a:xfrm>
            <a:off x="1078020" y="576832"/>
            <a:ext cx="10024332" cy="735137"/>
          </a:xfrm>
        </p:spPr>
        <p:txBody>
          <a:bodyPr/>
          <a:lstStyle/>
          <a:p>
            <a:r>
              <a:rPr lang="en-GB" dirty="0"/>
              <a:t>Value Toolkit integrated process</a:t>
            </a:r>
            <a:endParaRPr lang="en-US" dirty="0"/>
          </a:p>
        </p:txBody>
      </p:sp>
      <p:sp>
        <p:nvSpPr>
          <p:cNvPr id="13" name="Rectangle 12">
            <a:extLst>
              <a:ext uri="{FF2B5EF4-FFF2-40B4-BE49-F238E27FC236}">
                <a16:creationId xmlns:a16="http://schemas.microsoft.com/office/drawing/2014/main" id="{C59A9FE7-E3CB-2966-9AB6-014A9953171D}"/>
              </a:ext>
            </a:extLst>
          </p:cNvPr>
          <p:cNvSpPr/>
          <p:nvPr/>
        </p:nvSpPr>
        <p:spPr>
          <a:xfrm>
            <a:off x="0" y="1752476"/>
            <a:ext cx="12192000" cy="3490338"/>
          </a:xfrm>
          <a:prstGeom prst="rect">
            <a:avLst/>
          </a:prstGeom>
          <a:solidFill>
            <a:srgbClr val="F6FBFC"/>
          </a:solidFill>
          <a:ln w="1905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15BE2FBE-64E1-CCBB-A061-A9B437D5A0C7}"/>
              </a:ext>
            </a:extLst>
          </p:cNvPr>
          <p:cNvPicPr>
            <a:picLocks noChangeAspect="1"/>
          </p:cNvPicPr>
          <p:nvPr/>
        </p:nvPicPr>
        <p:blipFill>
          <a:blip r:embed="rId4"/>
          <a:stretch>
            <a:fillRect/>
          </a:stretch>
        </p:blipFill>
        <p:spPr>
          <a:xfrm>
            <a:off x="195943" y="1975029"/>
            <a:ext cx="11800114" cy="3045233"/>
          </a:xfrm>
          <a:prstGeom prst="rect">
            <a:avLst/>
          </a:prstGeom>
        </p:spPr>
      </p:pic>
    </p:spTree>
    <p:extLst>
      <p:ext uri="{BB962C8B-B14F-4D97-AF65-F5344CB8AC3E}">
        <p14:creationId xmlns:p14="http://schemas.microsoft.com/office/powerpoint/2010/main" val="4076346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Streams</a:t>
            </a:r>
            <a:endParaRPr lang="en-US" dirty="0"/>
          </a:p>
        </p:txBody>
      </p:sp>
      <p:sp>
        <p:nvSpPr>
          <p:cNvPr id="2" name="Content Placeholder 1">
            <a:extLst>
              <a:ext uri="{FF2B5EF4-FFF2-40B4-BE49-F238E27FC236}">
                <a16:creationId xmlns:a16="http://schemas.microsoft.com/office/drawing/2014/main" id="{6A2932DF-B297-4C8C-8CD0-9FD4C68CDFA3}"/>
              </a:ext>
            </a:extLst>
          </p:cNvPr>
          <p:cNvSpPr>
            <a:spLocks noGrp="1"/>
          </p:cNvSpPr>
          <p:nvPr>
            <p:ph sz="half" idx="13"/>
          </p:nvPr>
        </p:nvSpPr>
        <p:spPr>
          <a:xfrm>
            <a:off x="1078018" y="3487359"/>
            <a:ext cx="7519882" cy="2165091"/>
          </a:xfrm>
          <a:ln>
            <a:noFill/>
          </a:ln>
        </p:spPr>
        <p:txBody>
          <a:bodyPr numCol="1">
            <a:noAutofit/>
          </a:bodyPr>
          <a:lstStyle/>
          <a:p>
            <a:pPr lvl="0">
              <a:lnSpc>
                <a:spcPct val="120000"/>
              </a:lnSpc>
              <a:spcBef>
                <a:spcPts val="0"/>
              </a:spcBef>
              <a:spcAft>
                <a:spcPts val="900"/>
              </a:spcAft>
              <a:defRPr/>
            </a:pPr>
            <a:r>
              <a:rPr lang="en-GB" sz="2400" b="1" dirty="0">
                <a:solidFill>
                  <a:schemeClr val="tx2"/>
                </a:solidFill>
                <a:cs typeface="Arial" panose="020B0604020202020204" pitchFamily="34" charset="0"/>
              </a:rPr>
              <a:t>Key Steps:</a:t>
            </a:r>
          </a:p>
          <a:p>
            <a:pPr marL="144000" lvl="0" indent="-144000">
              <a:lnSpc>
                <a:spcPct val="120000"/>
              </a:lnSpc>
              <a:spcBef>
                <a:spcPts val="0"/>
              </a:spcBef>
              <a:spcAft>
                <a:spcPts val="600"/>
              </a:spcAft>
              <a:buFont typeface="Arial" panose="020B0604020202020204" pitchFamily="34" charset="0"/>
              <a:buChar char="•"/>
              <a:defRPr/>
            </a:pPr>
            <a:r>
              <a:rPr lang="en-GB" sz="2000" dirty="0">
                <a:cs typeface="Arial" panose="020B0604020202020204" pitchFamily="34" charset="0"/>
              </a:rPr>
              <a:t>Identify Stakeholders and Commence Engagement</a:t>
            </a:r>
          </a:p>
          <a:p>
            <a:pPr marL="144000" lvl="0" indent="-144000">
              <a:lnSpc>
                <a:spcPct val="120000"/>
              </a:lnSpc>
              <a:spcBef>
                <a:spcPts val="0"/>
              </a:spcBef>
              <a:spcAft>
                <a:spcPts val="600"/>
              </a:spcAft>
              <a:buFont typeface="Arial" panose="020B0604020202020204" pitchFamily="34" charset="0"/>
              <a:buChar char="•"/>
              <a:defRPr/>
            </a:pPr>
            <a:r>
              <a:rPr lang="en-GB" sz="2000" dirty="0"/>
              <a:t>Develop</a:t>
            </a:r>
            <a:r>
              <a:rPr lang="en-GB" sz="2000" dirty="0">
                <a:cs typeface="Arial" panose="020B0604020202020204" pitchFamily="34" charset="0"/>
              </a:rPr>
              <a:t> Strate</a:t>
            </a:r>
            <a:r>
              <a:rPr lang="en-GB" sz="2000" dirty="0"/>
              <a:t>gic Objective Profile</a:t>
            </a:r>
            <a:endParaRPr lang="en-GB" sz="2000" dirty="0">
              <a:cs typeface="Arial" panose="020B0604020202020204" pitchFamily="34" charset="0"/>
            </a:endParaRPr>
          </a:p>
          <a:p>
            <a:pPr marL="144000" lvl="0" indent="-144000">
              <a:lnSpc>
                <a:spcPct val="120000"/>
              </a:lnSpc>
              <a:spcBef>
                <a:spcPts val="0"/>
              </a:spcBef>
              <a:spcAft>
                <a:spcPts val="600"/>
              </a:spcAft>
              <a:buFont typeface="Arial" panose="020B0604020202020204" pitchFamily="34" charset="0"/>
              <a:buChar char="•"/>
              <a:defRPr/>
            </a:pPr>
            <a:r>
              <a:rPr lang="en-GB" sz="2000" dirty="0">
                <a:cs typeface="Arial" panose="020B0604020202020204" pitchFamily="34" charset="0"/>
              </a:rPr>
              <a:t>Develop Value Profile</a:t>
            </a:r>
          </a:p>
          <a:p>
            <a:pPr marL="144000" lvl="0" indent="-144000">
              <a:lnSpc>
                <a:spcPct val="120000"/>
              </a:lnSpc>
              <a:spcBef>
                <a:spcPts val="0"/>
              </a:spcBef>
              <a:spcAft>
                <a:spcPts val="600"/>
              </a:spcAft>
              <a:buFont typeface="Arial" panose="020B0604020202020204" pitchFamily="34" charset="0"/>
              <a:buChar char="•"/>
              <a:defRPr/>
            </a:pPr>
            <a:r>
              <a:rPr lang="en-GB" sz="2000" dirty="0"/>
              <a:t>Identify Measures of Success</a:t>
            </a:r>
          </a:p>
          <a:p>
            <a:pPr marL="144000" lvl="0" indent="-144000">
              <a:lnSpc>
                <a:spcPct val="120000"/>
              </a:lnSpc>
              <a:spcBef>
                <a:spcPts val="0"/>
              </a:spcBef>
              <a:spcAft>
                <a:spcPts val="600"/>
              </a:spcAft>
              <a:buFont typeface="Arial" panose="020B0604020202020204" pitchFamily="34" charset="0"/>
              <a:buChar char="•"/>
              <a:defRPr/>
            </a:pPr>
            <a:r>
              <a:rPr lang="en-GB" sz="2000" dirty="0">
                <a:cs typeface="Arial" panose="020B0604020202020204" pitchFamily="34" charset="0"/>
              </a:rPr>
              <a:t>Develop and use Value Scorecards (evaluate options)</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13</a:t>
            </a:fld>
            <a:endParaRPr lang="en-US" dirty="0"/>
          </a:p>
        </p:txBody>
      </p:sp>
      <p:sp>
        <p:nvSpPr>
          <p:cNvPr id="4" name="Content Placeholder 3">
            <a:extLst>
              <a:ext uri="{FF2B5EF4-FFF2-40B4-BE49-F238E27FC236}">
                <a16:creationId xmlns:a16="http://schemas.microsoft.com/office/drawing/2014/main" id="{745D516B-AA07-4E5B-A543-2CF16211EB1C}"/>
              </a:ext>
            </a:extLst>
          </p:cNvPr>
          <p:cNvSpPr>
            <a:spLocks noGrp="1"/>
          </p:cNvSpPr>
          <p:nvPr>
            <p:ph sz="half" idx="4294967295"/>
          </p:nvPr>
        </p:nvSpPr>
        <p:spPr>
          <a:xfrm>
            <a:off x="1089650" y="1442846"/>
            <a:ext cx="10012700" cy="1836755"/>
          </a:xfrm>
        </p:spPr>
        <p:txBody>
          <a:bodyPr lIns="0"/>
          <a:lstStyle/>
          <a:p>
            <a:pPr marL="0" lvl="0" indent="0">
              <a:buNone/>
              <a:defRPr/>
            </a:pPr>
            <a:r>
              <a:rPr lang="en-GB" sz="2000" b="1" dirty="0">
                <a:solidFill>
                  <a:schemeClr val="tx2"/>
                </a:solidFill>
              </a:rPr>
              <a:t>          </a:t>
            </a:r>
            <a:r>
              <a:rPr lang="en-GB" b="1" dirty="0">
                <a:solidFill>
                  <a:schemeClr val="tx2"/>
                </a:solidFill>
              </a:rPr>
              <a:t>Value Definition and Measurement</a:t>
            </a:r>
          </a:p>
          <a:p>
            <a:pPr marL="0" lvl="0" indent="0">
              <a:buNone/>
              <a:defRPr/>
            </a:pPr>
            <a:endParaRPr lang="en-GB" sz="2000" dirty="0"/>
          </a:p>
          <a:p>
            <a:pPr marL="0" lvl="0" indent="0">
              <a:buNone/>
              <a:defRPr/>
            </a:pPr>
            <a:r>
              <a:rPr lang="en-GB" sz="2000" dirty="0"/>
              <a:t>Definition of the client’s drivers, Strategic Objectives and desired outcomes for a given project, programme or portfolio. Measurement of performance and evaluation of options against the client’s Value Profile to support informed decision-making. </a:t>
            </a:r>
          </a:p>
          <a:p>
            <a:pPr marL="0" lvl="0" indent="0">
              <a:buNone/>
              <a:defRPr/>
            </a:pPr>
            <a:endParaRPr lang="en-GB" sz="2000" dirty="0"/>
          </a:p>
          <a:p>
            <a:pPr marL="0" lvl="0" indent="0">
              <a:buNone/>
              <a:defRPr/>
            </a:pPr>
            <a:endParaRPr lang="en-GB" sz="2000" dirty="0"/>
          </a:p>
          <a:p>
            <a:pPr marL="0" indent="0">
              <a:buNone/>
            </a:pPr>
            <a:endParaRPr lang="en-GB" dirty="0"/>
          </a:p>
        </p:txBody>
      </p:sp>
      <p:pic>
        <p:nvPicPr>
          <p:cNvPr id="24" name="Picture 23">
            <a:extLst>
              <a:ext uri="{FF2B5EF4-FFF2-40B4-BE49-F238E27FC236}">
                <a16:creationId xmlns:a16="http://schemas.microsoft.com/office/drawing/2014/main" id="{63894838-E916-4C80-AD8E-8344F5182521}"/>
              </a:ext>
            </a:extLst>
          </p:cNvPr>
          <p:cNvPicPr>
            <a:picLocks noChangeAspect="1"/>
          </p:cNvPicPr>
          <p:nvPr/>
        </p:nvPicPr>
        <p:blipFill>
          <a:blip r:embed="rId3"/>
          <a:srcRect/>
          <a:stretch/>
        </p:blipFill>
        <p:spPr>
          <a:xfrm>
            <a:off x="1033442" y="1360142"/>
            <a:ext cx="648000" cy="648000"/>
          </a:xfrm>
          <a:prstGeom prst="rect">
            <a:avLst/>
          </a:prstGeom>
        </p:spPr>
      </p:pic>
      <p:sp>
        <p:nvSpPr>
          <p:cNvPr id="25" name="Content Placeholder 1">
            <a:extLst>
              <a:ext uri="{FF2B5EF4-FFF2-40B4-BE49-F238E27FC236}">
                <a16:creationId xmlns:a16="http://schemas.microsoft.com/office/drawing/2014/main" id="{2C29013B-58EE-4AC3-B5B0-0EFA38FC7AEE}"/>
              </a:ext>
            </a:extLst>
          </p:cNvPr>
          <p:cNvSpPr txBox="1">
            <a:spLocks/>
          </p:cNvSpPr>
          <p:nvPr/>
        </p:nvSpPr>
        <p:spPr>
          <a:xfrm>
            <a:off x="6175798" y="4134089"/>
            <a:ext cx="5017982" cy="1423687"/>
          </a:xfrm>
          <a:prstGeom prst="rect">
            <a:avLst/>
          </a:prstGeom>
          <a:ln>
            <a:noFill/>
          </a:ln>
        </p:spPr>
        <p:txBody>
          <a:bodyPr vert="horz" lIns="0" tIns="0" rIns="0" bIns="0" numCol="1" spcCol="144000" rtlCol="0">
            <a:noAutofit/>
          </a:bodyPr>
          <a:lstStyle>
            <a:lvl1pPr marL="0" indent="0" algn="l" defTabSz="914400" rtl="0" eaLnBrk="1" latinLnBrk="0" hangingPunct="1">
              <a:lnSpc>
                <a:spcPct val="120000"/>
              </a:lnSpc>
              <a:spcBef>
                <a:spcPts val="1400"/>
              </a:spcBef>
              <a:buFontTx/>
              <a:buNone/>
              <a:defRPr sz="1800" b="0" i="0" kern="1200">
                <a:solidFill>
                  <a:schemeClr val="tx1"/>
                </a:solidFill>
                <a:latin typeface="Arial" panose="020B0604020202020204" pitchFamily="34" charset="0"/>
                <a:ea typeface="+mn-ea"/>
                <a:cs typeface="Arial" panose="020B0604020202020204" pitchFamily="34" charset="0"/>
              </a:defRPr>
            </a:lvl1pPr>
            <a:lvl2pPr marL="0" indent="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1800000" marR="0" indent="-228600" algn="l" defTabSz="914400" rtl="0" eaLnBrk="1" fontAlgn="auto" latinLnBrk="0" hangingPunct="1">
              <a:lnSpc>
                <a:spcPct val="120000"/>
              </a:lnSpc>
              <a:spcBef>
                <a:spcPts val="1400"/>
              </a:spcBef>
              <a:spcAft>
                <a:spcPts val="0"/>
              </a:spcAft>
              <a:buClrTx/>
              <a:buSzTx/>
              <a:buFont typeface="Arial" panose="020B0604020202020204" pitchFamily="34" charset="0"/>
              <a:buChar char="•"/>
              <a:tabLst/>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900"/>
              </a:spcAft>
              <a:defRPr/>
            </a:pPr>
            <a:endParaRPr lang="en-GB" sz="2000" b="1" dirty="0"/>
          </a:p>
        </p:txBody>
      </p:sp>
    </p:spTree>
    <p:extLst>
      <p:ext uri="{BB962C8B-B14F-4D97-AF65-F5344CB8AC3E}">
        <p14:creationId xmlns:p14="http://schemas.microsoft.com/office/powerpoint/2010/main" val="2324622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45D516B-AA07-4E5B-A543-2CF16211EB1C}"/>
              </a:ext>
            </a:extLst>
          </p:cNvPr>
          <p:cNvSpPr>
            <a:spLocks noGrp="1"/>
          </p:cNvSpPr>
          <p:nvPr>
            <p:ph sz="half" idx="4294967295"/>
          </p:nvPr>
        </p:nvSpPr>
        <p:spPr>
          <a:xfrm>
            <a:off x="1089650" y="1442846"/>
            <a:ext cx="10012700" cy="1836755"/>
          </a:xfrm>
        </p:spPr>
        <p:txBody>
          <a:bodyPr lIns="0"/>
          <a:lstStyle/>
          <a:p>
            <a:pPr marL="0" lvl="0" indent="0">
              <a:buNone/>
              <a:defRPr/>
            </a:pPr>
            <a:r>
              <a:rPr lang="en-GB" sz="2000" b="1" dirty="0">
                <a:solidFill>
                  <a:schemeClr val="tx2"/>
                </a:solidFill>
              </a:rPr>
              <a:t>          </a:t>
            </a:r>
            <a:r>
              <a:rPr lang="en-GB" b="1" dirty="0">
                <a:solidFill>
                  <a:srgbClr val="A9001F"/>
                </a:solidFill>
                <a:cs typeface="Arial" panose="020B0604020202020204" pitchFamily="34" charset="0"/>
              </a:rPr>
              <a:t>Client Approach </a:t>
            </a:r>
          </a:p>
          <a:p>
            <a:pPr marL="0" lvl="0" indent="0">
              <a:buNone/>
              <a:defRPr/>
            </a:pPr>
            <a:endParaRPr lang="en-GB" sz="2000" dirty="0"/>
          </a:p>
          <a:p>
            <a:pPr marL="0" lvl="0" indent="0">
              <a:buNone/>
              <a:defRPr/>
            </a:pPr>
            <a:r>
              <a:rPr lang="en-GB" sz="2000" dirty="0"/>
              <a:t>Selection of a delivery model and development of a commercial strategy focused on realisation of the client’s value definition. Incorporation of risk. Appointment of teams and procurement of delivery/operation organisations. </a:t>
            </a:r>
          </a:p>
          <a:p>
            <a:endParaRPr lang="en-GB" dirty="0"/>
          </a:p>
        </p:txBody>
      </p:sp>
      <p:pic>
        <p:nvPicPr>
          <p:cNvPr id="24" name="Picture 23">
            <a:extLst>
              <a:ext uri="{FF2B5EF4-FFF2-40B4-BE49-F238E27FC236}">
                <a16:creationId xmlns:a16="http://schemas.microsoft.com/office/drawing/2014/main" id="{63894838-E916-4C80-AD8E-8344F5182521}"/>
              </a:ext>
            </a:extLst>
          </p:cNvPr>
          <p:cNvPicPr>
            <a:picLocks noChangeAspect="1"/>
          </p:cNvPicPr>
          <p:nvPr/>
        </p:nvPicPr>
        <p:blipFill>
          <a:blip r:embed="rId3"/>
          <a:srcRect/>
          <a:stretch/>
        </p:blipFill>
        <p:spPr>
          <a:xfrm>
            <a:off x="1033442" y="1360142"/>
            <a:ext cx="648000" cy="648000"/>
          </a:xfrm>
          <a:prstGeom prst="rect">
            <a:avLst/>
          </a:prstGeom>
        </p:spPr>
      </p:pic>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Streams</a:t>
            </a:r>
            <a:endParaRPr lang="en-US" dirty="0"/>
          </a:p>
        </p:txBody>
      </p:sp>
      <p:sp>
        <p:nvSpPr>
          <p:cNvPr id="2" name="Content Placeholder 1">
            <a:extLst>
              <a:ext uri="{FF2B5EF4-FFF2-40B4-BE49-F238E27FC236}">
                <a16:creationId xmlns:a16="http://schemas.microsoft.com/office/drawing/2014/main" id="{6A2932DF-B297-4C8C-8CD0-9FD4C68CDFA3}"/>
              </a:ext>
            </a:extLst>
          </p:cNvPr>
          <p:cNvSpPr>
            <a:spLocks noGrp="1"/>
          </p:cNvSpPr>
          <p:nvPr>
            <p:ph sz="half" idx="13"/>
          </p:nvPr>
        </p:nvSpPr>
        <p:spPr>
          <a:xfrm>
            <a:off x="1078018" y="3488449"/>
            <a:ext cx="5017982" cy="1701480"/>
          </a:xfrm>
          <a:ln>
            <a:noFill/>
          </a:ln>
        </p:spPr>
        <p:txBody>
          <a:bodyPr numCol="1">
            <a:noAutofit/>
          </a:bodyPr>
          <a:lstStyle/>
          <a:p>
            <a:pPr lvl="0">
              <a:spcBef>
                <a:spcPts val="0"/>
              </a:spcBef>
              <a:spcAft>
                <a:spcPts val="900"/>
              </a:spcAft>
              <a:defRPr/>
            </a:pPr>
            <a:r>
              <a:rPr lang="en-GB" sz="2400" b="1" dirty="0">
                <a:solidFill>
                  <a:srgbClr val="A9001F"/>
                </a:solidFill>
              </a:rPr>
              <a:t>Key Steps:</a:t>
            </a:r>
          </a:p>
          <a:p>
            <a:pPr marL="144000" indent="-144000">
              <a:spcBef>
                <a:spcPts val="0"/>
              </a:spcBef>
              <a:spcAft>
                <a:spcPts val="600"/>
              </a:spcAft>
              <a:buFont typeface="Arial" panose="020B0604020202020204" pitchFamily="34" charset="0"/>
              <a:buChar char="•"/>
              <a:defRPr/>
            </a:pPr>
            <a:r>
              <a:rPr lang="en-GB" sz="2000" dirty="0"/>
              <a:t>Form and Appoint Teams</a:t>
            </a:r>
          </a:p>
          <a:p>
            <a:pPr marL="144000" indent="-144000">
              <a:spcBef>
                <a:spcPts val="0"/>
              </a:spcBef>
              <a:spcAft>
                <a:spcPts val="600"/>
              </a:spcAft>
              <a:buFont typeface="Arial" panose="020B0604020202020204" pitchFamily="34" charset="0"/>
              <a:buChar char="•"/>
              <a:defRPr/>
            </a:pPr>
            <a:r>
              <a:rPr lang="en-GB" sz="2000" dirty="0"/>
              <a:t>Identify, Appraise &amp; Refine Risks</a:t>
            </a:r>
          </a:p>
          <a:p>
            <a:pPr marL="144000" indent="-144000">
              <a:spcBef>
                <a:spcPts val="0"/>
              </a:spcBef>
              <a:spcAft>
                <a:spcPts val="600"/>
              </a:spcAft>
              <a:buFont typeface="Arial" panose="020B0604020202020204" pitchFamily="34" charset="0"/>
              <a:buChar char="•"/>
              <a:defRPr/>
            </a:pPr>
            <a:r>
              <a:rPr lang="en-GB" sz="2000" dirty="0"/>
              <a:t>Develop Client Profile</a:t>
            </a:r>
          </a:p>
          <a:p>
            <a:pPr marL="144000" indent="-144000">
              <a:spcBef>
                <a:spcPts val="0"/>
              </a:spcBef>
              <a:spcAft>
                <a:spcPts val="600"/>
              </a:spcAft>
              <a:buFont typeface="Arial" panose="020B0604020202020204" pitchFamily="34" charset="0"/>
              <a:buChar char="•"/>
              <a:defRPr/>
            </a:pPr>
            <a:r>
              <a:rPr lang="en-GB" sz="2000" dirty="0"/>
              <a:t>Select Delivery Model</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14</a:t>
            </a:fld>
            <a:endParaRPr lang="en-US" dirty="0"/>
          </a:p>
        </p:txBody>
      </p:sp>
      <p:sp>
        <p:nvSpPr>
          <p:cNvPr id="25" name="Content Placeholder 1">
            <a:extLst>
              <a:ext uri="{FF2B5EF4-FFF2-40B4-BE49-F238E27FC236}">
                <a16:creationId xmlns:a16="http://schemas.microsoft.com/office/drawing/2014/main" id="{2C29013B-58EE-4AC3-B5B0-0EFA38FC7AEE}"/>
              </a:ext>
            </a:extLst>
          </p:cNvPr>
          <p:cNvSpPr txBox="1">
            <a:spLocks/>
          </p:cNvSpPr>
          <p:nvPr/>
        </p:nvSpPr>
        <p:spPr>
          <a:xfrm>
            <a:off x="6175798" y="3488449"/>
            <a:ext cx="5017982" cy="2154705"/>
          </a:xfrm>
          <a:prstGeom prst="rect">
            <a:avLst/>
          </a:prstGeom>
          <a:ln>
            <a:noFill/>
          </a:ln>
        </p:spPr>
        <p:txBody>
          <a:bodyPr vert="horz" lIns="0" tIns="0" rIns="0" bIns="0" numCol="1" spcCol="144000" rtlCol="0">
            <a:noAutofit/>
          </a:bodyPr>
          <a:lstStyle>
            <a:lvl1pPr marL="0" indent="0" algn="l" defTabSz="914400" rtl="0" eaLnBrk="1" latinLnBrk="0" hangingPunct="1">
              <a:lnSpc>
                <a:spcPct val="120000"/>
              </a:lnSpc>
              <a:spcBef>
                <a:spcPts val="1400"/>
              </a:spcBef>
              <a:buFontTx/>
              <a:buNone/>
              <a:defRPr sz="1800" b="0" i="0" kern="1200">
                <a:solidFill>
                  <a:schemeClr val="tx1"/>
                </a:solidFill>
                <a:latin typeface="Arial" panose="020B0604020202020204" pitchFamily="34" charset="0"/>
                <a:ea typeface="+mn-ea"/>
                <a:cs typeface="Arial" panose="020B0604020202020204" pitchFamily="34" charset="0"/>
              </a:defRPr>
            </a:lvl1pPr>
            <a:lvl2pPr marL="0" indent="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1800000" marR="0" indent="-228600" algn="l" defTabSz="914400" rtl="0" eaLnBrk="1" fontAlgn="auto" latinLnBrk="0" hangingPunct="1">
              <a:lnSpc>
                <a:spcPct val="120000"/>
              </a:lnSpc>
              <a:spcBef>
                <a:spcPts val="1400"/>
              </a:spcBef>
              <a:spcAft>
                <a:spcPts val="0"/>
              </a:spcAft>
              <a:buClrTx/>
              <a:buSzTx/>
              <a:buFont typeface="Arial" panose="020B0604020202020204" pitchFamily="34" charset="0"/>
              <a:buChar char="•"/>
              <a:tabLst/>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900"/>
              </a:spcAft>
              <a:defRPr/>
            </a:pPr>
            <a:r>
              <a:rPr lang="en-GB" sz="2400" b="1" dirty="0">
                <a:solidFill>
                  <a:srgbClr val="A9001F"/>
                </a:solidFill>
              </a:rPr>
              <a:t>Commercial Strategy:</a:t>
            </a:r>
          </a:p>
          <a:p>
            <a:pPr marL="144000" indent="-144000">
              <a:spcBef>
                <a:spcPts val="0"/>
              </a:spcBef>
              <a:spcAft>
                <a:spcPts val="600"/>
              </a:spcAft>
              <a:buFont typeface="Arial" panose="020B0604020202020204" pitchFamily="34" charset="0"/>
              <a:buChar char="•"/>
              <a:defRPr/>
            </a:pPr>
            <a:r>
              <a:rPr lang="en-GB" sz="2000" dirty="0"/>
              <a:t>Consult Market</a:t>
            </a:r>
          </a:p>
          <a:p>
            <a:pPr marL="144000" indent="-144000">
              <a:spcBef>
                <a:spcPts val="0"/>
              </a:spcBef>
              <a:spcAft>
                <a:spcPts val="600"/>
              </a:spcAft>
              <a:buFont typeface="Arial" panose="020B0604020202020204" pitchFamily="34" charset="0"/>
              <a:buChar char="•"/>
              <a:defRPr/>
            </a:pPr>
            <a:r>
              <a:rPr lang="en-GB" sz="2000" dirty="0"/>
              <a:t>Develop Commercial Model</a:t>
            </a:r>
          </a:p>
          <a:p>
            <a:pPr marL="144000" indent="-144000">
              <a:spcBef>
                <a:spcPts val="0"/>
              </a:spcBef>
              <a:spcAft>
                <a:spcPts val="600"/>
              </a:spcAft>
              <a:buFont typeface="Arial" panose="020B0604020202020204" pitchFamily="34" charset="0"/>
              <a:buChar char="•"/>
              <a:defRPr/>
            </a:pPr>
            <a:r>
              <a:rPr lang="en-GB" sz="2000" dirty="0"/>
              <a:t>Procurement of Organisations</a:t>
            </a:r>
          </a:p>
        </p:txBody>
      </p:sp>
    </p:spTree>
    <p:extLst>
      <p:ext uri="{BB962C8B-B14F-4D97-AF65-F5344CB8AC3E}">
        <p14:creationId xmlns:p14="http://schemas.microsoft.com/office/powerpoint/2010/main" val="4201980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Applications of the Value Toolkit</a:t>
            </a:r>
            <a:endParaRPr lang="en-US" dirty="0"/>
          </a:p>
        </p:txBody>
      </p:sp>
      <p:sp>
        <p:nvSpPr>
          <p:cNvPr id="7" name="Content Placeholder 6">
            <a:extLst>
              <a:ext uri="{FF2B5EF4-FFF2-40B4-BE49-F238E27FC236}">
                <a16:creationId xmlns:a16="http://schemas.microsoft.com/office/drawing/2014/main" id="{14490308-3161-684D-A5D3-2B05E3C168E7}"/>
              </a:ext>
            </a:extLst>
          </p:cNvPr>
          <p:cNvSpPr>
            <a:spLocks noGrp="1"/>
          </p:cNvSpPr>
          <p:nvPr>
            <p:ph idx="1"/>
          </p:nvPr>
        </p:nvSpPr>
        <p:spPr>
          <a:xfrm>
            <a:off x="1078020" y="2018610"/>
            <a:ext cx="10024332" cy="4262557"/>
          </a:xfrm>
        </p:spPr>
        <p:txBody>
          <a:bodyPr/>
          <a:lstStyle/>
          <a:p>
            <a:pPr>
              <a:spcBef>
                <a:spcPts val="0"/>
              </a:spcBef>
            </a:pPr>
            <a:r>
              <a:rPr lang="en-GB" sz="2000" b="1" dirty="0">
                <a:solidFill>
                  <a:schemeClr val="accent1"/>
                </a:solidFill>
                <a:cs typeface="Arial" panose="020B0604020202020204" pitchFamily="34" charset="0"/>
              </a:rPr>
              <a:t>Projects</a:t>
            </a:r>
          </a:p>
          <a:p>
            <a:pPr>
              <a:spcBef>
                <a:spcPts val="0"/>
              </a:spcBef>
            </a:pPr>
            <a:r>
              <a:rPr lang="en-GB" sz="2000" dirty="0">
                <a:solidFill>
                  <a:schemeClr val="tx1"/>
                </a:solidFill>
                <a:cs typeface="Arial" panose="020B0604020202020204" pitchFamily="34" charset="0"/>
              </a:rPr>
              <a:t>Delivery/operation of individual assets</a:t>
            </a:r>
            <a:br>
              <a:rPr lang="en-GB" sz="2000" dirty="0">
                <a:solidFill>
                  <a:schemeClr val="tx1"/>
                </a:solidFill>
                <a:cs typeface="Arial" panose="020B0604020202020204" pitchFamily="34" charset="0"/>
              </a:rPr>
            </a:br>
            <a:r>
              <a:rPr lang="en-GB" sz="2000" dirty="0">
                <a:solidFill>
                  <a:schemeClr val="tx1"/>
                </a:solidFill>
                <a:cs typeface="Arial" panose="020B0604020202020204" pitchFamily="34" charset="0"/>
              </a:rPr>
              <a:t>(e.g. a school, or road).</a:t>
            </a:r>
          </a:p>
          <a:p>
            <a:pPr>
              <a:spcBef>
                <a:spcPts val="0"/>
              </a:spcBef>
            </a:pPr>
            <a:endParaRPr lang="en-GB" sz="2000" dirty="0">
              <a:solidFill>
                <a:schemeClr val="tx1"/>
              </a:solidFill>
              <a:cs typeface="Arial" panose="020B0604020202020204" pitchFamily="34" charset="0"/>
            </a:endParaRPr>
          </a:p>
          <a:p>
            <a:pPr>
              <a:spcBef>
                <a:spcPts val="0"/>
              </a:spcBef>
            </a:pPr>
            <a:r>
              <a:rPr lang="en-GB" sz="2000" b="1" dirty="0">
                <a:solidFill>
                  <a:schemeClr val="accent1"/>
                </a:solidFill>
                <a:cs typeface="Arial" panose="020B0604020202020204" pitchFamily="34" charset="0"/>
              </a:rPr>
              <a:t>Programmes</a:t>
            </a:r>
          </a:p>
          <a:p>
            <a:pPr>
              <a:spcBef>
                <a:spcPts val="0"/>
              </a:spcBef>
            </a:pPr>
            <a:r>
              <a:rPr lang="en-GB" sz="2000" dirty="0">
                <a:solidFill>
                  <a:schemeClr val="tx1"/>
                </a:solidFill>
                <a:cs typeface="Arial" panose="020B0604020202020204" pitchFamily="34" charset="0"/>
              </a:rPr>
              <a:t>Delivery/operation of multiple related assets </a:t>
            </a:r>
            <a:br>
              <a:rPr lang="en-GB" sz="2000" dirty="0">
                <a:solidFill>
                  <a:schemeClr val="tx1"/>
                </a:solidFill>
                <a:cs typeface="Arial" panose="020B0604020202020204" pitchFamily="34" charset="0"/>
              </a:rPr>
            </a:br>
            <a:r>
              <a:rPr lang="en-GB" sz="2000" dirty="0">
                <a:solidFill>
                  <a:schemeClr val="tx1"/>
                </a:solidFill>
                <a:cs typeface="Arial" panose="020B0604020202020204" pitchFamily="34" charset="0"/>
              </a:rPr>
              <a:t>(e.g. a programme of new schools, or a highway route upgrade).</a:t>
            </a:r>
          </a:p>
          <a:p>
            <a:pPr>
              <a:spcBef>
                <a:spcPts val="0"/>
              </a:spcBef>
            </a:pPr>
            <a:endParaRPr lang="en-GB" sz="2000" dirty="0">
              <a:solidFill>
                <a:schemeClr val="tx1"/>
              </a:solidFill>
              <a:cs typeface="Arial" panose="020B0604020202020204" pitchFamily="34" charset="0"/>
            </a:endParaRPr>
          </a:p>
          <a:p>
            <a:pPr>
              <a:spcBef>
                <a:spcPts val="0"/>
              </a:spcBef>
            </a:pPr>
            <a:r>
              <a:rPr lang="en-GB" sz="2000" b="1" dirty="0">
                <a:solidFill>
                  <a:schemeClr val="accent1"/>
                </a:solidFill>
                <a:cs typeface="Arial" panose="020B0604020202020204" pitchFamily="34" charset="0"/>
              </a:rPr>
              <a:t>Portfolios</a:t>
            </a:r>
          </a:p>
          <a:p>
            <a:pPr>
              <a:spcBef>
                <a:spcPts val="0"/>
              </a:spcBef>
            </a:pPr>
            <a:r>
              <a:rPr lang="en-GB" sz="2000" dirty="0">
                <a:solidFill>
                  <a:schemeClr val="tx1"/>
                </a:solidFill>
                <a:cs typeface="Arial" panose="020B0604020202020204" pitchFamily="34" charset="0"/>
              </a:rPr>
              <a:t>Organisational level strategic planning and management of an asset network</a:t>
            </a:r>
            <a:br>
              <a:rPr lang="en-GB" sz="2000" dirty="0">
                <a:solidFill>
                  <a:schemeClr val="tx1"/>
                </a:solidFill>
                <a:cs typeface="Arial" panose="020B0604020202020204" pitchFamily="34" charset="0"/>
              </a:rPr>
            </a:br>
            <a:r>
              <a:rPr lang="en-GB" sz="2000" dirty="0">
                <a:solidFill>
                  <a:schemeClr val="tx1"/>
                </a:solidFill>
                <a:cs typeface="Arial" panose="020B0604020202020204" pitchFamily="34" charset="0"/>
              </a:rPr>
              <a:t>(e.g. the prison estate, or a water treatment and distribution system).</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15</a:t>
            </a:fld>
            <a:endParaRPr lang="en-US" dirty="0"/>
          </a:p>
        </p:txBody>
      </p:sp>
    </p:spTree>
    <p:extLst>
      <p:ext uri="{BB962C8B-B14F-4D97-AF65-F5344CB8AC3E}">
        <p14:creationId xmlns:p14="http://schemas.microsoft.com/office/powerpoint/2010/main" val="2802328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Chart, sunburst chart&#10;&#10;Description automatically generated">
            <a:extLst>
              <a:ext uri="{FF2B5EF4-FFF2-40B4-BE49-F238E27FC236}">
                <a16:creationId xmlns:a16="http://schemas.microsoft.com/office/drawing/2014/main" id="{77E33653-45F9-4E3A-A632-3A15AF5D6EF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93370" y="1365468"/>
            <a:ext cx="4129174" cy="4129174"/>
          </a:xfrm>
          <a:prstGeom prst="rect">
            <a:avLst/>
          </a:prstGeom>
        </p:spPr>
      </p:pic>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normAutofit/>
          </a:bodyPr>
          <a:lstStyle/>
          <a:p>
            <a:r>
              <a:rPr lang="en-US" dirty="0"/>
              <a:t>Value-based decision-making</a:t>
            </a:r>
          </a:p>
        </p:txBody>
      </p:sp>
      <p:sp>
        <p:nvSpPr>
          <p:cNvPr id="7" name="Content Placeholder 6">
            <a:extLst>
              <a:ext uri="{FF2B5EF4-FFF2-40B4-BE49-F238E27FC236}">
                <a16:creationId xmlns:a16="http://schemas.microsoft.com/office/drawing/2014/main" id="{14490308-3161-684D-A5D3-2B05E3C168E7}"/>
              </a:ext>
            </a:extLst>
          </p:cNvPr>
          <p:cNvSpPr>
            <a:spLocks noGrp="1"/>
          </p:cNvSpPr>
          <p:nvPr>
            <p:ph idx="1"/>
          </p:nvPr>
        </p:nvSpPr>
        <p:spPr>
          <a:xfrm>
            <a:off x="1058077" y="5436226"/>
            <a:ext cx="2151840" cy="796897"/>
          </a:xfrm>
        </p:spPr>
        <p:txBody>
          <a:bodyPr>
            <a:noAutofit/>
          </a:bodyPr>
          <a:lstStyle/>
          <a:p>
            <a:pPr algn="ctr">
              <a:lnSpc>
                <a:spcPct val="100000"/>
              </a:lnSpc>
              <a:spcBef>
                <a:spcPts val="0"/>
              </a:spcBef>
            </a:pPr>
            <a:r>
              <a:rPr lang="en-GB" sz="2000" b="1" dirty="0">
                <a:solidFill>
                  <a:schemeClr val="tx1"/>
                </a:solidFill>
              </a:rPr>
              <a:t>What do we </a:t>
            </a:r>
            <a:br>
              <a:rPr lang="en-GB" sz="2000" b="1" dirty="0">
                <a:solidFill>
                  <a:schemeClr val="tx1"/>
                </a:solidFill>
              </a:rPr>
            </a:br>
            <a:r>
              <a:rPr lang="en-GB" sz="2000" b="1" dirty="0">
                <a:solidFill>
                  <a:schemeClr val="tx1"/>
                </a:solidFill>
              </a:rPr>
              <a:t>value in life?</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16</a:t>
            </a:fld>
            <a:endParaRPr lang="en-US" dirty="0"/>
          </a:p>
        </p:txBody>
      </p:sp>
      <p:sp>
        <p:nvSpPr>
          <p:cNvPr id="17" name="Content Placeholder 6">
            <a:extLst>
              <a:ext uri="{FF2B5EF4-FFF2-40B4-BE49-F238E27FC236}">
                <a16:creationId xmlns:a16="http://schemas.microsoft.com/office/drawing/2014/main" id="{60CCC06C-6CE2-41AE-84F7-A4D5752CC8D1}"/>
              </a:ext>
            </a:extLst>
          </p:cNvPr>
          <p:cNvSpPr txBox="1">
            <a:spLocks/>
          </p:cNvSpPr>
          <p:nvPr/>
        </p:nvSpPr>
        <p:spPr>
          <a:xfrm>
            <a:off x="4366141" y="5436226"/>
            <a:ext cx="3059999" cy="796897"/>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GB" sz="2000" b="1" dirty="0"/>
              <a:t>How can we </a:t>
            </a:r>
            <a:br>
              <a:rPr lang="en-GB" sz="2000" b="1" dirty="0"/>
            </a:br>
            <a:r>
              <a:rPr lang="en-GB" sz="2000" b="1" dirty="0"/>
              <a:t>organise our values?</a:t>
            </a:r>
          </a:p>
        </p:txBody>
      </p:sp>
      <p:sp>
        <p:nvSpPr>
          <p:cNvPr id="2" name="Arrow: Left-Right 1">
            <a:extLst>
              <a:ext uri="{FF2B5EF4-FFF2-40B4-BE49-F238E27FC236}">
                <a16:creationId xmlns:a16="http://schemas.microsoft.com/office/drawing/2014/main" id="{2DCE899D-02AA-41F7-A3BE-73C16EC80C10}"/>
              </a:ext>
            </a:extLst>
          </p:cNvPr>
          <p:cNvSpPr/>
          <p:nvPr/>
        </p:nvSpPr>
        <p:spPr>
          <a:xfrm>
            <a:off x="3360756" y="5500969"/>
            <a:ext cx="848455" cy="203922"/>
          </a:xfrm>
          <a:prstGeom prst="lef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8" name="Arrow: Left-Right 17">
            <a:extLst>
              <a:ext uri="{FF2B5EF4-FFF2-40B4-BE49-F238E27FC236}">
                <a16:creationId xmlns:a16="http://schemas.microsoft.com/office/drawing/2014/main" id="{F83DA0A5-4794-408E-8D1E-3EB17603C379}"/>
              </a:ext>
            </a:extLst>
          </p:cNvPr>
          <p:cNvSpPr/>
          <p:nvPr/>
        </p:nvSpPr>
        <p:spPr>
          <a:xfrm>
            <a:off x="7602125" y="5500969"/>
            <a:ext cx="848455" cy="204401"/>
          </a:xfrm>
          <a:prstGeom prst="lef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9" name="Content Placeholder 6">
            <a:extLst>
              <a:ext uri="{FF2B5EF4-FFF2-40B4-BE49-F238E27FC236}">
                <a16:creationId xmlns:a16="http://schemas.microsoft.com/office/drawing/2014/main" id="{824246A3-7A25-468B-BA3F-826F8AF86374}"/>
              </a:ext>
            </a:extLst>
          </p:cNvPr>
          <p:cNvSpPr txBox="1">
            <a:spLocks/>
          </p:cNvSpPr>
          <p:nvPr/>
        </p:nvSpPr>
        <p:spPr>
          <a:xfrm>
            <a:off x="8650793" y="5436225"/>
            <a:ext cx="2483130" cy="796897"/>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GB" sz="2000" b="1" dirty="0"/>
              <a:t>What are our </a:t>
            </a:r>
            <a:br>
              <a:rPr lang="en-GB" sz="2000" b="1" dirty="0"/>
            </a:br>
            <a:r>
              <a:rPr lang="en-GB" sz="2000" b="1" dirty="0"/>
              <a:t>desired ‘outcomes’?</a:t>
            </a:r>
          </a:p>
        </p:txBody>
      </p:sp>
      <p:pic>
        <p:nvPicPr>
          <p:cNvPr id="20" name="Picture Placeholder 8">
            <a:extLst>
              <a:ext uri="{FF2B5EF4-FFF2-40B4-BE49-F238E27FC236}">
                <a16:creationId xmlns:a16="http://schemas.microsoft.com/office/drawing/2014/main" id="{D4582B29-B3D3-456E-95C0-DD9522BA3F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680524" y="2884950"/>
            <a:ext cx="2160000" cy="1030173"/>
          </a:xfrm>
          <a:prstGeom prst="rect">
            <a:avLst/>
          </a:prstGeom>
        </p:spPr>
      </p:pic>
      <p:sp>
        <p:nvSpPr>
          <p:cNvPr id="23" name="Content Placeholder 6">
            <a:extLst>
              <a:ext uri="{FF2B5EF4-FFF2-40B4-BE49-F238E27FC236}">
                <a16:creationId xmlns:a16="http://schemas.microsoft.com/office/drawing/2014/main" id="{C17D156A-AA3F-4A8B-B9AC-A3C8BA6C0BC7}"/>
              </a:ext>
            </a:extLst>
          </p:cNvPr>
          <p:cNvSpPr txBox="1">
            <a:spLocks/>
          </p:cNvSpPr>
          <p:nvPr/>
        </p:nvSpPr>
        <p:spPr>
          <a:xfrm>
            <a:off x="8077914" y="6028042"/>
            <a:ext cx="3613150" cy="31282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pPr>
            <a:r>
              <a:rPr lang="en-GB" sz="1600" dirty="0">
                <a:solidFill>
                  <a:srgbClr val="C00000"/>
                </a:solidFill>
              </a:rPr>
              <a:t>(value-based delivery and operation)</a:t>
            </a:r>
          </a:p>
        </p:txBody>
      </p:sp>
      <p:pic>
        <p:nvPicPr>
          <p:cNvPr id="25" name="Picture Placeholder 7">
            <a:extLst>
              <a:ext uri="{FF2B5EF4-FFF2-40B4-BE49-F238E27FC236}">
                <a16:creationId xmlns:a16="http://schemas.microsoft.com/office/drawing/2014/main" id="{87244DB2-20EE-48E3-9A68-8D11181C1BF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685964" y="1687738"/>
            <a:ext cx="2160000" cy="1055326"/>
          </a:xfrm>
          <a:prstGeom prst="rect">
            <a:avLst/>
          </a:prstGeom>
        </p:spPr>
      </p:pic>
      <p:pic>
        <p:nvPicPr>
          <p:cNvPr id="27" name="Picture Placeholder 8">
            <a:extLst>
              <a:ext uri="{FF2B5EF4-FFF2-40B4-BE49-F238E27FC236}">
                <a16:creationId xmlns:a16="http://schemas.microsoft.com/office/drawing/2014/main" id="{D99EB434-61D1-4DDB-877D-8432435F00B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680524" y="4057009"/>
            <a:ext cx="2160000" cy="1064372"/>
          </a:xfrm>
          <a:prstGeom prst="rect">
            <a:avLst/>
          </a:prstGeom>
        </p:spPr>
      </p:pic>
      <p:pic>
        <p:nvPicPr>
          <p:cNvPr id="28" name="Picture Placeholder 8">
            <a:extLst>
              <a:ext uri="{FF2B5EF4-FFF2-40B4-BE49-F238E27FC236}">
                <a16:creationId xmlns:a16="http://schemas.microsoft.com/office/drawing/2014/main" id="{73238288-4DB9-425E-8BB3-E20053F8192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49917" y="2872374"/>
            <a:ext cx="2160000" cy="1055326"/>
          </a:xfrm>
          <a:prstGeom prst="rect">
            <a:avLst/>
          </a:prstGeom>
        </p:spPr>
      </p:pic>
      <p:pic>
        <p:nvPicPr>
          <p:cNvPr id="29" name="Picture Placeholder 7">
            <a:extLst>
              <a:ext uri="{FF2B5EF4-FFF2-40B4-BE49-F238E27FC236}">
                <a16:creationId xmlns:a16="http://schemas.microsoft.com/office/drawing/2014/main" id="{737D57BC-66EB-4018-8D5E-2E0F2A24225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49917" y="1687738"/>
            <a:ext cx="2160000" cy="1055327"/>
          </a:xfrm>
          <a:prstGeom prst="rect">
            <a:avLst/>
          </a:prstGeom>
        </p:spPr>
      </p:pic>
      <p:pic>
        <p:nvPicPr>
          <p:cNvPr id="30" name="Picture Placeholder 8">
            <a:extLst>
              <a:ext uri="{FF2B5EF4-FFF2-40B4-BE49-F238E27FC236}">
                <a16:creationId xmlns:a16="http://schemas.microsoft.com/office/drawing/2014/main" id="{B9753AAC-F711-4561-8D29-E2E91AD6D6B4}"/>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049917" y="4057009"/>
            <a:ext cx="2160000" cy="1055326"/>
          </a:xfrm>
          <a:prstGeom prst="rect">
            <a:avLst/>
          </a:prstGeom>
        </p:spPr>
      </p:pic>
    </p:spTree>
    <p:extLst>
      <p:ext uri="{BB962C8B-B14F-4D97-AF65-F5344CB8AC3E}">
        <p14:creationId xmlns:p14="http://schemas.microsoft.com/office/powerpoint/2010/main" val="2347517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Critical success factors</a:t>
            </a:r>
            <a:endParaRPr lang="en-US"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17</a:t>
            </a:fld>
            <a:endParaRPr lang="en-US" dirty="0"/>
          </a:p>
        </p:txBody>
      </p:sp>
      <p:pic>
        <p:nvPicPr>
          <p:cNvPr id="59" name="Content Placeholder 58" descr="Shape&#10;&#10;Description automatically generated">
            <a:extLst>
              <a:ext uri="{FF2B5EF4-FFF2-40B4-BE49-F238E27FC236}">
                <a16:creationId xmlns:a16="http://schemas.microsoft.com/office/drawing/2014/main" id="{FA97C826-CB28-BC4E-AD61-1EF5F01BEFC7}"/>
              </a:ext>
            </a:extLst>
          </p:cNvPr>
          <p:cNvPicPr>
            <a:picLocks noGrp="1" noChangeAspect="1"/>
          </p:cNvPicPr>
          <p:nvPr>
            <p:ph idx="1"/>
          </p:nvPr>
        </p:nvPicPr>
        <p:blipFill>
          <a:blip r:embed="rId3"/>
          <a:stretch>
            <a:fillRect/>
          </a:stretch>
        </p:blipFill>
        <p:spPr>
          <a:xfrm>
            <a:off x="1048881" y="1592745"/>
            <a:ext cx="9972448" cy="3527425"/>
          </a:xfrm>
        </p:spPr>
      </p:pic>
    </p:spTree>
    <p:extLst>
      <p:ext uri="{BB962C8B-B14F-4D97-AF65-F5344CB8AC3E}">
        <p14:creationId xmlns:p14="http://schemas.microsoft.com/office/powerpoint/2010/main" val="142311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fld id="{D7F4A4CA-9C60-844E-8943-D7385AD37C61}" type="slidenum">
              <a:rPr lang="en-US" smtClean="0"/>
              <a:pPr/>
              <a:t>18</a:t>
            </a:fld>
            <a:endParaRPr lang="en-US" sz="900" dirty="0"/>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7111448" cy="872983"/>
          </a:xfrm>
        </p:spPr>
        <p:txBody>
          <a:bodyPr>
            <a:noAutofit/>
          </a:bodyPr>
          <a:lstStyle/>
          <a:p>
            <a:r>
              <a:rPr lang="en-GB" dirty="0"/>
              <a:t>Value Definition Framework and Capitals Model</a:t>
            </a:r>
          </a:p>
        </p:txBody>
      </p:sp>
    </p:spTree>
    <p:extLst>
      <p:ext uri="{BB962C8B-B14F-4D97-AF65-F5344CB8AC3E}">
        <p14:creationId xmlns:p14="http://schemas.microsoft.com/office/powerpoint/2010/main" val="1002040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8E1AECA-D35C-2B94-7571-0BF5E365A6C9}"/>
              </a:ext>
            </a:extLst>
          </p:cNvPr>
          <p:cNvSpPr/>
          <p:nvPr/>
        </p:nvSpPr>
        <p:spPr>
          <a:xfrm>
            <a:off x="0" y="6083807"/>
            <a:ext cx="12217522" cy="774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96E7982B-5BE1-93A4-05E1-47B9E033C52D}"/>
              </a:ext>
            </a:extLst>
          </p:cNvPr>
          <p:cNvSpPr/>
          <p:nvPr/>
        </p:nvSpPr>
        <p:spPr>
          <a:xfrm>
            <a:off x="-2138" y="3494704"/>
            <a:ext cx="5922491" cy="3363295"/>
          </a:xfrm>
          <a:prstGeom prst="rect">
            <a:avLst/>
          </a:prstGeom>
          <a:solidFill>
            <a:srgbClr val="00ADBE"/>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t"/>
          <a:lstStyle/>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Human Capital</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knowledge, skills, competencies and attributes embodied in individuals that contribute to improved performance and wellbeing.</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Encompasses employment opportunities, skills development, individual health and wellbeing as well as an asset’s capacity to influence these factors.</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19</a:t>
            </a:fld>
            <a:endParaRPr lang="en-US" dirty="0"/>
          </a:p>
        </p:txBody>
      </p:sp>
      <p:sp>
        <p:nvSpPr>
          <p:cNvPr id="6" name="Rectangle 5">
            <a:extLst>
              <a:ext uri="{FF2B5EF4-FFF2-40B4-BE49-F238E27FC236}">
                <a16:creationId xmlns:a16="http://schemas.microsoft.com/office/drawing/2014/main" id="{BA54C150-C40B-880E-0D41-A56823ADE6AE}"/>
              </a:ext>
            </a:extLst>
          </p:cNvPr>
          <p:cNvSpPr/>
          <p:nvPr/>
        </p:nvSpPr>
        <p:spPr>
          <a:xfrm>
            <a:off x="0" y="-19265"/>
            <a:ext cx="5920353" cy="3379719"/>
          </a:xfrm>
          <a:prstGeom prst="rect">
            <a:avLst/>
          </a:prstGeom>
          <a:solidFill>
            <a:srgbClr val="63C29C"/>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t"/>
          <a:lstStyle/>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Natural Capital</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stock of renewable and non-renewable resources that combine to yield a flow of benefits to people.</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Values the natural environment, addresses solutions to climate impacts and provides benefits to society throughout the full life cycle of the built assets.</a:t>
            </a:r>
          </a:p>
        </p:txBody>
      </p:sp>
      <p:pic>
        <p:nvPicPr>
          <p:cNvPr id="21" name="Picture 20" descr="Icon&#10;&#10;Description automatically generated">
            <a:extLst>
              <a:ext uri="{FF2B5EF4-FFF2-40B4-BE49-F238E27FC236}">
                <a16:creationId xmlns:a16="http://schemas.microsoft.com/office/drawing/2014/main" id="{778478E1-BBDB-5DC6-F3CD-40392014EE84}"/>
              </a:ext>
            </a:extLst>
          </p:cNvPr>
          <p:cNvPicPr>
            <a:picLocks noChangeAspect="1"/>
          </p:cNvPicPr>
          <p:nvPr/>
        </p:nvPicPr>
        <p:blipFill>
          <a:blip r:embed="rId3"/>
          <a:stretch>
            <a:fillRect/>
          </a:stretch>
        </p:blipFill>
        <p:spPr>
          <a:xfrm>
            <a:off x="2848576" y="30015"/>
            <a:ext cx="638335" cy="740197"/>
          </a:xfrm>
          <a:prstGeom prst="rect">
            <a:avLst/>
          </a:prstGeom>
        </p:spPr>
      </p:pic>
      <p:pic>
        <p:nvPicPr>
          <p:cNvPr id="23" name="Picture 22" descr="Icon&#10;&#10;Description automatically generated">
            <a:extLst>
              <a:ext uri="{FF2B5EF4-FFF2-40B4-BE49-F238E27FC236}">
                <a16:creationId xmlns:a16="http://schemas.microsoft.com/office/drawing/2014/main" id="{E78D53AD-1B26-ADF1-2740-ADDBA463B5EA}"/>
              </a:ext>
            </a:extLst>
          </p:cNvPr>
          <p:cNvPicPr>
            <a:picLocks noChangeAspect="1"/>
          </p:cNvPicPr>
          <p:nvPr/>
        </p:nvPicPr>
        <p:blipFill>
          <a:blip r:embed="rId4"/>
          <a:stretch>
            <a:fillRect/>
          </a:stretch>
        </p:blipFill>
        <p:spPr>
          <a:xfrm>
            <a:off x="2841785" y="3494704"/>
            <a:ext cx="645126" cy="740197"/>
          </a:xfrm>
          <a:prstGeom prst="rect">
            <a:avLst/>
          </a:prstGeom>
        </p:spPr>
      </p:pic>
      <p:sp>
        <p:nvSpPr>
          <p:cNvPr id="29" name="Rectangle 28">
            <a:extLst>
              <a:ext uri="{FF2B5EF4-FFF2-40B4-BE49-F238E27FC236}">
                <a16:creationId xmlns:a16="http://schemas.microsoft.com/office/drawing/2014/main" id="{FCA0C093-117B-FD40-2AE6-66F4B05B5C4D}"/>
              </a:ext>
            </a:extLst>
          </p:cNvPr>
          <p:cNvSpPr/>
          <p:nvPr/>
        </p:nvSpPr>
        <p:spPr>
          <a:xfrm>
            <a:off x="6121522" y="0"/>
            <a:ext cx="6096000" cy="3360454"/>
          </a:xfrm>
          <a:prstGeom prst="rect">
            <a:avLst/>
          </a:prstGeom>
          <a:solidFill>
            <a:srgbClr val="8262AA"/>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324000" rtlCol="0" anchor="t"/>
          <a:lstStyle/>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Social Capital</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networks, the shared norms, values and understanding that facilitate cooperation within and among groups.</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Refers to influence and consultation, equality and diversity, networks and connections as well as the changes people experience as a result of built assets.</a:t>
            </a:r>
          </a:p>
        </p:txBody>
      </p:sp>
      <p:pic>
        <p:nvPicPr>
          <p:cNvPr id="22" name="Picture 21" descr="Icon&#10;&#10;Description automatically generated">
            <a:extLst>
              <a:ext uri="{FF2B5EF4-FFF2-40B4-BE49-F238E27FC236}">
                <a16:creationId xmlns:a16="http://schemas.microsoft.com/office/drawing/2014/main" id="{9FB6BB85-AA85-27EA-E7C4-470BC6D0BDBF}"/>
              </a:ext>
            </a:extLst>
          </p:cNvPr>
          <p:cNvPicPr>
            <a:picLocks noChangeAspect="1"/>
          </p:cNvPicPr>
          <p:nvPr/>
        </p:nvPicPr>
        <p:blipFill>
          <a:blip r:embed="rId5"/>
          <a:stretch>
            <a:fillRect/>
          </a:stretch>
        </p:blipFill>
        <p:spPr>
          <a:xfrm>
            <a:off x="8853713" y="37806"/>
            <a:ext cx="638335" cy="732406"/>
          </a:xfrm>
          <a:prstGeom prst="rect">
            <a:avLst/>
          </a:prstGeom>
        </p:spPr>
      </p:pic>
      <p:sp>
        <p:nvSpPr>
          <p:cNvPr id="30" name="Rectangle 29">
            <a:extLst>
              <a:ext uri="{FF2B5EF4-FFF2-40B4-BE49-F238E27FC236}">
                <a16:creationId xmlns:a16="http://schemas.microsoft.com/office/drawing/2014/main" id="{F352467B-4302-8B14-73A6-B36AD8F557B9}"/>
              </a:ext>
            </a:extLst>
          </p:cNvPr>
          <p:cNvSpPr/>
          <p:nvPr/>
        </p:nvSpPr>
        <p:spPr>
          <a:xfrm>
            <a:off x="6121522" y="3501823"/>
            <a:ext cx="6096000" cy="3360454"/>
          </a:xfrm>
          <a:prstGeom prst="rect">
            <a:avLst/>
          </a:prstGeom>
          <a:solidFill>
            <a:srgbClr val="F97463"/>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324000" rtlCol="0" anchor="t"/>
          <a:lstStyle/>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Produced Capital</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man-made goods as well as all financial assets that are used to produce goods and services consumed by society.</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Encompasses capital cost, operational cost and revenue, covering the whole of the direct monetary spend on the project over its whole life. Also indicators of the efficiency and quality of design, construction and operational processes.</a:t>
            </a:r>
          </a:p>
        </p:txBody>
      </p:sp>
      <p:pic>
        <p:nvPicPr>
          <p:cNvPr id="24" name="Picture 23" descr="Icon&#10;&#10;Description automatically generated">
            <a:extLst>
              <a:ext uri="{FF2B5EF4-FFF2-40B4-BE49-F238E27FC236}">
                <a16:creationId xmlns:a16="http://schemas.microsoft.com/office/drawing/2014/main" id="{654F6745-B012-FA35-3B82-BDFE541C27B7}"/>
              </a:ext>
            </a:extLst>
          </p:cNvPr>
          <p:cNvPicPr>
            <a:picLocks noChangeAspect="1"/>
          </p:cNvPicPr>
          <p:nvPr/>
        </p:nvPicPr>
        <p:blipFill>
          <a:blip r:embed="rId6"/>
          <a:stretch>
            <a:fillRect/>
          </a:stretch>
        </p:blipFill>
        <p:spPr>
          <a:xfrm>
            <a:off x="8853713" y="3556964"/>
            <a:ext cx="631617" cy="732407"/>
          </a:xfrm>
          <a:prstGeom prst="rect">
            <a:avLst/>
          </a:prstGeom>
        </p:spPr>
      </p:pic>
    </p:spTree>
    <p:extLst>
      <p:ext uri="{BB962C8B-B14F-4D97-AF65-F5344CB8AC3E}">
        <p14:creationId xmlns:p14="http://schemas.microsoft.com/office/powerpoint/2010/main" val="318314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a:xfrm>
            <a:off x="1078020" y="566889"/>
            <a:ext cx="10024332" cy="735137"/>
          </a:xfrm>
        </p:spPr>
        <p:txBody>
          <a:bodyPr anchor="t">
            <a:normAutofit/>
          </a:bodyPr>
          <a:lstStyle/>
          <a:p>
            <a:r>
              <a:rPr lang="en-US" dirty="0"/>
              <a:t>Module learning outcomes</a:t>
            </a:r>
            <a:r>
              <a:rPr lang="en-GB" dirty="0"/>
              <a:t> | 1</a:t>
            </a:r>
            <a:endParaRPr lang="en-US"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nchor="ctr">
            <a:normAutofit/>
          </a:bodyPr>
          <a:lstStyle/>
          <a:p>
            <a:pPr>
              <a:spcAft>
                <a:spcPts val="600"/>
              </a:spcAft>
            </a:pPr>
            <a:fld id="{D7F4A4CA-9C60-844E-8943-D7385AD37C61}" type="slidenum">
              <a:rPr lang="en-US" smtClean="0"/>
              <a:pPr>
                <a:spcAft>
                  <a:spcPts val="600"/>
                </a:spcAft>
              </a:pPr>
              <a:t>2</a:t>
            </a:fld>
            <a:endParaRPr lang="en-US" dirty="0"/>
          </a:p>
        </p:txBody>
      </p:sp>
      <p:graphicFrame>
        <p:nvGraphicFramePr>
          <p:cNvPr id="10" name="Table 6">
            <a:extLst>
              <a:ext uri="{FF2B5EF4-FFF2-40B4-BE49-F238E27FC236}">
                <a16:creationId xmlns:a16="http://schemas.microsoft.com/office/drawing/2014/main" id="{CE86C6EA-15EA-4FEA-8BF0-FE2F52E58740}"/>
              </a:ext>
            </a:extLst>
          </p:cNvPr>
          <p:cNvGraphicFramePr>
            <a:graphicFrameLocks/>
          </p:cNvGraphicFramePr>
          <p:nvPr>
            <p:extLst>
              <p:ext uri="{D42A27DB-BD31-4B8C-83A1-F6EECF244321}">
                <p14:modId xmlns:p14="http://schemas.microsoft.com/office/powerpoint/2010/main" val="3748930632"/>
              </p:ext>
            </p:extLst>
          </p:nvPr>
        </p:nvGraphicFramePr>
        <p:xfrm>
          <a:off x="1077913" y="2005013"/>
          <a:ext cx="10025062" cy="3759069"/>
        </p:xfrm>
        <a:graphic>
          <a:graphicData uri="http://schemas.openxmlformats.org/drawingml/2006/table">
            <a:tbl>
              <a:tblPr firstRow="1" bandRow="1">
                <a:tableStyleId>{073A0DAA-6AF3-43AB-8588-CEC1D06C72B9}</a:tableStyleId>
              </a:tblPr>
              <a:tblGrid>
                <a:gridCol w="10025062">
                  <a:extLst>
                    <a:ext uri="{9D8B030D-6E8A-4147-A177-3AD203B41FA5}">
                      <a16:colId xmlns:a16="http://schemas.microsoft.com/office/drawing/2014/main" val="2170503008"/>
                    </a:ext>
                  </a:extLst>
                </a:gridCol>
              </a:tblGrid>
              <a:tr h="10507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At the end of this module, you will: </a:t>
                      </a:r>
                    </a:p>
                  </a:txBody>
                  <a:tcPr marL="144000" marR="144000" marT="72000" marB="72000" anchor="ctr"/>
                </a:tc>
                <a:extLst>
                  <a:ext uri="{0D108BD9-81ED-4DB2-BD59-A6C34878D82A}">
                    <a16:rowId xmlns:a16="http://schemas.microsoft.com/office/drawing/2014/main" val="3994492446"/>
                  </a:ext>
                </a:extLst>
              </a:tr>
              <a:tr h="370840">
                <a:tc>
                  <a:txBody>
                    <a:bodyPr/>
                    <a:lstStyle/>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Appreciate why the Value Toolkit has been developed through industry drivers</a:t>
                      </a:r>
                    </a:p>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Be able to explain what value-based decision-making is and the benefits of it</a:t>
                      </a:r>
                    </a:p>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Know in outline how the Value Toolkit facilitates value-based decision-making, including:</a:t>
                      </a:r>
                    </a:p>
                    <a:p>
                      <a:pPr marL="1485900" lvl="2" indent="-342900">
                        <a:lnSpc>
                          <a:spcPct val="120000"/>
                        </a:lnSpc>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that value is measured in various categories across four capitals</a:t>
                      </a:r>
                    </a:p>
                    <a:p>
                      <a:pPr marL="1485900" lvl="2" indent="-342900">
                        <a:lnSpc>
                          <a:spcPct val="120000"/>
                        </a:lnSpc>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what are the streams in the Toolkit, their purpose, and why they are important</a:t>
                      </a:r>
                    </a:p>
                    <a:p>
                      <a:pPr marL="1485900" lvl="2" indent="-342900">
                        <a:lnSpc>
                          <a:spcPct val="120000"/>
                        </a:lnSpc>
                        <a:spcBef>
                          <a:spcPts val="0"/>
                        </a:spcBef>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how the activities progress through the phases of a project or programme </a:t>
                      </a:r>
                    </a:p>
                  </a:txBody>
                  <a:tcPr marT="144000" marB="144000">
                    <a:solidFill>
                      <a:schemeClr val="bg1">
                        <a:lumMod val="95000"/>
                      </a:schemeClr>
                    </a:solidFill>
                  </a:tcPr>
                </a:tc>
                <a:extLst>
                  <a:ext uri="{0D108BD9-81ED-4DB2-BD59-A6C34878D82A}">
                    <a16:rowId xmlns:a16="http://schemas.microsoft.com/office/drawing/2014/main" val="2371157630"/>
                  </a:ext>
                </a:extLst>
              </a:tr>
            </a:tbl>
          </a:graphicData>
        </a:graphic>
      </p:graphicFrame>
    </p:spTree>
    <p:extLst>
      <p:ext uri="{BB962C8B-B14F-4D97-AF65-F5344CB8AC3E}">
        <p14:creationId xmlns:p14="http://schemas.microsoft.com/office/powerpoint/2010/main" val="213625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Chart, sunburst chart&#10;&#10;Description automatically generated">
            <a:extLst>
              <a:ext uri="{FF2B5EF4-FFF2-40B4-BE49-F238E27FC236}">
                <a16:creationId xmlns:a16="http://schemas.microsoft.com/office/drawing/2014/main" id="{76757081-D70E-4725-A43F-DBFDAA4D6BE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89360" y="1753180"/>
            <a:ext cx="4129174" cy="4129174"/>
          </a:xfrm>
          <a:prstGeom prst="rect">
            <a:avLst/>
          </a:prstGeom>
        </p:spPr>
      </p:pic>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20</a:t>
            </a:fld>
            <a:endParaRPr lang="en-US" dirty="0"/>
          </a:p>
        </p:txBody>
      </p:sp>
      <p:sp>
        <p:nvSpPr>
          <p:cNvPr id="2" name="Title 1">
            <a:extLst>
              <a:ext uri="{FF2B5EF4-FFF2-40B4-BE49-F238E27FC236}">
                <a16:creationId xmlns:a16="http://schemas.microsoft.com/office/drawing/2014/main" id="{5003CE3F-019F-41FC-A943-3900360D3DE7}"/>
              </a:ext>
            </a:extLst>
          </p:cNvPr>
          <p:cNvSpPr>
            <a:spLocks noGrp="1"/>
          </p:cNvSpPr>
          <p:nvPr>
            <p:ph type="title"/>
          </p:nvPr>
        </p:nvSpPr>
        <p:spPr/>
        <p:txBody>
          <a:bodyPr>
            <a:normAutofit fontScale="90000"/>
          </a:bodyPr>
          <a:lstStyle/>
          <a:p>
            <a:r>
              <a:rPr lang="en-US" dirty="0"/>
              <a:t>Value Definition Framework</a:t>
            </a:r>
            <a:br>
              <a:rPr lang="en-US" dirty="0"/>
            </a:br>
            <a:r>
              <a:rPr lang="en-US" sz="3100" dirty="0"/>
              <a:t>Natural Capital</a:t>
            </a:r>
            <a:br>
              <a:rPr lang="en-US" dirty="0"/>
            </a:br>
            <a:endParaRPr lang="en-GB" dirty="0"/>
          </a:p>
        </p:txBody>
      </p:sp>
      <p:pic>
        <p:nvPicPr>
          <p:cNvPr id="26" name="Picture 25">
            <a:extLst>
              <a:ext uri="{FF2B5EF4-FFF2-40B4-BE49-F238E27FC236}">
                <a16:creationId xmlns:a16="http://schemas.microsoft.com/office/drawing/2014/main" id="{E342E5F2-8AC5-4AAB-A94F-777A8E61AD83}"/>
              </a:ext>
            </a:extLst>
          </p:cNvPr>
          <p:cNvPicPr>
            <a:picLocks noChangeAspect="1"/>
          </p:cNvPicPr>
          <p:nvPr/>
        </p:nvPicPr>
        <p:blipFill>
          <a:blip r:embed="rId4"/>
          <a:srcRect/>
          <a:stretch/>
        </p:blipFill>
        <p:spPr>
          <a:xfrm>
            <a:off x="168833" y="583621"/>
            <a:ext cx="755192" cy="738284"/>
          </a:xfrm>
          <a:prstGeom prst="rect">
            <a:avLst/>
          </a:prstGeom>
        </p:spPr>
      </p:pic>
      <p:sp>
        <p:nvSpPr>
          <p:cNvPr id="35" name="Rectangle 34">
            <a:extLst>
              <a:ext uri="{FF2B5EF4-FFF2-40B4-BE49-F238E27FC236}">
                <a16:creationId xmlns:a16="http://schemas.microsoft.com/office/drawing/2014/main" id="{F8DAB09B-1FC0-454C-A232-5CB163CDAD81}"/>
              </a:ext>
            </a:extLst>
          </p:cNvPr>
          <p:cNvSpPr/>
          <p:nvPr/>
        </p:nvSpPr>
        <p:spPr>
          <a:xfrm>
            <a:off x="1078020" y="2071071"/>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Air</a:t>
            </a:r>
          </a:p>
          <a:p>
            <a:pPr lvl="0" algn="ctr">
              <a:lnSpc>
                <a:spcPts val="2000"/>
              </a:lnSpc>
              <a:buNone/>
            </a:pPr>
            <a:r>
              <a:rPr lang="en-GB" sz="2000" i="1" dirty="0">
                <a:solidFill>
                  <a:schemeClr val="accent5"/>
                </a:solidFill>
                <a:latin typeface="Arial" panose="020B0604020202020204" pitchFamily="34" charset="0"/>
                <a:cs typeface="Arial" panose="020B0604020202020204" pitchFamily="34" charset="0"/>
              </a:rPr>
              <a:t>“Providing clean air to breathe”</a:t>
            </a:r>
          </a:p>
        </p:txBody>
      </p:sp>
      <p:sp>
        <p:nvSpPr>
          <p:cNvPr id="36" name="Rectangle 35">
            <a:extLst>
              <a:ext uri="{FF2B5EF4-FFF2-40B4-BE49-F238E27FC236}">
                <a16:creationId xmlns:a16="http://schemas.microsoft.com/office/drawing/2014/main" id="{5F76FB62-D1A2-429B-9CDC-81AD1C1BA7EA}"/>
              </a:ext>
            </a:extLst>
          </p:cNvPr>
          <p:cNvSpPr/>
          <p:nvPr/>
        </p:nvSpPr>
        <p:spPr>
          <a:xfrm>
            <a:off x="1078020" y="3451893"/>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Water</a:t>
            </a:r>
          </a:p>
          <a:p>
            <a:pPr lvl="0" algn="ctr">
              <a:lnSpc>
                <a:spcPts val="2000"/>
              </a:lnSpc>
              <a:buNone/>
            </a:pPr>
            <a:r>
              <a:rPr lang="en-GB" sz="2000" i="1" dirty="0">
                <a:solidFill>
                  <a:schemeClr val="accent5"/>
                </a:solidFill>
                <a:latin typeface="Arial" panose="020B0604020202020204" pitchFamily="34" charset="0"/>
                <a:cs typeface="Arial" panose="020B0604020202020204" pitchFamily="34" charset="0"/>
              </a:rPr>
              <a:t>“Recognising the value of clean water”</a:t>
            </a:r>
          </a:p>
        </p:txBody>
      </p:sp>
      <p:sp>
        <p:nvSpPr>
          <p:cNvPr id="38" name="Rectangle 37">
            <a:extLst>
              <a:ext uri="{FF2B5EF4-FFF2-40B4-BE49-F238E27FC236}">
                <a16:creationId xmlns:a16="http://schemas.microsoft.com/office/drawing/2014/main" id="{72970898-A4E5-4051-871D-9352BF7CF387}"/>
              </a:ext>
            </a:extLst>
          </p:cNvPr>
          <p:cNvSpPr/>
          <p:nvPr/>
        </p:nvSpPr>
        <p:spPr>
          <a:xfrm>
            <a:off x="1078020" y="4142304"/>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Land</a:t>
            </a:r>
          </a:p>
          <a:p>
            <a:pPr lvl="0" algn="ctr">
              <a:lnSpc>
                <a:spcPts val="2000"/>
              </a:lnSpc>
              <a:buNone/>
            </a:pPr>
            <a:r>
              <a:rPr lang="en-GB" sz="2000" i="1" dirty="0">
                <a:solidFill>
                  <a:schemeClr val="accent5"/>
                </a:solidFill>
                <a:latin typeface="Arial" panose="020B0604020202020204" pitchFamily="34" charset="0"/>
                <a:cs typeface="Arial" panose="020B0604020202020204" pitchFamily="34" charset="0"/>
              </a:rPr>
              <a:t>“Providing quality land for a range of uses”</a:t>
            </a:r>
          </a:p>
        </p:txBody>
      </p:sp>
      <p:sp>
        <p:nvSpPr>
          <p:cNvPr id="39" name="Rectangle 38">
            <a:extLst>
              <a:ext uri="{FF2B5EF4-FFF2-40B4-BE49-F238E27FC236}">
                <a16:creationId xmlns:a16="http://schemas.microsoft.com/office/drawing/2014/main" id="{7DC7160F-9E32-4077-A363-3E8BE96C8AB3}"/>
              </a:ext>
            </a:extLst>
          </p:cNvPr>
          <p:cNvSpPr/>
          <p:nvPr/>
        </p:nvSpPr>
        <p:spPr>
          <a:xfrm>
            <a:off x="1078020" y="5523126"/>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pPr>
            <a:r>
              <a:rPr lang="en-GB" sz="2000" dirty="0">
                <a:solidFill>
                  <a:schemeClr val="tx1"/>
                </a:solidFill>
                <a:latin typeface="Arial" panose="020B0604020202020204" pitchFamily="34" charset="0"/>
                <a:cs typeface="Arial" panose="020B0604020202020204" pitchFamily="34" charset="0"/>
              </a:rPr>
              <a:t>Biodiversity</a:t>
            </a:r>
          </a:p>
          <a:p>
            <a:pPr lvl="0" algn="ctr">
              <a:lnSpc>
                <a:spcPts val="2000"/>
              </a:lnSpc>
            </a:pPr>
            <a:r>
              <a:rPr lang="en-GB" sz="2000" i="1" dirty="0">
                <a:solidFill>
                  <a:schemeClr val="accent5"/>
                </a:solidFill>
                <a:latin typeface="Arial" panose="020B0604020202020204" pitchFamily="34" charset="0"/>
                <a:cs typeface="Arial" panose="020B0604020202020204" pitchFamily="34" charset="0"/>
              </a:rPr>
              <a:t>“Valuing nature protection”</a:t>
            </a:r>
          </a:p>
        </p:txBody>
      </p:sp>
      <p:sp>
        <p:nvSpPr>
          <p:cNvPr id="40" name="Rectangle 39">
            <a:extLst>
              <a:ext uri="{FF2B5EF4-FFF2-40B4-BE49-F238E27FC236}">
                <a16:creationId xmlns:a16="http://schemas.microsoft.com/office/drawing/2014/main" id="{901C4816-F788-4E51-A047-1AE0861E5FA7}"/>
              </a:ext>
            </a:extLst>
          </p:cNvPr>
          <p:cNvSpPr/>
          <p:nvPr/>
        </p:nvSpPr>
        <p:spPr>
          <a:xfrm>
            <a:off x="1078020" y="2761482"/>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Climate</a:t>
            </a:r>
          </a:p>
          <a:p>
            <a:pPr lvl="0" algn="ctr">
              <a:lnSpc>
                <a:spcPts val="2000"/>
              </a:lnSpc>
              <a:buNone/>
            </a:pPr>
            <a:r>
              <a:rPr lang="en-GB" sz="2000" i="1" dirty="0">
                <a:solidFill>
                  <a:schemeClr val="accent5"/>
                </a:solidFill>
                <a:latin typeface="Arial" panose="020B0604020202020204" pitchFamily="34" charset="0"/>
                <a:cs typeface="Arial" panose="020B0604020202020204" pitchFamily="34" charset="0"/>
              </a:rPr>
              <a:t>“Supporting zero carbon emissions”</a:t>
            </a:r>
          </a:p>
        </p:txBody>
      </p:sp>
      <p:sp>
        <p:nvSpPr>
          <p:cNvPr id="41" name="Rectangle 40">
            <a:extLst>
              <a:ext uri="{FF2B5EF4-FFF2-40B4-BE49-F238E27FC236}">
                <a16:creationId xmlns:a16="http://schemas.microsoft.com/office/drawing/2014/main" id="{9DFFCAD4-BEB6-4C44-8D15-0488AAB7070F}"/>
              </a:ext>
            </a:extLst>
          </p:cNvPr>
          <p:cNvSpPr/>
          <p:nvPr/>
        </p:nvSpPr>
        <p:spPr>
          <a:xfrm>
            <a:off x="1078020" y="4832715"/>
            <a:ext cx="5400000" cy="612000"/>
          </a:xfrm>
          <a:prstGeom prst="rect">
            <a:avLst/>
          </a:prstGeom>
          <a:noFill/>
          <a:ln>
            <a:solidFill>
              <a:schemeClr val="accent5"/>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pPr>
            <a:r>
              <a:rPr lang="en-GB" sz="2000" dirty="0">
                <a:solidFill>
                  <a:schemeClr val="tx1"/>
                </a:solidFill>
                <a:latin typeface="Arial" panose="020B0604020202020204" pitchFamily="34" charset="0"/>
                <a:cs typeface="Arial" panose="020B0604020202020204" pitchFamily="34" charset="0"/>
              </a:rPr>
              <a:t>Resource Use</a:t>
            </a:r>
          </a:p>
          <a:p>
            <a:pPr lvl="0" algn="ctr">
              <a:lnSpc>
                <a:spcPts val="2000"/>
              </a:lnSpc>
            </a:pPr>
            <a:r>
              <a:rPr lang="en-GB" sz="2000" i="1" dirty="0">
                <a:solidFill>
                  <a:schemeClr val="accent5"/>
                </a:solidFill>
                <a:latin typeface="Arial" panose="020B0604020202020204" pitchFamily="34" charset="0"/>
                <a:cs typeface="Arial" panose="020B0604020202020204" pitchFamily="34" charset="0"/>
              </a:rPr>
              <a:t>“Using materials efficiently &amp; reducing waste”</a:t>
            </a:r>
          </a:p>
        </p:txBody>
      </p:sp>
      <p:sp>
        <p:nvSpPr>
          <p:cNvPr id="17" name="Content Placeholder 6">
            <a:extLst>
              <a:ext uri="{FF2B5EF4-FFF2-40B4-BE49-F238E27FC236}">
                <a16:creationId xmlns:a16="http://schemas.microsoft.com/office/drawing/2014/main" id="{83DD2266-7AA7-3B6B-97AD-2A6556AA33ED}"/>
              </a:ext>
            </a:extLst>
          </p:cNvPr>
          <p:cNvSpPr>
            <a:spLocks noGrp="1"/>
          </p:cNvSpPr>
          <p:nvPr>
            <p:ph sz="half" idx="2"/>
          </p:nvPr>
        </p:nvSpPr>
        <p:spPr>
          <a:xfrm>
            <a:off x="7193169" y="6121117"/>
            <a:ext cx="3909183" cy="259222"/>
          </a:xfrm>
        </p:spPr>
        <p:txBody>
          <a:bodyPr>
            <a:noAutofit/>
          </a:bodyPr>
          <a:lstStyle/>
          <a:p>
            <a:pPr>
              <a:spcBef>
                <a:spcPts val="0"/>
              </a:spcBef>
            </a:pPr>
            <a:r>
              <a:rPr lang="en-GB" dirty="0"/>
              <a:t>Find out more at </a:t>
            </a:r>
            <a:r>
              <a:rPr lang="en-GB" i="1" dirty="0">
                <a:solidFill>
                  <a:schemeClr val="tx2"/>
                </a:solidFill>
              </a:rPr>
              <a:t>capitalscoalition.org </a:t>
            </a:r>
          </a:p>
          <a:p>
            <a:pPr>
              <a:spcBef>
                <a:spcPts val="0"/>
              </a:spcBef>
            </a:pPr>
            <a:endParaRPr lang="en-GB" i="1" dirty="0">
              <a:solidFill>
                <a:schemeClr val="tx2"/>
              </a:solidFill>
            </a:endParaRPr>
          </a:p>
        </p:txBody>
      </p:sp>
    </p:spTree>
    <p:extLst>
      <p:ext uri="{BB962C8B-B14F-4D97-AF65-F5344CB8AC3E}">
        <p14:creationId xmlns:p14="http://schemas.microsoft.com/office/powerpoint/2010/main" val="3319314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21</a:t>
            </a:fld>
            <a:endParaRPr lang="en-US" dirty="0"/>
          </a:p>
        </p:txBody>
      </p:sp>
      <p:sp>
        <p:nvSpPr>
          <p:cNvPr id="2" name="Title 1">
            <a:extLst>
              <a:ext uri="{FF2B5EF4-FFF2-40B4-BE49-F238E27FC236}">
                <a16:creationId xmlns:a16="http://schemas.microsoft.com/office/drawing/2014/main" id="{5003CE3F-019F-41FC-A943-3900360D3DE7}"/>
              </a:ext>
            </a:extLst>
          </p:cNvPr>
          <p:cNvSpPr>
            <a:spLocks noGrp="1"/>
          </p:cNvSpPr>
          <p:nvPr>
            <p:ph type="title"/>
          </p:nvPr>
        </p:nvSpPr>
        <p:spPr/>
        <p:txBody>
          <a:bodyPr>
            <a:normAutofit fontScale="90000"/>
          </a:bodyPr>
          <a:lstStyle/>
          <a:p>
            <a:r>
              <a:rPr lang="en-US" dirty="0"/>
              <a:t>Value Definition Framework</a:t>
            </a:r>
            <a:br>
              <a:rPr lang="en-US" dirty="0"/>
            </a:br>
            <a:r>
              <a:rPr lang="en-US" sz="3100" dirty="0"/>
              <a:t>Human Capital</a:t>
            </a:r>
            <a:br>
              <a:rPr lang="en-US" dirty="0"/>
            </a:br>
            <a:endParaRPr lang="en-GB" dirty="0"/>
          </a:p>
        </p:txBody>
      </p:sp>
      <p:pic>
        <p:nvPicPr>
          <p:cNvPr id="26" name="Picture 25">
            <a:extLst>
              <a:ext uri="{FF2B5EF4-FFF2-40B4-BE49-F238E27FC236}">
                <a16:creationId xmlns:a16="http://schemas.microsoft.com/office/drawing/2014/main" id="{E342E5F2-8AC5-4AAB-A94F-777A8E61AD83}"/>
              </a:ext>
            </a:extLst>
          </p:cNvPr>
          <p:cNvPicPr>
            <a:picLocks noChangeAspect="1"/>
          </p:cNvPicPr>
          <p:nvPr/>
        </p:nvPicPr>
        <p:blipFill>
          <a:blip r:embed="rId3"/>
          <a:srcRect/>
          <a:stretch/>
        </p:blipFill>
        <p:spPr>
          <a:xfrm>
            <a:off x="188498" y="566713"/>
            <a:ext cx="755192" cy="755192"/>
          </a:xfrm>
          <a:prstGeom prst="rect">
            <a:avLst/>
          </a:prstGeom>
        </p:spPr>
      </p:pic>
      <p:sp>
        <p:nvSpPr>
          <p:cNvPr id="35" name="Rectangle 34">
            <a:extLst>
              <a:ext uri="{FF2B5EF4-FFF2-40B4-BE49-F238E27FC236}">
                <a16:creationId xmlns:a16="http://schemas.microsoft.com/office/drawing/2014/main" id="{F8DAB09B-1FC0-454C-A232-5CB163CDAD81}"/>
              </a:ext>
            </a:extLst>
          </p:cNvPr>
          <p:cNvSpPr/>
          <p:nvPr/>
        </p:nvSpPr>
        <p:spPr>
          <a:xfrm>
            <a:off x="1078020" y="2071071"/>
            <a:ext cx="5400000" cy="828000"/>
          </a:xfrm>
          <a:prstGeom prst="rect">
            <a:avLst/>
          </a:prstGeom>
          <a:noFill/>
          <a:ln>
            <a:solidFill>
              <a:srgbClr val="11B7C9"/>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Employment</a:t>
            </a:r>
          </a:p>
          <a:p>
            <a:pPr lvl="0" algn="ctr">
              <a:lnSpc>
                <a:spcPts val="2000"/>
              </a:lnSpc>
              <a:buNone/>
            </a:pPr>
            <a:r>
              <a:rPr lang="en-GB" sz="2000" i="1" dirty="0">
                <a:solidFill>
                  <a:srgbClr val="11B7C9"/>
                </a:solidFill>
                <a:latin typeface="Arial" panose="020B0604020202020204" pitchFamily="34" charset="0"/>
                <a:cs typeface="Arial" panose="020B0604020202020204" pitchFamily="34" charset="0"/>
              </a:rPr>
              <a:t>“Providing meaningful work opportunities </a:t>
            </a:r>
            <a:br>
              <a:rPr lang="en-GB" sz="2000" i="1" dirty="0">
                <a:solidFill>
                  <a:srgbClr val="11B7C9"/>
                </a:solidFill>
                <a:latin typeface="Arial" panose="020B0604020202020204" pitchFamily="34" charset="0"/>
                <a:cs typeface="Arial" panose="020B0604020202020204" pitchFamily="34" charset="0"/>
              </a:rPr>
            </a:br>
            <a:r>
              <a:rPr lang="en-GB" sz="2000" i="1" dirty="0">
                <a:solidFill>
                  <a:srgbClr val="11B7C9"/>
                </a:solidFill>
                <a:latin typeface="Arial" panose="020B0604020202020204" pitchFamily="34" charset="0"/>
                <a:cs typeface="Arial" panose="020B0604020202020204" pitchFamily="34" charset="0"/>
              </a:rPr>
              <a:t>to the community” </a:t>
            </a:r>
          </a:p>
        </p:txBody>
      </p:sp>
      <p:sp>
        <p:nvSpPr>
          <p:cNvPr id="36" name="Rectangle 35">
            <a:extLst>
              <a:ext uri="{FF2B5EF4-FFF2-40B4-BE49-F238E27FC236}">
                <a16:creationId xmlns:a16="http://schemas.microsoft.com/office/drawing/2014/main" id="{5F76FB62-D1A2-429B-9CDC-81AD1C1BA7EA}"/>
              </a:ext>
            </a:extLst>
          </p:cNvPr>
          <p:cNvSpPr/>
          <p:nvPr/>
        </p:nvSpPr>
        <p:spPr>
          <a:xfrm>
            <a:off x="1078020" y="3030502"/>
            <a:ext cx="5400000" cy="828000"/>
          </a:xfrm>
          <a:prstGeom prst="rect">
            <a:avLst/>
          </a:prstGeom>
          <a:noFill/>
          <a:ln>
            <a:solidFill>
              <a:srgbClr val="11B7C9"/>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Skills and Knowledge</a:t>
            </a:r>
          </a:p>
          <a:p>
            <a:pPr lvl="0" algn="ctr">
              <a:lnSpc>
                <a:spcPts val="2000"/>
              </a:lnSpc>
              <a:buNone/>
            </a:pPr>
            <a:r>
              <a:rPr lang="en-GB" sz="2000" i="1" dirty="0">
                <a:solidFill>
                  <a:srgbClr val="11B7C9"/>
                </a:solidFill>
                <a:latin typeface="Arial" panose="020B0604020202020204" pitchFamily="34" charset="0"/>
                <a:cs typeface="Arial" panose="020B0604020202020204" pitchFamily="34" charset="0"/>
              </a:rPr>
              <a:t>“Providing skill development and training”</a:t>
            </a:r>
          </a:p>
        </p:txBody>
      </p:sp>
      <p:sp>
        <p:nvSpPr>
          <p:cNvPr id="38" name="Rectangle 37">
            <a:extLst>
              <a:ext uri="{FF2B5EF4-FFF2-40B4-BE49-F238E27FC236}">
                <a16:creationId xmlns:a16="http://schemas.microsoft.com/office/drawing/2014/main" id="{72970898-A4E5-4051-871D-9352BF7CF387}"/>
              </a:ext>
            </a:extLst>
          </p:cNvPr>
          <p:cNvSpPr/>
          <p:nvPr/>
        </p:nvSpPr>
        <p:spPr>
          <a:xfrm>
            <a:off x="1078020" y="4002633"/>
            <a:ext cx="5400000" cy="828000"/>
          </a:xfrm>
          <a:prstGeom prst="rect">
            <a:avLst/>
          </a:prstGeom>
          <a:noFill/>
          <a:ln>
            <a:solidFill>
              <a:srgbClr val="11B7C9"/>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Health</a:t>
            </a:r>
          </a:p>
          <a:p>
            <a:pPr lvl="0" algn="ctr">
              <a:lnSpc>
                <a:spcPts val="2000"/>
              </a:lnSpc>
              <a:buNone/>
            </a:pPr>
            <a:r>
              <a:rPr lang="en-GB" sz="2000" i="1" dirty="0">
                <a:solidFill>
                  <a:srgbClr val="11B7C9"/>
                </a:solidFill>
                <a:latin typeface="Arial" panose="020B0604020202020204" pitchFamily="34" charset="0"/>
                <a:cs typeface="Arial" panose="020B0604020202020204" pitchFamily="34" charset="0"/>
              </a:rPr>
              <a:t>“Improving the physical and </a:t>
            </a:r>
            <a:br>
              <a:rPr lang="en-GB" sz="2000" i="1" dirty="0">
                <a:solidFill>
                  <a:srgbClr val="11B7C9"/>
                </a:solidFill>
                <a:latin typeface="Arial" panose="020B0604020202020204" pitchFamily="34" charset="0"/>
                <a:cs typeface="Arial" panose="020B0604020202020204" pitchFamily="34" charset="0"/>
              </a:rPr>
            </a:br>
            <a:r>
              <a:rPr lang="en-GB" sz="2000" i="1" dirty="0">
                <a:solidFill>
                  <a:srgbClr val="11B7C9"/>
                </a:solidFill>
                <a:latin typeface="Arial" panose="020B0604020202020204" pitchFamily="34" charset="0"/>
                <a:cs typeface="Arial" panose="020B0604020202020204" pitchFamily="34" charset="0"/>
              </a:rPr>
              <a:t>mental health of the community”</a:t>
            </a:r>
          </a:p>
        </p:txBody>
      </p:sp>
      <p:sp>
        <p:nvSpPr>
          <p:cNvPr id="42" name="Rectangle 41">
            <a:extLst>
              <a:ext uri="{FF2B5EF4-FFF2-40B4-BE49-F238E27FC236}">
                <a16:creationId xmlns:a16="http://schemas.microsoft.com/office/drawing/2014/main" id="{0B8CCE79-CCC5-436C-BCD7-39529BE803BE}"/>
              </a:ext>
            </a:extLst>
          </p:cNvPr>
          <p:cNvSpPr/>
          <p:nvPr/>
        </p:nvSpPr>
        <p:spPr>
          <a:xfrm>
            <a:off x="1078020" y="4967866"/>
            <a:ext cx="5400000" cy="828000"/>
          </a:xfrm>
          <a:prstGeom prst="rect">
            <a:avLst/>
          </a:prstGeom>
          <a:noFill/>
          <a:ln>
            <a:solidFill>
              <a:srgbClr val="11B7C9"/>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Experience</a:t>
            </a:r>
          </a:p>
          <a:p>
            <a:pPr lvl="0" algn="ctr">
              <a:lnSpc>
                <a:spcPts val="2000"/>
              </a:lnSpc>
              <a:buNone/>
            </a:pPr>
            <a:r>
              <a:rPr lang="en-GB" sz="2000" i="1" dirty="0">
                <a:solidFill>
                  <a:srgbClr val="11B7C9"/>
                </a:solidFill>
                <a:latin typeface="Arial" panose="020B0604020202020204" pitchFamily="34" charset="0"/>
                <a:cs typeface="Arial" panose="020B0604020202020204" pitchFamily="34" charset="0"/>
              </a:rPr>
              <a:t>“Creating a positive experience for all”</a:t>
            </a:r>
          </a:p>
        </p:txBody>
      </p:sp>
      <p:pic>
        <p:nvPicPr>
          <p:cNvPr id="14" name="Picture 13" descr="Chart, sunburst chart&#10;&#10;Description automatically generated">
            <a:extLst>
              <a:ext uri="{FF2B5EF4-FFF2-40B4-BE49-F238E27FC236}">
                <a16:creationId xmlns:a16="http://schemas.microsoft.com/office/drawing/2014/main" id="{EAFBB7AC-CA2E-4B5C-BCEE-4D86E5B1A3F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89360" y="1753180"/>
            <a:ext cx="4129174" cy="4129174"/>
          </a:xfrm>
          <a:prstGeom prst="rect">
            <a:avLst/>
          </a:prstGeom>
        </p:spPr>
      </p:pic>
      <p:sp>
        <p:nvSpPr>
          <p:cNvPr id="15" name="Content Placeholder 6">
            <a:extLst>
              <a:ext uri="{FF2B5EF4-FFF2-40B4-BE49-F238E27FC236}">
                <a16:creationId xmlns:a16="http://schemas.microsoft.com/office/drawing/2014/main" id="{A7D2318A-3536-0184-FC55-9BE90E69F077}"/>
              </a:ext>
            </a:extLst>
          </p:cNvPr>
          <p:cNvSpPr>
            <a:spLocks noGrp="1"/>
          </p:cNvSpPr>
          <p:nvPr>
            <p:ph sz="half" idx="2"/>
          </p:nvPr>
        </p:nvSpPr>
        <p:spPr>
          <a:xfrm>
            <a:off x="7193169" y="6121117"/>
            <a:ext cx="3909183" cy="259222"/>
          </a:xfrm>
        </p:spPr>
        <p:txBody>
          <a:bodyPr>
            <a:noAutofit/>
          </a:bodyPr>
          <a:lstStyle/>
          <a:p>
            <a:pPr>
              <a:spcBef>
                <a:spcPts val="0"/>
              </a:spcBef>
            </a:pPr>
            <a:r>
              <a:rPr lang="en-GB" dirty="0"/>
              <a:t>Find out more at </a:t>
            </a:r>
            <a:r>
              <a:rPr lang="en-GB" i="1" dirty="0">
                <a:solidFill>
                  <a:schemeClr val="tx2"/>
                </a:solidFill>
              </a:rPr>
              <a:t>capitalscoalition.org </a:t>
            </a:r>
          </a:p>
          <a:p>
            <a:pPr>
              <a:spcBef>
                <a:spcPts val="0"/>
              </a:spcBef>
            </a:pPr>
            <a:endParaRPr lang="en-GB" i="1" dirty="0">
              <a:solidFill>
                <a:schemeClr val="tx2"/>
              </a:solidFill>
            </a:endParaRPr>
          </a:p>
        </p:txBody>
      </p:sp>
    </p:spTree>
    <p:extLst>
      <p:ext uri="{BB962C8B-B14F-4D97-AF65-F5344CB8AC3E}">
        <p14:creationId xmlns:p14="http://schemas.microsoft.com/office/powerpoint/2010/main" val="3972615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22</a:t>
            </a:fld>
            <a:endParaRPr lang="en-US" dirty="0"/>
          </a:p>
        </p:txBody>
      </p:sp>
      <p:sp>
        <p:nvSpPr>
          <p:cNvPr id="2" name="Title 1">
            <a:extLst>
              <a:ext uri="{FF2B5EF4-FFF2-40B4-BE49-F238E27FC236}">
                <a16:creationId xmlns:a16="http://schemas.microsoft.com/office/drawing/2014/main" id="{5003CE3F-019F-41FC-A943-3900360D3DE7}"/>
              </a:ext>
            </a:extLst>
          </p:cNvPr>
          <p:cNvSpPr>
            <a:spLocks noGrp="1"/>
          </p:cNvSpPr>
          <p:nvPr>
            <p:ph type="title"/>
          </p:nvPr>
        </p:nvSpPr>
        <p:spPr/>
        <p:txBody>
          <a:bodyPr>
            <a:normAutofit fontScale="90000"/>
          </a:bodyPr>
          <a:lstStyle/>
          <a:p>
            <a:r>
              <a:rPr lang="en-US" dirty="0"/>
              <a:t>Value Definition Framework</a:t>
            </a:r>
            <a:br>
              <a:rPr lang="en-US" dirty="0"/>
            </a:br>
            <a:r>
              <a:rPr lang="en-US" sz="3100" dirty="0"/>
              <a:t>Social Capital </a:t>
            </a:r>
            <a:br>
              <a:rPr lang="en-US" dirty="0"/>
            </a:br>
            <a:endParaRPr lang="en-GB" dirty="0"/>
          </a:p>
        </p:txBody>
      </p:sp>
      <p:pic>
        <p:nvPicPr>
          <p:cNvPr id="26" name="Picture 25">
            <a:extLst>
              <a:ext uri="{FF2B5EF4-FFF2-40B4-BE49-F238E27FC236}">
                <a16:creationId xmlns:a16="http://schemas.microsoft.com/office/drawing/2014/main" id="{E342E5F2-8AC5-4AAB-A94F-777A8E61AD83}"/>
              </a:ext>
            </a:extLst>
          </p:cNvPr>
          <p:cNvPicPr>
            <a:picLocks noChangeAspect="1"/>
          </p:cNvPicPr>
          <p:nvPr/>
        </p:nvPicPr>
        <p:blipFill>
          <a:blip r:embed="rId3"/>
          <a:srcRect/>
          <a:stretch/>
        </p:blipFill>
        <p:spPr>
          <a:xfrm>
            <a:off x="247492" y="530174"/>
            <a:ext cx="755192" cy="838390"/>
          </a:xfrm>
          <a:prstGeom prst="rect">
            <a:avLst/>
          </a:prstGeom>
        </p:spPr>
      </p:pic>
      <p:sp>
        <p:nvSpPr>
          <p:cNvPr id="35" name="Rectangle 34">
            <a:extLst>
              <a:ext uri="{FF2B5EF4-FFF2-40B4-BE49-F238E27FC236}">
                <a16:creationId xmlns:a16="http://schemas.microsoft.com/office/drawing/2014/main" id="{F8DAB09B-1FC0-454C-A232-5CB163CDAD81}"/>
              </a:ext>
            </a:extLst>
          </p:cNvPr>
          <p:cNvSpPr/>
          <p:nvPr/>
        </p:nvSpPr>
        <p:spPr>
          <a:xfrm>
            <a:off x="1078020" y="2071071"/>
            <a:ext cx="5400000" cy="828000"/>
          </a:xfrm>
          <a:prstGeom prst="rect">
            <a:avLst/>
          </a:prstGeom>
          <a:noFill/>
          <a:ln>
            <a:solidFill>
              <a:srgbClr val="765E9A"/>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Involvement and Influence</a:t>
            </a:r>
          </a:p>
          <a:p>
            <a:pPr lvl="0" algn="ctr">
              <a:lnSpc>
                <a:spcPts val="2000"/>
              </a:lnSpc>
              <a:buNone/>
            </a:pPr>
            <a:r>
              <a:rPr lang="en-GB" sz="2000" i="1" dirty="0">
                <a:solidFill>
                  <a:srgbClr val="765E9A"/>
                </a:solidFill>
                <a:latin typeface="Arial" panose="020B0604020202020204" pitchFamily="34" charset="0"/>
                <a:cs typeface="Arial" panose="020B0604020202020204" pitchFamily="34" charset="0"/>
              </a:rPr>
              <a:t>“Giving those involved a say"</a:t>
            </a:r>
          </a:p>
        </p:txBody>
      </p:sp>
      <p:sp>
        <p:nvSpPr>
          <p:cNvPr id="36" name="Rectangle 35">
            <a:extLst>
              <a:ext uri="{FF2B5EF4-FFF2-40B4-BE49-F238E27FC236}">
                <a16:creationId xmlns:a16="http://schemas.microsoft.com/office/drawing/2014/main" id="{5F76FB62-D1A2-429B-9CDC-81AD1C1BA7EA}"/>
              </a:ext>
            </a:extLst>
          </p:cNvPr>
          <p:cNvSpPr/>
          <p:nvPr/>
        </p:nvSpPr>
        <p:spPr>
          <a:xfrm>
            <a:off x="1078020" y="3030502"/>
            <a:ext cx="5400000" cy="828000"/>
          </a:xfrm>
          <a:prstGeom prst="rect">
            <a:avLst/>
          </a:prstGeom>
          <a:noFill/>
          <a:ln>
            <a:solidFill>
              <a:srgbClr val="765E9A"/>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Equality and Diversity</a:t>
            </a:r>
          </a:p>
          <a:p>
            <a:pPr lvl="0" algn="ctr">
              <a:lnSpc>
                <a:spcPts val="2000"/>
              </a:lnSpc>
              <a:buNone/>
            </a:pPr>
            <a:r>
              <a:rPr lang="en-GB" sz="2000" i="1" dirty="0">
                <a:solidFill>
                  <a:srgbClr val="765E9A"/>
                </a:solidFill>
                <a:latin typeface="Arial" panose="020B0604020202020204" pitchFamily="34" charset="0"/>
                <a:cs typeface="Arial" panose="020B0604020202020204" pitchFamily="34" charset="0"/>
              </a:rPr>
              <a:t>"Supporting equal opportunities </a:t>
            </a:r>
            <a:br>
              <a:rPr lang="en-GB" sz="2000" i="1" dirty="0">
                <a:solidFill>
                  <a:srgbClr val="765E9A"/>
                </a:solidFill>
                <a:latin typeface="Arial" panose="020B0604020202020204" pitchFamily="34" charset="0"/>
                <a:cs typeface="Arial" panose="020B0604020202020204" pitchFamily="34" charset="0"/>
              </a:rPr>
            </a:br>
            <a:r>
              <a:rPr lang="en-GB" sz="2000" i="1" dirty="0">
                <a:solidFill>
                  <a:srgbClr val="765E9A"/>
                </a:solidFill>
                <a:latin typeface="Arial" panose="020B0604020202020204" pitchFamily="34" charset="0"/>
                <a:cs typeface="Arial" panose="020B0604020202020204" pitchFamily="34" charset="0"/>
              </a:rPr>
              <a:t>and equal access for all"</a:t>
            </a:r>
          </a:p>
        </p:txBody>
      </p:sp>
      <p:sp>
        <p:nvSpPr>
          <p:cNvPr id="38" name="Rectangle 37">
            <a:extLst>
              <a:ext uri="{FF2B5EF4-FFF2-40B4-BE49-F238E27FC236}">
                <a16:creationId xmlns:a16="http://schemas.microsoft.com/office/drawing/2014/main" id="{72970898-A4E5-4051-871D-9352BF7CF387}"/>
              </a:ext>
            </a:extLst>
          </p:cNvPr>
          <p:cNvSpPr/>
          <p:nvPr/>
        </p:nvSpPr>
        <p:spPr>
          <a:xfrm>
            <a:off x="1078020" y="4002633"/>
            <a:ext cx="5400000" cy="828000"/>
          </a:xfrm>
          <a:prstGeom prst="rect">
            <a:avLst/>
          </a:prstGeom>
          <a:noFill/>
          <a:ln>
            <a:solidFill>
              <a:srgbClr val="765E9A"/>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Networks and Connections</a:t>
            </a:r>
          </a:p>
          <a:p>
            <a:pPr lvl="0" algn="ctr">
              <a:lnSpc>
                <a:spcPts val="2000"/>
              </a:lnSpc>
              <a:buNone/>
            </a:pPr>
            <a:r>
              <a:rPr lang="en-GB" sz="2000" i="1" dirty="0">
                <a:solidFill>
                  <a:srgbClr val="765E9A"/>
                </a:solidFill>
                <a:latin typeface="Arial" panose="020B0604020202020204" pitchFamily="34" charset="0"/>
                <a:cs typeface="Arial" panose="020B0604020202020204" pitchFamily="34" charset="0"/>
              </a:rPr>
              <a:t>"Supporting the organisation through </a:t>
            </a:r>
            <a:br>
              <a:rPr lang="en-GB" sz="2000" i="1" dirty="0">
                <a:solidFill>
                  <a:srgbClr val="765E9A"/>
                </a:solidFill>
                <a:latin typeface="Arial" panose="020B0604020202020204" pitchFamily="34" charset="0"/>
                <a:cs typeface="Arial" panose="020B0604020202020204" pitchFamily="34" charset="0"/>
              </a:rPr>
            </a:br>
            <a:r>
              <a:rPr lang="en-GB" sz="2000" i="1" dirty="0">
                <a:solidFill>
                  <a:srgbClr val="765E9A"/>
                </a:solidFill>
                <a:latin typeface="Arial" panose="020B0604020202020204" pitchFamily="34" charset="0"/>
                <a:cs typeface="Arial" panose="020B0604020202020204" pitchFamily="34" charset="0"/>
              </a:rPr>
              <a:t>the network" </a:t>
            </a:r>
          </a:p>
        </p:txBody>
      </p:sp>
      <p:pic>
        <p:nvPicPr>
          <p:cNvPr id="13" name="Picture 12" descr="Chart, sunburst chart&#10;&#10;Description automatically generated">
            <a:extLst>
              <a:ext uri="{FF2B5EF4-FFF2-40B4-BE49-F238E27FC236}">
                <a16:creationId xmlns:a16="http://schemas.microsoft.com/office/drawing/2014/main" id="{59D0E7C8-789C-4C04-ABB2-2FD27F7E474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89360" y="1753180"/>
            <a:ext cx="4129174" cy="4129174"/>
          </a:xfrm>
          <a:prstGeom prst="rect">
            <a:avLst/>
          </a:prstGeom>
        </p:spPr>
      </p:pic>
      <p:sp>
        <p:nvSpPr>
          <p:cNvPr id="14" name="Content Placeholder 6">
            <a:extLst>
              <a:ext uri="{FF2B5EF4-FFF2-40B4-BE49-F238E27FC236}">
                <a16:creationId xmlns:a16="http://schemas.microsoft.com/office/drawing/2014/main" id="{E1CCC7EC-8FF6-3E2B-ED9F-E7B86B773804}"/>
              </a:ext>
            </a:extLst>
          </p:cNvPr>
          <p:cNvSpPr>
            <a:spLocks noGrp="1"/>
          </p:cNvSpPr>
          <p:nvPr>
            <p:ph sz="half" idx="2"/>
          </p:nvPr>
        </p:nvSpPr>
        <p:spPr>
          <a:xfrm>
            <a:off x="7193169" y="6121117"/>
            <a:ext cx="3909183" cy="259222"/>
          </a:xfrm>
        </p:spPr>
        <p:txBody>
          <a:bodyPr>
            <a:noAutofit/>
          </a:bodyPr>
          <a:lstStyle/>
          <a:p>
            <a:pPr>
              <a:spcBef>
                <a:spcPts val="0"/>
              </a:spcBef>
            </a:pPr>
            <a:r>
              <a:rPr lang="en-GB" dirty="0"/>
              <a:t>Find out more at </a:t>
            </a:r>
            <a:r>
              <a:rPr lang="en-GB" i="1" dirty="0">
                <a:solidFill>
                  <a:schemeClr val="tx2"/>
                </a:solidFill>
              </a:rPr>
              <a:t>capitalscoalition.org </a:t>
            </a:r>
          </a:p>
          <a:p>
            <a:pPr>
              <a:spcBef>
                <a:spcPts val="0"/>
              </a:spcBef>
            </a:pPr>
            <a:endParaRPr lang="en-GB" i="1" dirty="0">
              <a:solidFill>
                <a:schemeClr val="tx2"/>
              </a:solidFill>
            </a:endParaRPr>
          </a:p>
        </p:txBody>
      </p:sp>
    </p:spTree>
    <p:extLst>
      <p:ext uri="{BB962C8B-B14F-4D97-AF65-F5344CB8AC3E}">
        <p14:creationId xmlns:p14="http://schemas.microsoft.com/office/powerpoint/2010/main" val="893260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6">
            <a:extLst>
              <a:ext uri="{FF2B5EF4-FFF2-40B4-BE49-F238E27FC236}">
                <a16:creationId xmlns:a16="http://schemas.microsoft.com/office/drawing/2014/main" id="{367BE4C9-2DF8-4354-B939-A1D9A4E9623F}"/>
              </a:ext>
            </a:extLst>
          </p:cNvPr>
          <p:cNvSpPr>
            <a:spLocks noGrp="1"/>
          </p:cNvSpPr>
          <p:nvPr>
            <p:ph sz="half" idx="2"/>
          </p:nvPr>
        </p:nvSpPr>
        <p:spPr>
          <a:xfrm>
            <a:off x="7193169" y="6121117"/>
            <a:ext cx="3909183" cy="259222"/>
          </a:xfrm>
        </p:spPr>
        <p:txBody>
          <a:bodyPr>
            <a:noAutofit/>
          </a:bodyPr>
          <a:lstStyle/>
          <a:p>
            <a:pPr>
              <a:spcBef>
                <a:spcPts val="0"/>
              </a:spcBef>
            </a:pPr>
            <a:r>
              <a:rPr lang="en-GB" dirty="0"/>
              <a:t>Find out more at </a:t>
            </a:r>
            <a:r>
              <a:rPr lang="en-GB" i="1" dirty="0">
                <a:solidFill>
                  <a:schemeClr val="tx2"/>
                </a:solidFill>
              </a:rPr>
              <a:t>capitalscoalition.org </a:t>
            </a:r>
          </a:p>
          <a:p>
            <a:pPr>
              <a:spcBef>
                <a:spcPts val="0"/>
              </a:spcBef>
            </a:pPr>
            <a:endParaRPr lang="en-GB" i="1" dirty="0">
              <a:solidFill>
                <a:schemeClr val="tx2"/>
              </a:solidFill>
            </a:endParaRP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23</a:t>
            </a:fld>
            <a:endParaRPr lang="en-US" dirty="0"/>
          </a:p>
        </p:txBody>
      </p:sp>
      <p:sp>
        <p:nvSpPr>
          <p:cNvPr id="2" name="Title 1">
            <a:extLst>
              <a:ext uri="{FF2B5EF4-FFF2-40B4-BE49-F238E27FC236}">
                <a16:creationId xmlns:a16="http://schemas.microsoft.com/office/drawing/2014/main" id="{5003CE3F-019F-41FC-A943-3900360D3DE7}"/>
              </a:ext>
            </a:extLst>
          </p:cNvPr>
          <p:cNvSpPr>
            <a:spLocks noGrp="1"/>
          </p:cNvSpPr>
          <p:nvPr>
            <p:ph type="title"/>
          </p:nvPr>
        </p:nvSpPr>
        <p:spPr/>
        <p:txBody>
          <a:bodyPr>
            <a:normAutofit fontScale="90000"/>
          </a:bodyPr>
          <a:lstStyle/>
          <a:p>
            <a:r>
              <a:rPr lang="en-US" dirty="0"/>
              <a:t>Value Definition Framework</a:t>
            </a:r>
            <a:br>
              <a:rPr lang="en-US" dirty="0"/>
            </a:br>
            <a:r>
              <a:rPr lang="en-US" sz="3100" dirty="0"/>
              <a:t>Produced Capital </a:t>
            </a:r>
            <a:br>
              <a:rPr lang="en-US" dirty="0"/>
            </a:br>
            <a:endParaRPr lang="en-GB" dirty="0"/>
          </a:p>
        </p:txBody>
      </p:sp>
      <p:sp>
        <p:nvSpPr>
          <p:cNvPr id="35" name="Rectangle 34">
            <a:extLst>
              <a:ext uri="{FF2B5EF4-FFF2-40B4-BE49-F238E27FC236}">
                <a16:creationId xmlns:a16="http://schemas.microsoft.com/office/drawing/2014/main" id="{F8DAB09B-1FC0-454C-A232-5CB163CDAD81}"/>
              </a:ext>
            </a:extLst>
          </p:cNvPr>
          <p:cNvSpPr/>
          <p:nvPr/>
        </p:nvSpPr>
        <p:spPr>
          <a:xfrm>
            <a:off x="1078020" y="2071071"/>
            <a:ext cx="5400000" cy="828000"/>
          </a:xfrm>
          <a:prstGeom prst="rect">
            <a:avLst/>
          </a:prstGeom>
          <a:noFill/>
          <a:ln>
            <a:solidFill>
              <a:srgbClr val="F97463"/>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Lifecycle Cost</a:t>
            </a:r>
          </a:p>
          <a:p>
            <a:pPr lvl="0" algn="ctr">
              <a:lnSpc>
                <a:spcPts val="2000"/>
              </a:lnSpc>
              <a:buNone/>
            </a:pPr>
            <a:r>
              <a:rPr lang="en-GB" sz="2000" i="1" dirty="0">
                <a:solidFill>
                  <a:srgbClr val="F97463"/>
                </a:solidFill>
                <a:latin typeface="Arial" panose="020B0604020202020204" pitchFamily="34" charset="0"/>
                <a:cs typeface="Arial" panose="020B0604020202020204" pitchFamily="34" charset="0"/>
              </a:rPr>
              <a:t>“Making allowances for present </a:t>
            </a:r>
            <a:br>
              <a:rPr lang="en-GB" sz="2000" i="1" dirty="0">
                <a:solidFill>
                  <a:srgbClr val="F97463"/>
                </a:solidFill>
                <a:latin typeface="Arial" panose="020B0604020202020204" pitchFamily="34" charset="0"/>
                <a:cs typeface="Arial" panose="020B0604020202020204" pitchFamily="34" charset="0"/>
              </a:rPr>
            </a:br>
            <a:r>
              <a:rPr lang="en-GB" sz="2000" i="1" dirty="0">
                <a:solidFill>
                  <a:srgbClr val="F97463"/>
                </a:solidFill>
                <a:latin typeface="Arial" panose="020B0604020202020204" pitchFamily="34" charset="0"/>
                <a:cs typeface="Arial" panose="020B0604020202020204" pitchFamily="34" charset="0"/>
              </a:rPr>
              <a:t>and future costs”</a:t>
            </a:r>
          </a:p>
        </p:txBody>
      </p:sp>
      <p:sp>
        <p:nvSpPr>
          <p:cNvPr id="36" name="Rectangle 35">
            <a:extLst>
              <a:ext uri="{FF2B5EF4-FFF2-40B4-BE49-F238E27FC236}">
                <a16:creationId xmlns:a16="http://schemas.microsoft.com/office/drawing/2014/main" id="{5F76FB62-D1A2-429B-9CDC-81AD1C1BA7EA}"/>
              </a:ext>
            </a:extLst>
          </p:cNvPr>
          <p:cNvSpPr/>
          <p:nvPr/>
        </p:nvSpPr>
        <p:spPr>
          <a:xfrm>
            <a:off x="1078020" y="3030502"/>
            <a:ext cx="5400000" cy="828000"/>
          </a:xfrm>
          <a:prstGeom prst="rect">
            <a:avLst/>
          </a:prstGeom>
          <a:noFill/>
          <a:ln>
            <a:solidFill>
              <a:srgbClr val="F97463"/>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079" tIns="71079" rIns="71079"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Return</a:t>
            </a:r>
          </a:p>
          <a:p>
            <a:pPr lvl="0" algn="ctr">
              <a:lnSpc>
                <a:spcPts val="2000"/>
              </a:lnSpc>
              <a:buNone/>
            </a:pPr>
            <a:r>
              <a:rPr lang="en-GB" sz="2000" dirty="0">
                <a:solidFill>
                  <a:srgbClr val="F97463"/>
                </a:solidFill>
                <a:latin typeface="Arial" panose="020B0604020202020204" pitchFamily="34" charset="0"/>
                <a:cs typeface="Arial" panose="020B0604020202020204" pitchFamily="34" charset="0"/>
              </a:rPr>
              <a:t>“Generating revenue and a 	</a:t>
            </a:r>
          </a:p>
          <a:p>
            <a:pPr lvl="0" algn="ctr">
              <a:lnSpc>
                <a:spcPts val="2000"/>
              </a:lnSpc>
              <a:buNone/>
            </a:pPr>
            <a:r>
              <a:rPr lang="en-GB" sz="2000" dirty="0">
                <a:solidFill>
                  <a:srgbClr val="F97463"/>
                </a:solidFill>
                <a:latin typeface="Arial" panose="020B0604020202020204" pitchFamily="34" charset="0"/>
                <a:cs typeface="Arial" panose="020B0604020202020204" pitchFamily="34" charset="0"/>
              </a:rPr>
              <a:t>return on the asset”</a:t>
            </a:r>
          </a:p>
        </p:txBody>
      </p:sp>
      <p:sp>
        <p:nvSpPr>
          <p:cNvPr id="38" name="Rectangle 37">
            <a:extLst>
              <a:ext uri="{FF2B5EF4-FFF2-40B4-BE49-F238E27FC236}">
                <a16:creationId xmlns:a16="http://schemas.microsoft.com/office/drawing/2014/main" id="{72970898-A4E5-4051-871D-9352BF7CF387}"/>
              </a:ext>
            </a:extLst>
          </p:cNvPr>
          <p:cNvSpPr/>
          <p:nvPr/>
        </p:nvSpPr>
        <p:spPr>
          <a:xfrm>
            <a:off x="1078020" y="4002633"/>
            <a:ext cx="5400000" cy="828000"/>
          </a:xfrm>
          <a:prstGeom prst="rect">
            <a:avLst/>
          </a:prstGeom>
          <a:noFill/>
          <a:ln>
            <a:solidFill>
              <a:srgbClr val="F97463"/>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Production</a:t>
            </a:r>
          </a:p>
          <a:p>
            <a:pPr lvl="0" algn="ctr">
              <a:lnSpc>
                <a:spcPts val="2000"/>
              </a:lnSpc>
              <a:buNone/>
            </a:pPr>
            <a:r>
              <a:rPr lang="en-GB" sz="2000" i="1" dirty="0">
                <a:solidFill>
                  <a:srgbClr val="F97463"/>
                </a:solidFill>
                <a:latin typeface="Arial" panose="020B0604020202020204" pitchFamily="34" charset="0"/>
                <a:cs typeface="Arial" panose="020B0604020202020204" pitchFamily="34" charset="0"/>
              </a:rPr>
              <a:t>“Striving for both efficiency and high quality”</a:t>
            </a:r>
          </a:p>
        </p:txBody>
      </p:sp>
      <p:sp>
        <p:nvSpPr>
          <p:cNvPr id="42" name="Rectangle 41">
            <a:extLst>
              <a:ext uri="{FF2B5EF4-FFF2-40B4-BE49-F238E27FC236}">
                <a16:creationId xmlns:a16="http://schemas.microsoft.com/office/drawing/2014/main" id="{0B8CCE79-CCC5-436C-BCD7-39529BE803BE}"/>
              </a:ext>
            </a:extLst>
          </p:cNvPr>
          <p:cNvSpPr/>
          <p:nvPr/>
        </p:nvSpPr>
        <p:spPr>
          <a:xfrm>
            <a:off x="1078020" y="4967866"/>
            <a:ext cx="5400000" cy="828000"/>
          </a:xfrm>
          <a:prstGeom prst="rect">
            <a:avLst/>
          </a:prstGeom>
          <a:noFill/>
          <a:ln>
            <a:solidFill>
              <a:srgbClr val="F97463"/>
            </a:solidFill>
            <a:prstDash val="sysDot"/>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0" tIns="71079" rIns="0" bIns="71079" numCol="1" spcCol="1270" anchor="ctr" anchorCtr="0">
            <a:noAutofit/>
          </a:bodyPr>
          <a:lstStyle/>
          <a:p>
            <a:pPr lvl="0" algn="ctr">
              <a:lnSpc>
                <a:spcPts val="2000"/>
              </a:lnSpc>
              <a:buNone/>
            </a:pPr>
            <a:r>
              <a:rPr lang="en-GB" sz="2000" dirty="0">
                <a:solidFill>
                  <a:schemeClr val="tx1"/>
                </a:solidFill>
                <a:latin typeface="Arial" panose="020B0604020202020204" pitchFamily="34" charset="0"/>
                <a:cs typeface="Arial" panose="020B0604020202020204" pitchFamily="34" charset="0"/>
              </a:rPr>
              <a:t>Resilience and Security</a:t>
            </a:r>
          </a:p>
          <a:p>
            <a:pPr lvl="0" algn="ctr">
              <a:lnSpc>
                <a:spcPts val="2000"/>
              </a:lnSpc>
              <a:buNone/>
            </a:pPr>
            <a:r>
              <a:rPr lang="en-GB" sz="2000" i="1" dirty="0">
                <a:solidFill>
                  <a:srgbClr val="F97463"/>
                </a:solidFill>
                <a:latin typeface="Arial" panose="020B0604020202020204" pitchFamily="34" charset="0"/>
                <a:cs typeface="Arial" panose="020B0604020202020204" pitchFamily="34" charset="0"/>
              </a:rPr>
              <a:t>“Responding to potential future threats”</a:t>
            </a:r>
          </a:p>
        </p:txBody>
      </p:sp>
      <p:pic>
        <p:nvPicPr>
          <p:cNvPr id="13" name="Picture 12">
            <a:extLst>
              <a:ext uri="{FF2B5EF4-FFF2-40B4-BE49-F238E27FC236}">
                <a16:creationId xmlns:a16="http://schemas.microsoft.com/office/drawing/2014/main" id="{7DBE99DD-F674-4067-9FAB-8A123FE7AC59}"/>
              </a:ext>
            </a:extLst>
          </p:cNvPr>
          <p:cNvPicPr>
            <a:picLocks noChangeAspect="1"/>
          </p:cNvPicPr>
          <p:nvPr/>
        </p:nvPicPr>
        <p:blipFill>
          <a:blip r:embed="rId3"/>
          <a:srcRect/>
          <a:stretch/>
        </p:blipFill>
        <p:spPr>
          <a:xfrm>
            <a:off x="217995" y="566713"/>
            <a:ext cx="720000" cy="720000"/>
          </a:xfrm>
          <a:prstGeom prst="rect">
            <a:avLst/>
          </a:prstGeom>
        </p:spPr>
      </p:pic>
      <p:pic>
        <p:nvPicPr>
          <p:cNvPr id="16" name="Picture 15" descr="Chart, sunburst chart&#10;&#10;Description automatically generated">
            <a:extLst>
              <a:ext uri="{FF2B5EF4-FFF2-40B4-BE49-F238E27FC236}">
                <a16:creationId xmlns:a16="http://schemas.microsoft.com/office/drawing/2014/main" id="{92EA8F73-19C1-45B4-8118-EF132B971A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89360" y="1753180"/>
            <a:ext cx="4129174" cy="4129174"/>
          </a:xfrm>
          <a:prstGeom prst="rect">
            <a:avLst/>
          </a:prstGeom>
        </p:spPr>
      </p:pic>
    </p:spTree>
    <p:extLst>
      <p:ext uri="{BB962C8B-B14F-4D97-AF65-F5344CB8AC3E}">
        <p14:creationId xmlns:p14="http://schemas.microsoft.com/office/powerpoint/2010/main" val="1910621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FA58312-E703-4E0A-A30A-D35736B512A6}"/>
              </a:ext>
            </a:extLst>
          </p:cNvPr>
          <p:cNvSpPr/>
          <p:nvPr/>
        </p:nvSpPr>
        <p:spPr>
          <a:xfrm>
            <a:off x="5977890" y="1103478"/>
            <a:ext cx="5644905" cy="508340"/>
          </a:xfrm>
          <a:prstGeom prst="rect">
            <a:avLst/>
          </a:prstGeom>
          <a:solidFill>
            <a:srgbClr val="63C3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57300"/>
            <a:r>
              <a:rPr lang="en-GB" sz="1600" b="1" dirty="0">
                <a:latin typeface="Arial" panose="020B0604020202020204" pitchFamily="34" charset="0"/>
                <a:cs typeface="Arial" panose="020B0604020202020204" pitchFamily="34" charset="0"/>
              </a:rPr>
              <a:t>CATEGORY</a:t>
            </a:r>
            <a:r>
              <a:rPr lang="en-GB" sz="1600" dirty="0">
                <a:latin typeface="Arial" panose="020B0604020202020204" pitchFamily="34" charset="0"/>
                <a:cs typeface="Arial" panose="020B0604020202020204" pitchFamily="34" charset="0"/>
              </a:rPr>
              <a:t>	Resources</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24</a:t>
            </a:fld>
            <a:endParaRPr lang="en-US" dirty="0"/>
          </a:p>
        </p:txBody>
      </p:sp>
      <p:graphicFrame>
        <p:nvGraphicFramePr>
          <p:cNvPr id="10" name="Table 7">
            <a:extLst>
              <a:ext uri="{FF2B5EF4-FFF2-40B4-BE49-F238E27FC236}">
                <a16:creationId xmlns:a16="http://schemas.microsoft.com/office/drawing/2014/main" id="{E6A9CC50-B112-4D1C-957A-4FCA1D3DCD17}"/>
              </a:ext>
            </a:extLst>
          </p:cNvPr>
          <p:cNvGraphicFramePr>
            <a:graphicFrameLocks noGrp="1"/>
          </p:cNvGraphicFramePr>
          <p:nvPr>
            <p:extLst>
              <p:ext uri="{D42A27DB-BD31-4B8C-83A1-F6EECF244321}">
                <p14:modId xmlns:p14="http://schemas.microsoft.com/office/powerpoint/2010/main" val="143590424"/>
              </p:ext>
            </p:extLst>
          </p:nvPr>
        </p:nvGraphicFramePr>
        <p:xfrm>
          <a:off x="650391" y="1597932"/>
          <a:ext cx="5208411" cy="4555731"/>
        </p:xfrm>
        <a:graphic>
          <a:graphicData uri="http://schemas.openxmlformats.org/drawingml/2006/table">
            <a:tbl>
              <a:tblPr bandRow="1">
                <a:tableStyleId>{5C22544A-7EE6-4342-B048-85BDC9FD1C3A}</a:tableStyleId>
              </a:tblPr>
              <a:tblGrid>
                <a:gridCol w="5208411">
                  <a:extLst>
                    <a:ext uri="{9D8B030D-6E8A-4147-A177-3AD203B41FA5}">
                      <a16:colId xmlns:a16="http://schemas.microsoft.com/office/drawing/2014/main" val="3987781100"/>
                    </a:ext>
                  </a:extLst>
                </a:gridCol>
              </a:tblGrid>
              <a:tr h="286655">
                <a:tc>
                  <a:txBody>
                    <a:bodyPr/>
                    <a:lstStyle/>
                    <a:p>
                      <a:pPr>
                        <a:spcAft>
                          <a:spcPts val="600"/>
                        </a:spcAft>
                      </a:pPr>
                      <a:r>
                        <a:rPr lang="en-GB" sz="1400" b="1" dirty="0">
                          <a:solidFill>
                            <a:schemeClr val="bg1"/>
                          </a:solidFill>
                          <a:latin typeface="Arial" panose="020B0604020202020204" pitchFamily="34" charset="0"/>
                          <a:cs typeface="Arial" panose="020B0604020202020204" pitchFamily="34" charset="0"/>
                        </a:rPr>
                        <a:t>Categories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63C39C"/>
                    </a:solidFill>
                  </a:tcPr>
                </a:tc>
                <a:extLst>
                  <a:ext uri="{0D108BD9-81ED-4DB2-BD59-A6C34878D82A}">
                    <a16:rowId xmlns:a16="http://schemas.microsoft.com/office/drawing/2014/main" val="1391093109"/>
                  </a:ext>
                </a:extLst>
              </a:tr>
              <a:tr h="1648266">
                <a:tc>
                  <a:txBody>
                    <a:bodyPr/>
                    <a:lstStyle/>
                    <a:p>
                      <a:pPr>
                        <a:spcAft>
                          <a:spcPts val="600"/>
                        </a:spcAft>
                      </a:pPr>
                      <a:r>
                        <a:rPr lang="en-GB" sz="1400" dirty="0">
                          <a:solidFill>
                            <a:schemeClr val="tx1"/>
                          </a:solidFill>
                          <a:latin typeface="Arial" panose="020B0604020202020204" pitchFamily="34" charset="0"/>
                          <a:cs typeface="Arial" panose="020B0604020202020204" pitchFamily="34" charset="0"/>
                        </a:rPr>
                        <a:t>Air</a:t>
                      </a:r>
                    </a:p>
                    <a:p>
                      <a:pPr>
                        <a:spcAft>
                          <a:spcPts val="600"/>
                        </a:spcAft>
                      </a:pPr>
                      <a:r>
                        <a:rPr lang="en-GB" sz="1400" dirty="0">
                          <a:solidFill>
                            <a:schemeClr val="tx1"/>
                          </a:solidFill>
                          <a:latin typeface="Arial" panose="020B0604020202020204" pitchFamily="34" charset="0"/>
                          <a:cs typeface="Arial" panose="020B0604020202020204" pitchFamily="34" charset="0"/>
                        </a:rPr>
                        <a:t>Climate</a:t>
                      </a:r>
                    </a:p>
                    <a:p>
                      <a:pPr>
                        <a:spcAft>
                          <a:spcPts val="600"/>
                        </a:spcAft>
                      </a:pPr>
                      <a:r>
                        <a:rPr lang="en-GB" sz="1400" dirty="0">
                          <a:solidFill>
                            <a:schemeClr val="tx1"/>
                          </a:solidFill>
                          <a:latin typeface="Arial" panose="020B0604020202020204" pitchFamily="34" charset="0"/>
                          <a:cs typeface="Arial" panose="020B0604020202020204" pitchFamily="34" charset="0"/>
                        </a:rPr>
                        <a:t>Water</a:t>
                      </a:r>
                    </a:p>
                    <a:p>
                      <a:pPr>
                        <a:spcAft>
                          <a:spcPts val="600"/>
                        </a:spcAft>
                      </a:pPr>
                      <a:r>
                        <a:rPr lang="en-GB" sz="1400" dirty="0">
                          <a:solidFill>
                            <a:schemeClr val="tx1"/>
                          </a:solidFill>
                          <a:latin typeface="Arial" panose="020B0604020202020204" pitchFamily="34" charset="0"/>
                          <a:cs typeface="Arial" panose="020B0604020202020204" pitchFamily="34" charset="0"/>
                        </a:rPr>
                        <a:t>Land</a:t>
                      </a:r>
                    </a:p>
                    <a:p>
                      <a:pPr>
                        <a:spcAft>
                          <a:spcPts val="600"/>
                        </a:spcAft>
                      </a:pPr>
                      <a:r>
                        <a:rPr lang="en-GB" sz="1400" dirty="0">
                          <a:solidFill>
                            <a:schemeClr val="tx1"/>
                          </a:solidFill>
                          <a:latin typeface="Arial" panose="020B0604020202020204" pitchFamily="34" charset="0"/>
                          <a:cs typeface="Arial" panose="020B0604020202020204" pitchFamily="34" charset="0"/>
                        </a:rPr>
                        <a:t>Resource Use</a:t>
                      </a:r>
                    </a:p>
                    <a:p>
                      <a:pPr>
                        <a:spcAft>
                          <a:spcPts val="600"/>
                        </a:spcAft>
                      </a:pPr>
                      <a:r>
                        <a:rPr lang="en-GB" sz="1400" dirty="0">
                          <a:solidFill>
                            <a:schemeClr val="tx1"/>
                          </a:solidFill>
                          <a:latin typeface="Arial" panose="020B0604020202020204" pitchFamily="34" charset="0"/>
                          <a:cs typeface="Arial" panose="020B0604020202020204" pitchFamily="34" charset="0"/>
                        </a:rPr>
                        <a:t>Biodiversity</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97703"/>
                  </a:ext>
                </a:extLst>
              </a:tr>
              <a:tr h="2866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Capitals Coalition</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63C39C"/>
                    </a:solidFill>
                  </a:tcPr>
                </a:tc>
                <a:extLst>
                  <a:ext uri="{0D108BD9-81ED-4DB2-BD59-A6C34878D82A}">
                    <a16:rowId xmlns:a16="http://schemas.microsoft.com/office/drawing/2014/main" val="1921311618"/>
                  </a:ext>
                </a:extLst>
              </a:tr>
              <a:tr h="899853">
                <a:tc>
                  <a:txBody>
                    <a:bodyPr/>
                    <a:lstStyle/>
                    <a:p>
                      <a:r>
                        <a:rPr lang="en-GB" sz="1400" dirty="0">
                          <a:solidFill>
                            <a:schemeClr val="tx1"/>
                          </a:solidFill>
                          <a:latin typeface="Arial" panose="020B0604020202020204" pitchFamily="34" charset="0"/>
                          <a:cs typeface="Arial" panose="020B0604020202020204" pitchFamily="34" charset="0"/>
                        </a:rPr>
                        <a:t>Stock of renewable and non‐renewable</a:t>
                      </a:r>
                    </a:p>
                    <a:p>
                      <a:r>
                        <a:rPr lang="en-GB" sz="1400" dirty="0">
                          <a:solidFill>
                            <a:schemeClr val="tx1"/>
                          </a:solidFill>
                          <a:latin typeface="Arial" panose="020B0604020202020204" pitchFamily="34" charset="0"/>
                          <a:cs typeface="Arial" panose="020B0604020202020204" pitchFamily="34" charset="0"/>
                        </a:rPr>
                        <a:t>resources (e.g. plants, animals, air, water, soils, minerals) that combine to benefit people.</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684361"/>
                  </a:ext>
                </a:extLst>
              </a:tr>
              <a:tr h="2866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Built Environment</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63C39C"/>
                    </a:solidFill>
                  </a:tcPr>
                </a:tc>
                <a:extLst>
                  <a:ext uri="{0D108BD9-81ED-4DB2-BD59-A6C34878D82A}">
                    <a16:rowId xmlns:a16="http://schemas.microsoft.com/office/drawing/2014/main" val="789726947"/>
                  </a:ext>
                </a:extLst>
              </a:tr>
              <a:tr h="988878">
                <a:tc>
                  <a:txBody>
                    <a:bodyPr/>
                    <a:lstStyle/>
                    <a:p>
                      <a:r>
                        <a:rPr lang="en-GB" sz="1400" dirty="0">
                          <a:solidFill>
                            <a:schemeClr val="tx1"/>
                          </a:solidFill>
                          <a:latin typeface="Arial" panose="020B0604020202020204" pitchFamily="34" charset="0"/>
                          <a:cs typeface="Arial" panose="020B0604020202020204" pitchFamily="34" charset="0"/>
                        </a:rPr>
                        <a:t>Values the natural environment, addresses solutions to climate impacts, benefits to society, throughout full life cycle of assets.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5330820"/>
                  </a:ext>
                </a:extLst>
              </a:tr>
            </a:tbl>
          </a:graphicData>
        </a:graphic>
      </p:graphicFrame>
      <p:sp>
        <p:nvSpPr>
          <p:cNvPr id="2" name="Rectangle 1">
            <a:extLst>
              <a:ext uri="{FF2B5EF4-FFF2-40B4-BE49-F238E27FC236}">
                <a16:creationId xmlns:a16="http://schemas.microsoft.com/office/drawing/2014/main" id="{AA835BA2-FFFA-48B9-A718-BA91418172E5}"/>
              </a:ext>
            </a:extLst>
          </p:cNvPr>
          <p:cNvSpPr/>
          <p:nvPr/>
        </p:nvSpPr>
        <p:spPr>
          <a:xfrm>
            <a:off x="5977890" y="1103479"/>
            <a:ext cx="5644905" cy="5050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ontent Placeholder 6">
            <a:extLst>
              <a:ext uri="{FF2B5EF4-FFF2-40B4-BE49-F238E27FC236}">
                <a16:creationId xmlns:a16="http://schemas.microsoft.com/office/drawing/2014/main" id="{62BEA7F2-DE8A-41B6-AAC7-BAFE152D6C37}"/>
              </a:ext>
            </a:extLst>
          </p:cNvPr>
          <p:cNvSpPr>
            <a:spLocks noGrp="1"/>
          </p:cNvSpPr>
          <p:nvPr>
            <p:ph idx="1"/>
          </p:nvPr>
        </p:nvSpPr>
        <p:spPr>
          <a:xfrm>
            <a:off x="6095999" y="1733103"/>
            <a:ext cx="4556761" cy="655222"/>
          </a:xfrm>
        </p:spPr>
        <p:txBody>
          <a:bodyPr>
            <a:noAutofit/>
          </a:bodyPr>
          <a:lstStyle/>
          <a:p>
            <a:pPr>
              <a:spcBef>
                <a:spcPts val="0"/>
              </a:spcBef>
              <a:spcAft>
                <a:spcPts val="600"/>
              </a:spcAft>
            </a:pPr>
            <a:r>
              <a:rPr lang="en-GB" sz="1500" b="1" dirty="0">
                <a:solidFill>
                  <a:srgbClr val="63C29C"/>
                </a:solidFill>
              </a:rPr>
              <a:t>Bombay Sapphire Distillery &amp; Process Buildings, Whitchurch</a:t>
            </a:r>
          </a:p>
          <a:p>
            <a:pPr algn="ctr">
              <a:lnSpc>
                <a:spcPct val="100000"/>
              </a:lnSpc>
              <a:spcBef>
                <a:spcPts val="0"/>
              </a:spcBef>
            </a:pPr>
            <a:endParaRPr lang="en-GB" sz="1500" b="1" dirty="0">
              <a:solidFill>
                <a:srgbClr val="63C29C"/>
              </a:solidFill>
            </a:endParaRPr>
          </a:p>
        </p:txBody>
      </p:sp>
      <p:pic>
        <p:nvPicPr>
          <p:cNvPr id="11" name="Picture 10" descr="A picture containing tree, garden&#10;&#10;Description automatically generated">
            <a:extLst>
              <a:ext uri="{FF2B5EF4-FFF2-40B4-BE49-F238E27FC236}">
                <a16:creationId xmlns:a16="http://schemas.microsoft.com/office/drawing/2014/main" id="{3F69A751-6985-49A1-93D8-47FA2C2D06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5999" y="2437171"/>
            <a:ext cx="2999201" cy="1826639"/>
          </a:xfrm>
          <a:prstGeom prst="rect">
            <a:avLst/>
          </a:prstGeom>
        </p:spPr>
      </p:pic>
      <p:sp>
        <p:nvSpPr>
          <p:cNvPr id="12" name="Title 4">
            <a:extLst>
              <a:ext uri="{FF2B5EF4-FFF2-40B4-BE49-F238E27FC236}">
                <a16:creationId xmlns:a16="http://schemas.microsoft.com/office/drawing/2014/main" id="{CE614B70-79D3-47E6-B644-E26F8D3D8B0E}"/>
              </a:ext>
            </a:extLst>
          </p:cNvPr>
          <p:cNvSpPr txBox="1">
            <a:spLocks/>
          </p:cNvSpPr>
          <p:nvPr/>
        </p:nvSpPr>
        <p:spPr>
          <a:xfrm>
            <a:off x="6096000" y="4945595"/>
            <a:ext cx="2851197" cy="1170432"/>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600" b="1" i="0" kern="1200">
                <a:solidFill>
                  <a:srgbClr val="001C54"/>
                </a:solidFill>
                <a:latin typeface="Arial" panose="020B0604020202020204" pitchFamily="34" charset="0"/>
                <a:ea typeface="+mj-ea"/>
                <a:cs typeface="+mj-cs"/>
              </a:defRPr>
            </a:lvl1pPr>
          </a:lstStyle>
          <a:p>
            <a:pPr>
              <a:lnSpc>
                <a:spcPct val="100000"/>
              </a:lnSpc>
            </a:pPr>
            <a:r>
              <a:rPr lang="en-GB" sz="1400" dirty="0">
                <a:solidFill>
                  <a:schemeClr val="tx1"/>
                </a:solidFill>
              </a:rPr>
              <a:t>resources: </a:t>
            </a:r>
            <a:r>
              <a:rPr lang="en-GB" sz="1400" b="0" u="sng" dirty="0">
                <a:solidFill>
                  <a:schemeClr val="tx1"/>
                </a:solidFill>
              </a:rPr>
              <a:t>high levels of retention of existing structures and materials </a:t>
            </a:r>
          </a:p>
          <a:p>
            <a:pPr>
              <a:lnSpc>
                <a:spcPct val="100000"/>
              </a:lnSpc>
            </a:pPr>
            <a:r>
              <a:rPr lang="en-GB" sz="1400" b="0" dirty="0">
                <a:solidFill>
                  <a:schemeClr val="tx1"/>
                </a:solidFill>
              </a:rPr>
              <a:t>Key building materials recycled and reused. More than 80% of existing building structure retained. </a:t>
            </a:r>
            <a:endParaRPr lang="en-US" sz="1400" dirty="0">
              <a:solidFill>
                <a:schemeClr val="tx1"/>
              </a:solidFill>
              <a:latin typeface="Arial"/>
              <a:cs typeface="Arial"/>
            </a:endParaRPr>
          </a:p>
        </p:txBody>
      </p:sp>
      <p:sp>
        <p:nvSpPr>
          <p:cNvPr id="13" name="Content Placeholder 6">
            <a:extLst>
              <a:ext uri="{FF2B5EF4-FFF2-40B4-BE49-F238E27FC236}">
                <a16:creationId xmlns:a16="http://schemas.microsoft.com/office/drawing/2014/main" id="{FE0E0A9D-0FEF-4B0C-B77A-410ADA9238F5}"/>
              </a:ext>
            </a:extLst>
          </p:cNvPr>
          <p:cNvSpPr txBox="1">
            <a:spLocks/>
          </p:cNvSpPr>
          <p:nvPr/>
        </p:nvSpPr>
        <p:spPr>
          <a:xfrm>
            <a:off x="6087448" y="4562572"/>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63C29C"/>
                </a:solidFill>
              </a:rPr>
              <a:t>Key benefits</a:t>
            </a:r>
          </a:p>
          <a:p>
            <a:pPr algn="ctr">
              <a:lnSpc>
                <a:spcPct val="100000"/>
              </a:lnSpc>
              <a:spcBef>
                <a:spcPts val="0"/>
              </a:spcBef>
            </a:pPr>
            <a:endParaRPr lang="en-GB" sz="1500" b="1" dirty="0">
              <a:solidFill>
                <a:srgbClr val="63C29C"/>
              </a:solidFill>
            </a:endParaRPr>
          </a:p>
        </p:txBody>
      </p:sp>
      <p:sp>
        <p:nvSpPr>
          <p:cNvPr id="14" name="Content Placeholder 6">
            <a:extLst>
              <a:ext uri="{FF2B5EF4-FFF2-40B4-BE49-F238E27FC236}">
                <a16:creationId xmlns:a16="http://schemas.microsoft.com/office/drawing/2014/main" id="{F76452DE-2B00-4964-8DE3-434B8852396F}"/>
              </a:ext>
            </a:extLst>
          </p:cNvPr>
          <p:cNvSpPr txBox="1">
            <a:spLocks/>
          </p:cNvSpPr>
          <p:nvPr/>
        </p:nvSpPr>
        <p:spPr>
          <a:xfrm>
            <a:off x="9031017" y="4560979"/>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63C29C"/>
                </a:solidFill>
              </a:rPr>
              <a:t>Benefits in other capitals</a:t>
            </a:r>
          </a:p>
          <a:p>
            <a:pPr algn="ctr">
              <a:lnSpc>
                <a:spcPct val="100000"/>
              </a:lnSpc>
              <a:spcBef>
                <a:spcPts val="0"/>
              </a:spcBef>
            </a:pPr>
            <a:endParaRPr lang="en-GB" sz="1500" b="1" dirty="0">
              <a:solidFill>
                <a:srgbClr val="63C29C"/>
              </a:solidFill>
            </a:endParaRPr>
          </a:p>
        </p:txBody>
      </p:sp>
      <p:sp>
        <p:nvSpPr>
          <p:cNvPr id="16" name="Rectangle 15">
            <a:extLst>
              <a:ext uri="{FF2B5EF4-FFF2-40B4-BE49-F238E27FC236}">
                <a16:creationId xmlns:a16="http://schemas.microsoft.com/office/drawing/2014/main" id="{FF808E6B-C9F5-4F4B-9722-38CCC343F0CB}"/>
              </a:ext>
            </a:extLst>
          </p:cNvPr>
          <p:cNvSpPr/>
          <p:nvPr/>
        </p:nvSpPr>
        <p:spPr>
          <a:xfrm>
            <a:off x="9822180" y="5164101"/>
            <a:ext cx="1026706" cy="307777"/>
          </a:xfrm>
          <a:prstGeom prst="rect">
            <a:avLst/>
          </a:prstGeom>
        </p:spPr>
        <p:txBody>
          <a:bodyPr wrap="square">
            <a:spAutoFit/>
          </a:bodyPr>
          <a:lstStyle/>
          <a:p>
            <a:r>
              <a:rPr lang="en-GB" sz="1400" b="1" dirty="0">
                <a:solidFill>
                  <a:srgbClr val="765E9A"/>
                </a:solidFill>
                <a:latin typeface="Arial"/>
                <a:cs typeface="Arial"/>
              </a:rPr>
              <a:t>Social</a:t>
            </a:r>
            <a:endParaRPr lang="en-US" sz="1400" b="1" dirty="0">
              <a:solidFill>
                <a:srgbClr val="765E9A"/>
              </a:solidFill>
              <a:latin typeface="Arial"/>
              <a:cs typeface="Arial"/>
            </a:endParaRPr>
          </a:p>
        </p:txBody>
      </p:sp>
      <p:sp>
        <p:nvSpPr>
          <p:cNvPr id="17" name="Title 4">
            <a:extLst>
              <a:ext uri="{FF2B5EF4-FFF2-40B4-BE49-F238E27FC236}">
                <a16:creationId xmlns:a16="http://schemas.microsoft.com/office/drawing/2014/main" id="{F053B710-E4B2-4732-9998-E4BACC9A54F5}"/>
              </a:ext>
            </a:extLst>
          </p:cNvPr>
          <p:cNvSpPr txBox="1">
            <a:spLocks/>
          </p:cNvSpPr>
          <p:nvPr/>
        </p:nvSpPr>
        <p:spPr>
          <a:xfrm>
            <a:off x="9213310" y="2437171"/>
            <a:ext cx="2252244" cy="1565180"/>
          </a:xfrm>
          <a:prstGeom prst="rect">
            <a:avLst/>
          </a:prstGeom>
        </p:spPr>
        <p:txBody>
          <a:bodyPr vert="horz" lIns="0" tIns="0" rIns="0" bIns="0" rtlCol="0" anchor="t">
            <a:noAutofit/>
          </a:bodyPr>
          <a:lstStyle>
            <a:defPPr>
              <a:defRPr lang="en-US"/>
            </a:defPPr>
            <a:lvl1pPr>
              <a:lnSpc>
                <a:spcPct val="100000"/>
              </a:lnSpc>
              <a:spcBef>
                <a:spcPct val="0"/>
              </a:spcBef>
              <a:buNone/>
              <a:defRPr sz="1500" b="1" i="0">
                <a:latin typeface="Arial" panose="020B0604020202020204" pitchFamily="34" charset="0"/>
                <a:ea typeface="+mj-ea"/>
                <a:cs typeface="+mj-cs"/>
              </a:defRPr>
            </a:lvl1pPr>
          </a:lstStyle>
          <a:p>
            <a:pPr marL="182563" indent="-182563">
              <a:buFont typeface="Arial" panose="020B0604020202020204" pitchFamily="34" charset="0"/>
              <a:buChar char="•"/>
            </a:pPr>
            <a:r>
              <a:rPr lang="en-GB" sz="1400" b="0" dirty="0"/>
              <a:t>Sustainable refurbishment</a:t>
            </a:r>
            <a:endParaRPr lang="en-US" sz="1400" b="0" dirty="0"/>
          </a:p>
          <a:p>
            <a:pPr marL="182563" indent="-182563">
              <a:buFont typeface="Arial" panose="020B0604020202020204" pitchFamily="34" charset="0"/>
              <a:buChar char="•"/>
            </a:pPr>
            <a:r>
              <a:rPr lang="en-GB" sz="1400" b="0" dirty="0"/>
              <a:t>Spent botanicals – </a:t>
            </a:r>
            <a:br>
              <a:rPr lang="en-GB" sz="1400" b="0" dirty="0"/>
            </a:br>
            <a:r>
              <a:rPr lang="en-GB" sz="1400" b="0" dirty="0"/>
              <a:t>novel biomass fuel</a:t>
            </a:r>
          </a:p>
          <a:p>
            <a:pPr marL="182563" indent="-182563">
              <a:buFont typeface="Arial" panose="020B0604020202020204" pitchFamily="34" charset="0"/>
              <a:buChar char="•"/>
            </a:pPr>
            <a:r>
              <a:rPr lang="en-GB" sz="1400" b="0" dirty="0"/>
              <a:t>Grade II listed</a:t>
            </a:r>
          </a:p>
          <a:p>
            <a:pPr marL="182563" indent="-182563">
              <a:buFont typeface="Arial" panose="020B0604020202020204" pitchFamily="34" charset="0"/>
              <a:buChar char="•"/>
            </a:pPr>
            <a:r>
              <a:rPr lang="en-GB" sz="1400" b="0" dirty="0"/>
              <a:t>Desire to reduce environmental impact</a:t>
            </a:r>
          </a:p>
        </p:txBody>
      </p:sp>
      <p:pic>
        <p:nvPicPr>
          <p:cNvPr id="6" name="Picture 5" descr="Icon&#10;&#10;Description automatically generated">
            <a:extLst>
              <a:ext uri="{FF2B5EF4-FFF2-40B4-BE49-F238E27FC236}">
                <a16:creationId xmlns:a16="http://schemas.microsoft.com/office/drawing/2014/main" id="{7F9D533F-D583-3644-A6D0-F1F1DB7D9D41}"/>
              </a:ext>
            </a:extLst>
          </p:cNvPr>
          <p:cNvPicPr>
            <a:picLocks noChangeAspect="1"/>
          </p:cNvPicPr>
          <p:nvPr/>
        </p:nvPicPr>
        <p:blipFill>
          <a:blip r:embed="rId4"/>
          <a:stretch>
            <a:fillRect/>
          </a:stretch>
        </p:blipFill>
        <p:spPr>
          <a:xfrm>
            <a:off x="650391" y="478131"/>
            <a:ext cx="741256" cy="859541"/>
          </a:xfrm>
          <a:prstGeom prst="rect">
            <a:avLst/>
          </a:prstGeom>
        </p:spPr>
      </p:pic>
      <p:sp>
        <p:nvSpPr>
          <p:cNvPr id="7" name="Rectangle 6">
            <a:extLst>
              <a:ext uri="{FF2B5EF4-FFF2-40B4-BE49-F238E27FC236}">
                <a16:creationId xmlns:a16="http://schemas.microsoft.com/office/drawing/2014/main" id="{BD9CDE88-DE06-D74F-AA74-0D3F7AC6549D}"/>
              </a:ext>
            </a:extLst>
          </p:cNvPr>
          <p:cNvSpPr/>
          <p:nvPr/>
        </p:nvSpPr>
        <p:spPr>
          <a:xfrm>
            <a:off x="1395568" y="766783"/>
            <a:ext cx="1992853" cy="400110"/>
          </a:xfrm>
          <a:prstGeom prst="rect">
            <a:avLst/>
          </a:prstGeom>
        </p:spPr>
        <p:txBody>
          <a:bodyPr wrap="none">
            <a:spAutoFit/>
          </a:bodyPr>
          <a:lstStyle/>
          <a:p>
            <a:pPr algn="ctr"/>
            <a:r>
              <a:rPr lang="en-GB" sz="2000" b="1" dirty="0">
                <a:solidFill>
                  <a:srgbClr val="63C39C"/>
                </a:solidFill>
                <a:latin typeface="Arial" panose="020B0604020202020204" pitchFamily="34" charset="0"/>
                <a:cs typeface="Arial" panose="020B0604020202020204" pitchFamily="34" charset="0"/>
              </a:rPr>
              <a:t>Natural Capital</a:t>
            </a:r>
          </a:p>
        </p:txBody>
      </p:sp>
      <p:pic>
        <p:nvPicPr>
          <p:cNvPr id="19" name="Picture 18" descr="Icon&#10;&#10;Description automatically generated">
            <a:extLst>
              <a:ext uri="{FF2B5EF4-FFF2-40B4-BE49-F238E27FC236}">
                <a16:creationId xmlns:a16="http://schemas.microsoft.com/office/drawing/2014/main" id="{42BDB930-7718-164B-9298-890AFA1EC369}"/>
              </a:ext>
            </a:extLst>
          </p:cNvPr>
          <p:cNvPicPr>
            <a:picLocks noChangeAspect="1"/>
          </p:cNvPicPr>
          <p:nvPr/>
        </p:nvPicPr>
        <p:blipFill>
          <a:blip r:embed="rId5"/>
          <a:stretch>
            <a:fillRect/>
          </a:stretch>
        </p:blipFill>
        <p:spPr>
          <a:xfrm>
            <a:off x="9073039" y="4909695"/>
            <a:ext cx="749141" cy="859541"/>
          </a:xfrm>
          <a:prstGeom prst="rect">
            <a:avLst/>
          </a:prstGeom>
        </p:spPr>
      </p:pic>
    </p:spTree>
    <p:extLst>
      <p:ext uri="{BB962C8B-B14F-4D97-AF65-F5344CB8AC3E}">
        <p14:creationId xmlns:p14="http://schemas.microsoft.com/office/powerpoint/2010/main" val="1234239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FFE5A765-E3C6-3D4E-A9F3-DC982033D63C}"/>
              </a:ext>
            </a:extLst>
          </p:cNvPr>
          <p:cNvPicPr>
            <a:picLocks noChangeAspect="1"/>
          </p:cNvPicPr>
          <p:nvPr/>
        </p:nvPicPr>
        <p:blipFill>
          <a:blip r:embed="rId3"/>
          <a:stretch>
            <a:fillRect/>
          </a:stretch>
        </p:blipFill>
        <p:spPr>
          <a:xfrm>
            <a:off x="646449" y="487275"/>
            <a:ext cx="749141" cy="859541"/>
          </a:xfrm>
          <a:prstGeom prst="rect">
            <a:avLst/>
          </a:prstGeom>
        </p:spPr>
      </p:pic>
      <p:sp>
        <p:nvSpPr>
          <p:cNvPr id="8" name="Rectangle 7">
            <a:extLst>
              <a:ext uri="{FF2B5EF4-FFF2-40B4-BE49-F238E27FC236}">
                <a16:creationId xmlns:a16="http://schemas.microsoft.com/office/drawing/2014/main" id="{CFA58312-E703-4E0A-A30A-D35736B512A6}"/>
              </a:ext>
            </a:extLst>
          </p:cNvPr>
          <p:cNvSpPr/>
          <p:nvPr/>
        </p:nvSpPr>
        <p:spPr>
          <a:xfrm>
            <a:off x="5977890" y="1103478"/>
            <a:ext cx="5644905" cy="508340"/>
          </a:xfrm>
          <a:prstGeom prst="rect">
            <a:avLst/>
          </a:prstGeom>
          <a:solidFill>
            <a:srgbClr val="00A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57300"/>
            <a:r>
              <a:rPr lang="en-GB" sz="1600" b="1" dirty="0">
                <a:latin typeface="Arial" panose="020B0604020202020204" pitchFamily="34" charset="0"/>
                <a:cs typeface="Arial" panose="020B0604020202020204" pitchFamily="34" charset="0"/>
              </a:rPr>
              <a:t>CATEGORY</a:t>
            </a:r>
            <a:r>
              <a:rPr lang="en-GB" sz="1600" dirty="0">
                <a:latin typeface="Arial" panose="020B0604020202020204" pitchFamily="34" charset="0"/>
                <a:cs typeface="Arial" panose="020B0604020202020204" pitchFamily="34" charset="0"/>
              </a:rPr>
              <a:t>	Employment</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25</a:t>
            </a:fld>
            <a:endParaRPr lang="en-US" dirty="0"/>
          </a:p>
        </p:txBody>
      </p:sp>
      <p:graphicFrame>
        <p:nvGraphicFramePr>
          <p:cNvPr id="10" name="Table 7">
            <a:extLst>
              <a:ext uri="{FF2B5EF4-FFF2-40B4-BE49-F238E27FC236}">
                <a16:creationId xmlns:a16="http://schemas.microsoft.com/office/drawing/2014/main" id="{E6A9CC50-B112-4D1C-957A-4FCA1D3DCD17}"/>
              </a:ext>
            </a:extLst>
          </p:cNvPr>
          <p:cNvGraphicFramePr>
            <a:graphicFrameLocks noGrp="1"/>
          </p:cNvGraphicFramePr>
          <p:nvPr>
            <p:extLst>
              <p:ext uri="{D42A27DB-BD31-4B8C-83A1-F6EECF244321}">
                <p14:modId xmlns:p14="http://schemas.microsoft.com/office/powerpoint/2010/main" val="196353739"/>
              </p:ext>
            </p:extLst>
          </p:nvPr>
        </p:nvGraphicFramePr>
        <p:xfrm>
          <a:off x="650391" y="1597932"/>
          <a:ext cx="5208411" cy="4574268"/>
        </p:xfrm>
        <a:graphic>
          <a:graphicData uri="http://schemas.openxmlformats.org/drawingml/2006/table">
            <a:tbl>
              <a:tblPr bandRow="1">
                <a:tableStyleId>{5C22544A-7EE6-4342-B048-85BDC9FD1C3A}</a:tableStyleId>
              </a:tblPr>
              <a:tblGrid>
                <a:gridCol w="5208411">
                  <a:extLst>
                    <a:ext uri="{9D8B030D-6E8A-4147-A177-3AD203B41FA5}">
                      <a16:colId xmlns:a16="http://schemas.microsoft.com/office/drawing/2014/main" val="3987781100"/>
                    </a:ext>
                  </a:extLst>
                </a:gridCol>
              </a:tblGrid>
              <a:tr h="286655">
                <a:tc>
                  <a:txBody>
                    <a:bodyPr/>
                    <a:lstStyle/>
                    <a:p>
                      <a:pPr>
                        <a:spcAft>
                          <a:spcPts val="600"/>
                        </a:spcAft>
                      </a:pPr>
                      <a:r>
                        <a:rPr lang="en-GB" sz="1400" b="1" dirty="0">
                          <a:solidFill>
                            <a:schemeClr val="bg1"/>
                          </a:solidFill>
                          <a:latin typeface="Arial" panose="020B0604020202020204" pitchFamily="34" charset="0"/>
                          <a:cs typeface="Arial" panose="020B0604020202020204" pitchFamily="34" charset="0"/>
                        </a:rPr>
                        <a:t>Categories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00ADBE"/>
                    </a:solidFill>
                  </a:tcPr>
                </a:tc>
                <a:extLst>
                  <a:ext uri="{0D108BD9-81ED-4DB2-BD59-A6C34878D82A}">
                    <a16:rowId xmlns:a16="http://schemas.microsoft.com/office/drawing/2014/main" val="1391093109"/>
                  </a:ext>
                </a:extLst>
              </a:tr>
              <a:tr h="1648266">
                <a:tc>
                  <a:txBody>
                    <a:bodyPr/>
                    <a:lstStyle/>
                    <a:p>
                      <a:pPr>
                        <a:spcAft>
                          <a:spcPts val="600"/>
                        </a:spcAft>
                      </a:pPr>
                      <a:r>
                        <a:rPr lang="en-GB" sz="1400" dirty="0">
                          <a:solidFill>
                            <a:schemeClr val="tx1"/>
                          </a:solidFill>
                          <a:latin typeface="Arial" panose="020B0604020202020204" pitchFamily="34" charset="0"/>
                          <a:cs typeface="Arial" panose="020B0604020202020204" pitchFamily="34" charset="0"/>
                        </a:rPr>
                        <a:t>Employment</a:t>
                      </a:r>
                    </a:p>
                    <a:p>
                      <a:pPr>
                        <a:spcAft>
                          <a:spcPts val="600"/>
                        </a:spcAft>
                      </a:pPr>
                      <a:r>
                        <a:rPr lang="en-GB" sz="1400" dirty="0">
                          <a:solidFill>
                            <a:schemeClr val="tx1"/>
                          </a:solidFill>
                          <a:latin typeface="Arial" panose="020B0604020202020204" pitchFamily="34" charset="0"/>
                          <a:cs typeface="Arial" panose="020B0604020202020204" pitchFamily="34" charset="0"/>
                        </a:rPr>
                        <a:t>Skills and Knowledge</a:t>
                      </a:r>
                    </a:p>
                    <a:p>
                      <a:pPr>
                        <a:spcAft>
                          <a:spcPts val="600"/>
                        </a:spcAft>
                      </a:pPr>
                      <a:r>
                        <a:rPr lang="en-GB" sz="1400" dirty="0">
                          <a:solidFill>
                            <a:schemeClr val="tx1"/>
                          </a:solidFill>
                          <a:latin typeface="Arial" panose="020B0604020202020204" pitchFamily="34" charset="0"/>
                          <a:cs typeface="Arial" panose="020B0604020202020204" pitchFamily="34" charset="0"/>
                        </a:rPr>
                        <a:t>Health</a:t>
                      </a:r>
                    </a:p>
                    <a:p>
                      <a:pPr>
                        <a:spcAft>
                          <a:spcPts val="600"/>
                        </a:spcAft>
                      </a:pPr>
                      <a:r>
                        <a:rPr lang="en-GB" sz="1400" dirty="0">
                          <a:solidFill>
                            <a:schemeClr val="tx1"/>
                          </a:solidFill>
                          <a:latin typeface="Arial" panose="020B0604020202020204" pitchFamily="34" charset="0"/>
                          <a:cs typeface="Arial" panose="020B0604020202020204" pitchFamily="34" charset="0"/>
                        </a:rPr>
                        <a:t>Experience (user, local communities)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97703"/>
                  </a:ext>
                </a:extLst>
              </a:tr>
              <a:tr h="2866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Capitals Coalition</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00ADBE"/>
                    </a:solidFill>
                  </a:tcPr>
                </a:tc>
                <a:extLst>
                  <a:ext uri="{0D108BD9-81ED-4DB2-BD59-A6C34878D82A}">
                    <a16:rowId xmlns:a16="http://schemas.microsoft.com/office/drawing/2014/main" val="1921311618"/>
                  </a:ext>
                </a:extLst>
              </a:tr>
              <a:tr h="899853">
                <a:tc>
                  <a:txBody>
                    <a:bodyPr/>
                    <a:lstStyle/>
                    <a:p>
                      <a:r>
                        <a:rPr lang="en-GB" sz="1400" dirty="0">
                          <a:solidFill>
                            <a:schemeClr val="tx1"/>
                          </a:solidFill>
                          <a:latin typeface="Arial" panose="020B0604020202020204" pitchFamily="34" charset="0"/>
                          <a:cs typeface="Arial" panose="020B0604020202020204" pitchFamily="34" charset="0"/>
                        </a:rPr>
                        <a:t>Knowledge, skills, competencies and</a:t>
                      </a:r>
                    </a:p>
                    <a:p>
                      <a:r>
                        <a:rPr lang="en-GB" sz="1400" dirty="0">
                          <a:solidFill>
                            <a:schemeClr val="tx1"/>
                          </a:solidFill>
                          <a:latin typeface="Arial" panose="020B0604020202020204" pitchFamily="34" charset="0"/>
                          <a:cs typeface="Arial" panose="020B0604020202020204" pitchFamily="34" charset="0"/>
                        </a:rPr>
                        <a:t>attributes embodied in individuals that contribute to improved performance and wellbeing.</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684361"/>
                  </a:ext>
                </a:extLst>
              </a:tr>
              <a:tr h="2866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Built Environment</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00ADBE"/>
                    </a:solidFill>
                  </a:tcPr>
                </a:tc>
                <a:extLst>
                  <a:ext uri="{0D108BD9-81ED-4DB2-BD59-A6C34878D82A}">
                    <a16:rowId xmlns:a16="http://schemas.microsoft.com/office/drawing/2014/main" val="789726947"/>
                  </a:ext>
                </a:extLst>
              </a:tr>
              <a:tr h="1111749">
                <a:tc>
                  <a:txBody>
                    <a:bodyPr/>
                    <a:lstStyle/>
                    <a:p>
                      <a:r>
                        <a:rPr lang="en-GB" sz="1400" dirty="0">
                          <a:solidFill>
                            <a:schemeClr val="tx1"/>
                          </a:solidFill>
                          <a:latin typeface="Arial" panose="020B0604020202020204" pitchFamily="34" charset="0"/>
                          <a:cs typeface="Arial" panose="020B0604020202020204" pitchFamily="34" charset="0"/>
                        </a:rPr>
                        <a:t>Employment opportunities, skills development, individual H&amp;WB &amp; assets’ capacity to influence these factors.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5330820"/>
                  </a:ext>
                </a:extLst>
              </a:tr>
            </a:tbl>
          </a:graphicData>
        </a:graphic>
      </p:graphicFrame>
      <p:sp>
        <p:nvSpPr>
          <p:cNvPr id="2" name="Rectangle 1">
            <a:extLst>
              <a:ext uri="{FF2B5EF4-FFF2-40B4-BE49-F238E27FC236}">
                <a16:creationId xmlns:a16="http://schemas.microsoft.com/office/drawing/2014/main" id="{AA835BA2-FFFA-48B9-A718-BA91418172E5}"/>
              </a:ext>
            </a:extLst>
          </p:cNvPr>
          <p:cNvSpPr/>
          <p:nvPr/>
        </p:nvSpPr>
        <p:spPr>
          <a:xfrm>
            <a:off x="5977890" y="1103479"/>
            <a:ext cx="5644905" cy="5050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ontent Placeholder 6">
            <a:extLst>
              <a:ext uri="{FF2B5EF4-FFF2-40B4-BE49-F238E27FC236}">
                <a16:creationId xmlns:a16="http://schemas.microsoft.com/office/drawing/2014/main" id="{62BEA7F2-DE8A-41B6-AAC7-BAFE152D6C37}"/>
              </a:ext>
            </a:extLst>
          </p:cNvPr>
          <p:cNvSpPr>
            <a:spLocks noGrp="1"/>
          </p:cNvSpPr>
          <p:nvPr>
            <p:ph idx="1"/>
          </p:nvPr>
        </p:nvSpPr>
        <p:spPr>
          <a:xfrm>
            <a:off x="6095999" y="1733103"/>
            <a:ext cx="4556761" cy="405306"/>
          </a:xfrm>
        </p:spPr>
        <p:txBody>
          <a:bodyPr>
            <a:noAutofit/>
          </a:bodyPr>
          <a:lstStyle/>
          <a:p>
            <a:pPr>
              <a:spcBef>
                <a:spcPts val="0"/>
              </a:spcBef>
              <a:spcAft>
                <a:spcPts val="600"/>
              </a:spcAft>
            </a:pPr>
            <a:r>
              <a:rPr lang="en-GB" sz="1500" b="1" dirty="0">
                <a:solidFill>
                  <a:srgbClr val="00ADBE"/>
                </a:solidFill>
              </a:rPr>
              <a:t>The Artworks Elephant, London</a:t>
            </a:r>
          </a:p>
        </p:txBody>
      </p:sp>
      <p:sp>
        <p:nvSpPr>
          <p:cNvPr id="12" name="Title 4">
            <a:extLst>
              <a:ext uri="{FF2B5EF4-FFF2-40B4-BE49-F238E27FC236}">
                <a16:creationId xmlns:a16="http://schemas.microsoft.com/office/drawing/2014/main" id="{CE614B70-79D3-47E6-B644-E26F8D3D8B0E}"/>
              </a:ext>
            </a:extLst>
          </p:cNvPr>
          <p:cNvSpPr txBox="1">
            <a:spLocks/>
          </p:cNvSpPr>
          <p:nvPr/>
        </p:nvSpPr>
        <p:spPr>
          <a:xfrm>
            <a:off x="6096000" y="4945595"/>
            <a:ext cx="2851197" cy="1170432"/>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600" b="1" i="0" kern="1200">
                <a:solidFill>
                  <a:srgbClr val="001C54"/>
                </a:solidFill>
                <a:latin typeface="Arial" panose="020B0604020202020204" pitchFamily="34" charset="0"/>
                <a:ea typeface="+mj-ea"/>
                <a:cs typeface="+mj-cs"/>
              </a:defRPr>
            </a:lvl1pPr>
          </a:lstStyle>
          <a:p>
            <a:pPr>
              <a:lnSpc>
                <a:spcPct val="100000"/>
              </a:lnSpc>
            </a:pPr>
            <a:r>
              <a:rPr lang="en-GB" sz="1400" dirty="0">
                <a:solidFill>
                  <a:schemeClr val="tx1"/>
                </a:solidFill>
              </a:rPr>
              <a:t>employment:</a:t>
            </a:r>
            <a:r>
              <a:rPr lang="en-GB" sz="1400" b="0" dirty="0">
                <a:solidFill>
                  <a:schemeClr val="tx1"/>
                </a:solidFill>
              </a:rPr>
              <a:t> </a:t>
            </a:r>
            <a:r>
              <a:rPr lang="en-GB" sz="1400" b="0" u="sng" dirty="0">
                <a:solidFill>
                  <a:schemeClr val="tx1"/>
                </a:solidFill>
              </a:rPr>
              <a:t>provision of employment opportunities </a:t>
            </a:r>
          </a:p>
          <a:p>
            <a:pPr>
              <a:lnSpc>
                <a:spcPct val="100000"/>
              </a:lnSpc>
            </a:pPr>
            <a:r>
              <a:rPr lang="en-GB" sz="1400" b="0" dirty="0">
                <a:solidFill>
                  <a:schemeClr val="tx1"/>
                </a:solidFill>
              </a:rPr>
              <a:t>Creation of an inclusive outdoor space for SMEs incubation and socialising. </a:t>
            </a:r>
          </a:p>
        </p:txBody>
      </p:sp>
      <p:sp>
        <p:nvSpPr>
          <p:cNvPr id="13" name="Content Placeholder 6">
            <a:extLst>
              <a:ext uri="{FF2B5EF4-FFF2-40B4-BE49-F238E27FC236}">
                <a16:creationId xmlns:a16="http://schemas.microsoft.com/office/drawing/2014/main" id="{FE0E0A9D-0FEF-4B0C-B77A-410ADA9238F5}"/>
              </a:ext>
            </a:extLst>
          </p:cNvPr>
          <p:cNvSpPr txBox="1">
            <a:spLocks/>
          </p:cNvSpPr>
          <p:nvPr/>
        </p:nvSpPr>
        <p:spPr>
          <a:xfrm>
            <a:off x="6087448" y="4562572"/>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00ADBE"/>
                </a:solidFill>
              </a:rPr>
              <a:t>Key benefits</a:t>
            </a:r>
          </a:p>
          <a:p>
            <a:pPr algn="ctr">
              <a:lnSpc>
                <a:spcPct val="100000"/>
              </a:lnSpc>
              <a:spcBef>
                <a:spcPts val="0"/>
              </a:spcBef>
            </a:pPr>
            <a:endParaRPr lang="en-GB" sz="1500" b="1" dirty="0">
              <a:solidFill>
                <a:srgbClr val="63C29C"/>
              </a:solidFill>
            </a:endParaRPr>
          </a:p>
        </p:txBody>
      </p:sp>
      <p:sp>
        <p:nvSpPr>
          <p:cNvPr id="14" name="Content Placeholder 6">
            <a:extLst>
              <a:ext uri="{FF2B5EF4-FFF2-40B4-BE49-F238E27FC236}">
                <a16:creationId xmlns:a16="http://schemas.microsoft.com/office/drawing/2014/main" id="{F76452DE-2B00-4964-8DE3-434B8852396F}"/>
              </a:ext>
            </a:extLst>
          </p:cNvPr>
          <p:cNvSpPr txBox="1">
            <a:spLocks/>
          </p:cNvSpPr>
          <p:nvPr/>
        </p:nvSpPr>
        <p:spPr>
          <a:xfrm>
            <a:off x="9031017" y="4560979"/>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00ADBE"/>
                </a:solidFill>
              </a:rPr>
              <a:t>Benefits in other capitals</a:t>
            </a:r>
          </a:p>
          <a:p>
            <a:pPr algn="ctr">
              <a:lnSpc>
                <a:spcPct val="100000"/>
              </a:lnSpc>
              <a:spcBef>
                <a:spcPts val="0"/>
              </a:spcBef>
            </a:pPr>
            <a:endParaRPr lang="en-GB" sz="1500" b="1" dirty="0">
              <a:solidFill>
                <a:srgbClr val="63C29C"/>
              </a:solidFill>
            </a:endParaRPr>
          </a:p>
        </p:txBody>
      </p:sp>
      <p:sp>
        <p:nvSpPr>
          <p:cNvPr id="17" name="Title 4">
            <a:extLst>
              <a:ext uri="{FF2B5EF4-FFF2-40B4-BE49-F238E27FC236}">
                <a16:creationId xmlns:a16="http://schemas.microsoft.com/office/drawing/2014/main" id="{F053B710-E4B2-4732-9998-E4BACC9A54F5}"/>
              </a:ext>
            </a:extLst>
          </p:cNvPr>
          <p:cNvSpPr txBox="1">
            <a:spLocks/>
          </p:cNvSpPr>
          <p:nvPr/>
        </p:nvSpPr>
        <p:spPr>
          <a:xfrm>
            <a:off x="8878824" y="2437171"/>
            <a:ext cx="2586730" cy="1565180"/>
          </a:xfrm>
          <a:prstGeom prst="rect">
            <a:avLst/>
          </a:prstGeom>
        </p:spPr>
        <p:txBody>
          <a:bodyPr vert="horz" lIns="0" tIns="0" rIns="0" bIns="0" rtlCol="0" anchor="t">
            <a:noAutofit/>
          </a:bodyPr>
          <a:lstStyle>
            <a:defPPr>
              <a:defRPr lang="en-US"/>
            </a:defPPr>
            <a:lvl1pPr>
              <a:lnSpc>
                <a:spcPct val="100000"/>
              </a:lnSpc>
              <a:spcBef>
                <a:spcPct val="0"/>
              </a:spcBef>
              <a:buNone/>
              <a:defRPr sz="1500" b="1" i="0">
                <a:latin typeface="Arial" panose="020B0604020202020204" pitchFamily="34" charset="0"/>
                <a:ea typeface="+mj-ea"/>
                <a:cs typeface="+mj-cs"/>
              </a:defRPr>
            </a:lvl1pPr>
          </a:lstStyle>
          <a:p>
            <a:pPr marL="182563" indent="-182563">
              <a:buFont typeface="Arial" panose="020B0604020202020204" pitchFamily="34" charset="0"/>
              <a:buChar char="•"/>
            </a:pPr>
            <a:r>
              <a:rPr lang="en-GB" sz="1400" b="0" dirty="0"/>
              <a:t>Affordable incubator space for the community</a:t>
            </a:r>
          </a:p>
          <a:p>
            <a:pPr marL="182563" indent="-182563">
              <a:buFont typeface="Arial" panose="020B0604020202020204" pitchFamily="34" charset="0"/>
              <a:buChar char="•"/>
            </a:pPr>
            <a:r>
              <a:rPr lang="en-GB" sz="1400" b="0" dirty="0"/>
              <a:t>‘Festival’ type public space</a:t>
            </a:r>
          </a:p>
          <a:p>
            <a:pPr marL="182563" indent="-182563">
              <a:buFont typeface="Arial" panose="020B0604020202020204" pitchFamily="34" charset="0"/>
              <a:buChar char="•"/>
            </a:pPr>
            <a:r>
              <a:rPr lang="en-GB" sz="1400" b="0" dirty="0"/>
              <a:t>Evidencing social value and transformational effect of an inclusive outdoor space for SME incubation and socialising </a:t>
            </a:r>
          </a:p>
        </p:txBody>
      </p:sp>
      <p:sp>
        <p:nvSpPr>
          <p:cNvPr id="7" name="Rectangle 6">
            <a:extLst>
              <a:ext uri="{FF2B5EF4-FFF2-40B4-BE49-F238E27FC236}">
                <a16:creationId xmlns:a16="http://schemas.microsoft.com/office/drawing/2014/main" id="{BD9CDE88-DE06-D74F-AA74-0D3F7AC6549D}"/>
              </a:ext>
            </a:extLst>
          </p:cNvPr>
          <p:cNvSpPr/>
          <p:nvPr/>
        </p:nvSpPr>
        <p:spPr>
          <a:xfrm>
            <a:off x="1427379" y="766783"/>
            <a:ext cx="1980030" cy="400110"/>
          </a:xfrm>
          <a:prstGeom prst="rect">
            <a:avLst/>
          </a:prstGeom>
        </p:spPr>
        <p:txBody>
          <a:bodyPr wrap="none">
            <a:spAutoFit/>
          </a:bodyPr>
          <a:lstStyle/>
          <a:p>
            <a:pPr algn="ctr"/>
            <a:r>
              <a:rPr lang="en-GB" sz="2000" b="1" dirty="0">
                <a:solidFill>
                  <a:srgbClr val="00ADBE"/>
                </a:solidFill>
                <a:latin typeface="Arial" panose="020B0604020202020204" pitchFamily="34" charset="0"/>
                <a:cs typeface="Arial" panose="020B0604020202020204" pitchFamily="34" charset="0"/>
              </a:rPr>
              <a:t>Human Capital</a:t>
            </a:r>
          </a:p>
        </p:txBody>
      </p:sp>
      <p:pic>
        <p:nvPicPr>
          <p:cNvPr id="18" name="Content Placeholder 9" descr="A picture containing text, building, outdoor, people&#10;&#10;Description automatically generated">
            <a:extLst>
              <a:ext uri="{FF2B5EF4-FFF2-40B4-BE49-F238E27FC236}">
                <a16:creationId xmlns:a16="http://schemas.microsoft.com/office/drawing/2014/main" id="{F1034DE5-C2CD-6E43-8EDE-8A036AA654F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9743" y="2152568"/>
            <a:ext cx="2338541" cy="2338541"/>
          </a:xfrm>
          <a:prstGeom prst="rect">
            <a:avLst/>
          </a:prstGeom>
        </p:spPr>
      </p:pic>
      <p:sp>
        <p:nvSpPr>
          <p:cNvPr id="20" name="Rectangle 19">
            <a:extLst>
              <a:ext uri="{FF2B5EF4-FFF2-40B4-BE49-F238E27FC236}">
                <a16:creationId xmlns:a16="http://schemas.microsoft.com/office/drawing/2014/main" id="{0BEAD227-78CF-E943-BD68-75C104BE2E17}"/>
              </a:ext>
            </a:extLst>
          </p:cNvPr>
          <p:cNvSpPr/>
          <p:nvPr/>
        </p:nvSpPr>
        <p:spPr>
          <a:xfrm>
            <a:off x="9839216" y="5162188"/>
            <a:ext cx="1026706" cy="307777"/>
          </a:xfrm>
          <a:prstGeom prst="rect">
            <a:avLst/>
          </a:prstGeom>
        </p:spPr>
        <p:txBody>
          <a:bodyPr wrap="square">
            <a:spAutoFit/>
          </a:bodyPr>
          <a:lstStyle/>
          <a:p>
            <a:r>
              <a:rPr lang="en-GB" sz="1400" b="1" dirty="0">
                <a:solidFill>
                  <a:srgbClr val="F97463"/>
                </a:solidFill>
                <a:latin typeface="Arial"/>
                <a:cs typeface="Arial"/>
              </a:rPr>
              <a:t>Return</a:t>
            </a:r>
            <a:endParaRPr lang="en-US" sz="1400" b="1" dirty="0">
              <a:solidFill>
                <a:srgbClr val="F97463"/>
              </a:solidFill>
              <a:latin typeface="Arial"/>
              <a:cs typeface="Arial"/>
            </a:endParaRPr>
          </a:p>
        </p:txBody>
      </p:sp>
      <p:pic>
        <p:nvPicPr>
          <p:cNvPr id="22" name="Picture 21" descr="Icon&#10;&#10;Description automatically generated">
            <a:extLst>
              <a:ext uri="{FF2B5EF4-FFF2-40B4-BE49-F238E27FC236}">
                <a16:creationId xmlns:a16="http://schemas.microsoft.com/office/drawing/2014/main" id="{1B899F6B-C384-C64E-9022-7E3C838F112D}"/>
              </a:ext>
            </a:extLst>
          </p:cNvPr>
          <p:cNvPicPr>
            <a:picLocks noChangeAspect="1"/>
          </p:cNvPicPr>
          <p:nvPr/>
        </p:nvPicPr>
        <p:blipFill>
          <a:blip r:embed="rId5"/>
          <a:stretch>
            <a:fillRect/>
          </a:stretch>
        </p:blipFill>
        <p:spPr>
          <a:xfrm>
            <a:off x="9065307" y="4901728"/>
            <a:ext cx="741256" cy="859541"/>
          </a:xfrm>
          <a:prstGeom prst="rect">
            <a:avLst/>
          </a:prstGeom>
        </p:spPr>
      </p:pic>
    </p:spTree>
    <p:extLst>
      <p:ext uri="{BB962C8B-B14F-4D97-AF65-F5344CB8AC3E}">
        <p14:creationId xmlns:p14="http://schemas.microsoft.com/office/powerpoint/2010/main" val="1079450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Icon&#10;&#10;Description automatically generated">
            <a:extLst>
              <a:ext uri="{FF2B5EF4-FFF2-40B4-BE49-F238E27FC236}">
                <a16:creationId xmlns:a16="http://schemas.microsoft.com/office/drawing/2014/main" id="{1F4EF925-B22A-F942-B7C6-6C43DFFB2B28}"/>
              </a:ext>
            </a:extLst>
          </p:cNvPr>
          <p:cNvPicPr>
            <a:picLocks noChangeAspect="1"/>
          </p:cNvPicPr>
          <p:nvPr/>
        </p:nvPicPr>
        <p:blipFill>
          <a:blip r:embed="rId3"/>
          <a:stretch>
            <a:fillRect/>
          </a:stretch>
        </p:blipFill>
        <p:spPr>
          <a:xfrm>
            <a:off x="9065307" y="4909695"/>
            <a:ext cx="749141" cy="859541"/>
          </a:xfrm>
          <a:prstGeom prst="rect">
            <a:avLst/>
          </a:prstGeom>
        </p:spPr>
      </p:pic>
      <p:pic>
        <p:nvPicPr>
          <p:cNvPr id="18" name="Picture 17" descr="Icon&#10;&#10;Description automatically generated">
            <a:extLst>
              <a:ext uri="{FF2B5EF4-FFF2-40B4-BE49-F238E27FC236}">
                <a16:creationId xmlns:a16="http://schemas.microsoft.com/office/drawing/2014/main" id="{E1A25ACA-07B0-C44B-B726-830CD0CF68C5}"/>
              </a:ext>
            </a:extLst>
          </p:cNvPr>
          <p:cNvPicPr>
            <a:picLocks noChangeAspect="1"/>
          </p:cNvPicPr>
          <p:nvPr/>
        </p:nvPicPr>
        <p:blipFill>
          <a:blip r:embed="rId4"/>
          <a:stretch>
            <a:fillRect/>
          </a:stretch>
        </p:blipFill>
        <p:spPr>
          <a:xfrm>
            <a:off x="650391" y="478131"/>
            <a:ext cx="749141" cy="859541"/>
          </a:xfrm>
          <a:prstGeom prst="rect">
            <a:avLst/>
          </a:prstGeom>
        </p:spPr>
      </p:pic>
      <p:sp>
        <p:nvSpPr>
          <p:cNvPr id="8" name="Rectangle 7">
            <a:extLst>
              <a:ext uri="{FF2B5EF4-FFF2-40B4-BE49-F238E27FC236}">
                <a16:creationId xmlns:a16="http://schemas.microsoft.com/office/drawing/2014/main" id="{CFA58312-E703-4E0A-A30A-D35736B512A6}"/>
              </a:ext>
            </a:extLst>
          </p:cNvPr>
          <p:cNvSpPr/>
          <p:nvPr/>
        </p:nvSpPr>
        <p:spPr>
          <a:xfrm>
            <a:off x="5977890" y="1103478"/>
            <a:ext cx="5644905" cy="508340"/>
          </a:xfrm>
          <a:prstGeom prst="rect">
            <a:avLst/>
          </a:prstGeom>
          <a:solidFill>
            <a:srgbClr val="8261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57300"/>
            <a:r>
              <a:rPr lang="en-GB" sz="1600" b="1" dirty="0">
                <a:latin typeface="Arial" panose="020B0604020202020204" pitchFamily="34" charset="0"/>
                <a:cs typeface="Arial" panose="020B0604020202020204" pitchFamily="34" charset="0"/>
              </a:rPr>
              <a:t>CATEGORY</a:t>
            </a:r>
            <a:r>
              <a:rPr lang="en-GB" sz="1600" dirty="0">
                <a:latin typeface="Arial" panose="020B0604020202020204" pitchFamily="34" charset="0"/>
                <a:cs typeface="Arial" panose="020B0604020202020204" pitchFamily="34" charset="0"/>
              </a:rPr>
              <a:t>	 Equality and Diversity</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26</a:t>
            </a:fld>
            <a:endParaRPr lang="en-US" dirty="0"/>
          </a:p>
        </p:txBody>
      </p:sp>
      <p:graphicFrame>
        <p:nvGraphicFramePr>
          <p:cNvPr id="10" name="Table 7">
            <a:extLst>
              <a:ext uri="{FF2B5EF4-FFF2-40B4-BE49-F238E27FC236}">
                <a16:creationId xmlns:a16="http://schemas.microsoft.com/office/drawing/2014/main" id="{E6A9CC50-B112-4D1C-957A-4FCA1D3DCD17}"/>
              </a:ext>
            </a:extLst>
          </p:cNvPr>
          <p:cNvGraphicFramePr>
            <a:graphicFrameLocks noGrp="1"/>
          </p:cNvGraphicFramePr>
          <p:nvPr>
            <p:extLst>
              <p:ext uri="{D42A27DB-BD31-4B8C-83A1-F6EECF244321}">
                <p14:modId xmlns:p14="http://schemas.microsoft.com/office/powerpoint/2010/main" val="2966715685"/>
              </p:ext>
            </p:extLst>
          </p:nvPr>
        </p:nvGraphicFramePr>
        <p:xfrm>
          <a:off x="650391" y="1597932"/>
          <a:ext cx="5208411" cy="4555731"/>
        </p:xfrm>
        <a:graphic>
          <a:graphicData uri="http://schemas.openxmlformats.org/drawingml/2006/table">
            <a:tbl>
              <a:tblPr bandRow="1">
                <a:tableStyleId>{5C22544A-7EE6-4342-B048-85BDC9FD1C3A}</a:tableStyleId>
              </a:tblPr>
              <a:tblGrid>
                <a:gridCol w="5208411">
                  <a:extLst>
                    <a:ext uri="{9D8B030D-6E8A-4147-A177-3AD203B41FA5}">
                      <a16:colId xmlns:a16="http://schemas.microsoft.com/office/drawing/2014/main" val="3987781100"/>
                    </a:ext>
                  </a:extLst>
                </a:gridCol>
              </a:tblGrid>
              <a:tr h="311944">
                <a:tc>
                  <a:txBody>
                    <a:bodyPr/>
                    <a:lstStyle/>
                    <a:p>
                      <a:pPr>
                        <a:spcAft>
                          <a:spcPts val="600"/>
                        </a:spcAft>
                      </a:pPr>
                      <a:r>
                        <a:rPr lang="en-GB" sz="1400" b="1" dirty="0">
                          <a:solidFill>
                            <a:schemeClr val="bg1"/>
                          </a:solidFill>
                          <a:latin typeface="Arial" panose="020B0604020202020204" pitchFamily="34" charset="0"/>
                          <a:cs typeface="Arial" panose="020B0604020202020204" pitchFamily="34" charset="0"/>
                        </a:rPr>
                        <a:t>Categories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8261AB"/>
                    </a:solidFill>
                  </a:tcPr>
                </a:tc>
                <a:extLst>
                  <a:ext uri="{0D108BD9-81ED-4DB2-BD59-A6C34878D82A}">
                    <a16:rowId xmlns:a16="http://schemas.microsoft.com/office/drawing/2014/main" val="1391093109"/>
                  </a:ext>
                </a:extLst>
              </a:tr>
              <a:tr h="1686899">
                <a:tc>
                  <a:txBody>
                    <a:bodyPr/>
                    <a:lstStyle/>
                    <a:p>
                      <a:pPr>
                        <a:spcAft>
                          <a:spcPts val="600"/>
                        </a:spcAft>
                      </a:pPr>
                      <a:r>
                        <a:rPr lang="en-GB" sz="1400" dirty="0">
                          <a:solidFill>
                            <a:schemeClr val="tx1"/>
                          </a:solidFill>
                          <a:latin typeface="Arial" panose="020B0604020202020204" pitchFamily="34" charset="0"/>
                          <a:cs typeface="Arial" panose="020B0604020202020204" pitchFamily="34" charset="0"/>
                        </a:rPr>
                        <a:t>Involvement and Influence</a:t>
                      </a:r>
                    </a:p>
                    <a:p>
                      <a:pPr>
                        <a:spcAft>
                          <a:spcPts val="600"/>
                        </a:spcAft>
                      </a:pPr>
                      <a:r>
                        <a:rPr lang="en-GB" sz="1400" dirty="0">
                          <a:solidFill>
                            <a:schemeClr val="tx1"/>
                          </a:solidFill>
                          <a:latin typeface="Arial" panose="020B0604020202020204" pitchFamily="34" charset="0"/>
                          <a:cs typeface="Arial" panose="020B0604020202020204" pitchFamily="34" charset="0"/>
                        </a:rPr>
                        <a:t>Equality and Diversity</a:t>
                      </a:r>
                    </a:p>
                    <a:p>
                      <a:pPr>
                        <a:spcAft>
                          <a:spcPts val="600"/>
                        </a:spcAft>
                      </a:pPr>
                      <a:r>
                        <a:rPr lang="en-GB" sz="1400" dirty="0">
                          <a:solidFill>
                            <a:schemeClr val="tx1"/>
                          </a:solidFill>
                          <a:latin typeface="Arial" panose="020B0604020202020204" pitchFamily="34" charset="0"/>
                          <a:cs typeface="Arial" panose="020B0604020202020204" pitchFamily="34" charset="0"/>
                        </a:rPr>
                        <a:t>Networks and Connections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97703"/>
                  </a:ext>
                </a:extLst>
              </a:tr>
              <a:tr h="311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Capitals Coalition</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8261AB"/>
                    </a:solidFill>
                  </a:tcPr>
                </a:tc>
                <a:extLst>
                  <a:ext uri="{0D108BD9-81ED-4DB2-BD59-A6C34878D82A}">
                    <a16:rowId xmlns:a16="http://schemas.microsoft.com/office/drawing/2014/main" val="1921311618"/>
                  </a:ext>
                </a:extLst>
              </a:tr>
              <a:tr h="920944">
                <a:tc>
                  <a:txBody>
                    <a:bodyPr/>
                    <a:lstStyle/>
                    <a:p>
                      <a:r>
                        <a:rPr lang="en-GB" sz="1400" dirty="0">
                          <a:solidFill>
                            <a:schemeClr val="tx1"/>
                          </a:solidFill>
                          <a:latin typeface="Arial" panose="020B0604020202020204" pitchFamily="34" charset="0"/>
                          <a:cs typeface="Arial" panose="020B0604020202020204" pitchFamily="34" charset="0"/>
                        </a:rPr>
                        <a:t>The networks and the shared norms,</a:t>
                      </a:r>
                    </a:p>
                    <a:p>
                      <a:r>
                        <a:rPr lang="en-GB" sz="1400" dirty="0">
                          <a:solidFill>
                            <a:schemeClr val="tx1"/>
                          </a:solidFill>
                          <a:latin typeface="Arial" panose="020B0604020202020204" pitchFamily="34" charset="0"/>
                          <a:cs typeface="Arial" panose="020B0604020202020204" pitchFamily="34" charset="0"/>
                        </a:rPr>
                        <a:t>values and understanding that facilitate cooperation within and among groups.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684361"/>
                  </a:ext>
                </a:extLst>
              </a:tr>
              <a:tr h="311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Built Environment</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8261AB"/>
                    </a:solidFill>
                  </a:tcPr>
                </a:tc>
                <a:extLst>
                  <a:ext uri="{0D108BD9-81ED-4DB2-BD59-A6C34878D82A}">
                    <a16:rowId xmlns:a16="http://schemas.microsoft.com/office/drawing/2014/main" val="789726947"/>
                  </a:ext>
                </a:extLst>
              </a:tr>
              <a:tr h="1012056">
                <a:tc>
                  <a:txBody>
                    <a:bodyPr/>
                    <a:lstStyle/>
                    <a:p>
                      <a:r>
                        <a:rPr lang="en-GB" sz="1400" dirty="0">
                          <a:solidFill>
                            <a:schemeClr val="tx1"/>
                          </a:solidFill>
                          <a:latin typeface="Arial" panose="020B0604020202020204" pitchFamily="34" charset="0"/>
                          <a:cs typeface="Arial" panose="020B0604020202020204" pitchFamily="34" charset="0"/>
                        </a:rPr>
                        <a:t>Involvement and Influence, Equality and Diversity, Networks and Connections and the changes people experience from built assets.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5330820"/>
                  </a:ext>
                </a:extLst>
              </a:tr>
            </a:tbl>
          </a:graphicData>
        </a:graphic>
      </p:graphicFrame>
      <p:sp>
        <p:nvSpPr>
          <p:cNvPr id="2" name="Rectangle 1">
            <a:extLst>
              <a:ext uri="{FF2B5EF4-FFF2-40B4-BE49-F238E27FC236}">
                <a16:creationId xmlns:a16="http://schemas.microsoft.com/office/drawing/2014/main" id="{AA835BA2-FFFA-48B9-A718-BA91418172E5}"/>
              </a:ext>
            </a:extLst>
          </p:cNvPr>
          <p:cNvSpPr/>
          <p:nvPr/>
        </p:nvSpPr>
        <p:spPr>
          <a:xfrm>
            <a:off x="5977890" y="1103479"/>
            <a:ext cx="5644905" cy="5050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ontent Placeholder 6">
            <a:extLst>
              <a:ext uri="{FF2B5EF4-FFF2-40B4-BE49-F238E27FC236}">
                <a16:creationId xmlns:a16="http://schemas.microsoft.com/office/drawing/2014/main" id="{62BEA7F2-DE8A-41B6-AAC7-BAFE152D6C37}"/>
              </a:ext>
            </a:extLst>
          </p:cNvPr>
          <p:cNvSpPr>
            <a:spLocks noGrp="1"/>
          </p:cNvSpPr>
          <p:nvPr>
            <p:ph idx="1"/>
          </p:nvPr>
        </p:nvSpPr>
        <p:spPr>
          <a:xfrm>
            <a:off x="6095999" y="1733103"/>
            <a:ext cx="4556761" cy="405306"/>
          </a:xfrm>
        </p:spPr>
        <p:txBody>
          <a:bodyPr>
            <a:noAutofit/>
          </a:bodyPr>
          <a:lstStyle/>
          <a:p>
            <a:pPr>
              <a:spcBef>
                <a:spcPts val="0"/>
              </a:spcBef>
              <a:spcAft>
                <a:spcPts val="600"/>
              </a:spcAft>
            </a:pPr>
            <a:r>
              <a:rPr lang="en-GB" sz="1500" b="1" dirty="0">
                <a:solidFill>
                  <a:srgbClr val="8B62AA"/>
                </a:solidFill>
              </a:rPr>
              <a:t>Brandon Primary School, Durham</a:t>
            </a:r>
          </a:p>
        </p:txBody>
      </p:sp>
      <p:sp>
        <p:nvSpPr>
          <p:cNvPr id="12" name="Title 4">
            <a:extLst>
              <a:ext uri="{FF2B5EF4-FFF2-40B4-BE49-F238E27FC236}">
                <a16:creationId xmlns:a16="http://schemas.microsoft.com/office/drawing/2014/main" id="{CE614B70-79D3-47E6-B644-E26F8D3D8B0E}"/>
              </a:ext>
            </a:extLst>
          </p:cNvPr>
          <p:cNvSpPr txBox="1">
            <a:spLocks/>
          </p:cNvSpPr>
          <p:nvPr/>
        </p:nvSpPr>
        <p:spPr>
          <a:xfrm>
            <a:off x="6096000" y="4945595"/>
            <a:ext cx="2851197" cy="1170432"/>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600" b="1" i="0" kern="1200">
                <a:solidFill>
                  <a:srgbClr val="001C54"/>
                </a:solidFill>
                <a:latin typeface="Arial" panose="020B0604020202020204" pitchFamily="34" charset="0"/>
                <a:ea typeface="+mj-ea"/>
                <a:cs typeface="+mj-cs"/>
              </a:defRPr>
            </a:lvl1pPr>
          </a:lstStyle>
          <a:p>
            <a:pPr>
              <a:lnSpc>
                <a:spcPct val="100000"/>
              </a:lnSpc>
            </a:pPr>
            <a:r>
              <a:rPr lang="en-GB" sz="1400" dirty="0">
                <a:solidFill>
                  <a:schemeClr val="tx1"/>
                </a:solidFill>
              </a:rPr>
              <a:t>equality and diversity: </a:t>
            </a:r>
            <a:r>
              <a:rPr lang="en-GB" sz="1400" b="0" u="sng" dirty="0">
                <a:solidFill>
                  <a:schemeClr val="tx1"/>
                </a:solidFill>
              </a:rPr>
              <a:t>accessible asset for all users </a:t>
            </a:r>
          </a:p>
          <a:p>
            <a:r>
              <a:rPr lang="en-GB" sz="1400" b="0" dirty="0">
                <a:solidFill>
                  <a:schemeClr val="tx1"/>
                </a:solidFill>
              </a:rPr>
              <a:t>The school facilitates community use (community room, training rooms) </a:t>
            </a:r>
            <a:endParaRPr lang="en-US" sz="1400" dirty="0">
              <a:solidFill>
                <a:schemeClr val="tx1"/>
              </a:solidFill>
              <a:latin typeface="Arial"/>
              <a:cs typeface="Arial"/>
            </a:endParaRPr>
          </a:p>
        </p:txBody>
      </p:sp>
      <p:sp>
        <p:nvSpPr>
          <p:cNvPr id="13" name="Content Placeholder 6">
            <a:extLst>
              <a:ext uri="{FF2B5EF4-FFF2-40B4-BE49-F238E27FC236}">
                <a16:creationId xmlns:a16="http://schemas.microsoft.com/office/drawing/2014/main" id="{FE0E0A9D-0FEF-4B0C-B77A-410ADA9238F5}"/>
              </a:ext>
            </a:extLst>
          </p:cNvPr>
          <p:cNvSpPr txBox="1">
            <a:spLocks/>
          </p:cNvSpPr>
          <p:nvPr/>
        </p:nvSpPr>
        <p:spPr>
          <a:xfrm>
            <a:off x="6087448" y="4562572"/>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8261AB"/>
                </a:solidFill>
              </a:rPr>
              <a:t>Key benefits</a:t>
            </a:r>
          </a:p>
          <a:p>
            <a:pPr algn="ctr">
              <a:lnSpc>
                <a:spcPct val="100000"/>
              </a:lnSpc>
              <a:spcBef>
                <a:spcPts val="0"/>
              </a:spcBef>
            </a:pPr>
            <a:endParaRPr lang="en-GB" sz="1500" b="1" dirty="0">
              <a:solidFill>
                <a:srgbClr val="63C29C"/>
              </a:solidFill>
            </a:endParaRPr>
          </a:p>
        </p:txBody>
      </p:sp>
      <p:sp>
        <p:nvSpPr>
          <p:cNvPr id="14" name="Content Placeholder 6">
            <a:extLst>
              <a:ext uri="{FF2B5EF4-FFF2-40B4-BE49-F238E27FC236}">
                <a16:creationId xmlns:a16="http://schemas.microsoft.com/office/drawing/2014/main" id="{F76452DE-2B00-4964-8DE3-434B8852396F}"/>
              </a:ext>
            </a:extLst>
          </p:cNvPr>
          <p:cNvSpPr txBox="1">
            <a:spLocks/>
          </p:cNvSpPr>
          <p:nvPr/>
        </p:nvSpPr>
        <p:spPr>
          <a:xfrm>
            <a:off x="9031017" y="4560979"/>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8261AB"/>
                </a:solidFill>
              </a:rPr>
              <a:t>Benefits in other capitals</a:t>
            </a:r>
          </a:p>
          <a:p>
            <a:pPr algn="ctr">
              <a:lnSpc>
                <a:spcPct val="100000"/>
              </a:lnSpc>
              <a:spcBef>
                <a:spcPts val="0"/>
              </a:spcBef>
            </a:pPr>
            <a:endParaRPr lang="en-GB" sz="1500" b="1" dirty="0">
              <a:solidFill>
                <a:srgbClr val="63C29C"/>
              </a:solidFill>
            </a:endParaRPr>
          </a:p>
        </p:txBody>
      </p:sp>
      <p:sp>
        <p:nvSpPr>
          <p:cNvPr id="16" name="Rectangle 15">
            <a:extLst>
              <a:ext uri="{FF2B5EF4-FFF2-40B4-BE49-F238E27FC236}">
                <a16:creationId xmlns:a16="http://schemas.microsoft.com/office/drawing/2014/main" id="{FF808E6B-C9F5-4F4B-9722-38CCC343F0CB}"/>
              </a:ext>
            </a:extLst>
          </p:cNvPr>
          <p:cNvSpPr/>
          <p:nvPr/>
        </p:nvSpPr>
        <p:spPr>
          <a:xfrm>
            <a:off x="9822180" y="5164101"/>
            <a:ext cx="1026706" cy="307777"/>
          </a:xfrm>
          <a:prstGeom prst="rect">
            <a:avLst/>
          </a:prstGeom>
        </p:spPr>
        <p:txBody>
          <a:bodyPr wrap="square">
            <a:spAutoFit/>
          </a:bodyPr>
          <a:lstStyle/>
          <a:p>
            <a:r>
              <a:rPr lang="en-GB" sz="1400" b="1" dirty="0">
                <a:solidFill>
                  <a:srgbClr val="11B7C9"/>
                </a:solidFill>
                <a:latin typeface="Arial"/>
                <a:cs typeface="Arial"/>
              </a:rPr>
              <a:t>Human</a:t>
            </a:r>
            <a:endParaRPr lang="en-US" sz="1400" b="1" dirty="0">
              <a:solidFill>
                <a:srgbClr val="11B7C9"/>
              </a:solidFill>
              <a:latin typeface="Arial"/>
              <a:cs typeface="Arial"/>
            </a:endParaRPr>
          </a:p>
        </p:txBody>
      </p:sp>
      <p:sp>
        <p:nvSpPr>
          <p:cNvPr id="7" name="Rectangle 6">
            <a:extLst>
              <a:ext uri="{FF2B5EF4-FFF2-40B4-BE49-F238E27FC236}">
                <a16:creationId xmlns:a16="http://schemas.microsoft.com/office/drawing/2014/main" id="{BD9CDE88-DE06-D74F-AA74-0D3F7AC6549D}"/>
              </a:ext>
            </a:extLst>
          </p:cNvPr>
          <p:cNvSpPr/>
          <p:nvPr/>
        </p:nvSpPr>
        <p:spPr>
          <a:xfrm>
            <a:off x="1408887" y="766783"/>
            <a:ext cx="1864614" cy="400110"/>
          </a:xfrm>
          <a:prstGeom prst="rect">
            <a:avLst/>
          </a:prstGeom>
        </p:spPr>
        <p:txBody>
          <a:bodyPr wrap="none">
            <a:spAutoFit/>
          </a:bodyPr>
          <a:lstStyle/>
          <a:p>
            <a:pPr algn="ctr"/>
            <a:r>
              <a:rPr lang="en-GB" sz="2000" b="1" dirty="0">
                <a:solidFill>
                  <a:srgbClr val="8261AB"/>
                </a:solidFill>
                <a:latin typeface="Arial" panose="020B0604020202020204" pitchFamily="34" charset="0"/>
                <a:cs typeface="Arial" panose="020B0604020202020204" pitchFamily="34" charset="0"/>
              </a:rPr>
              <a:t>Social Capital</a:t>
            </a:r>
          </a:p>
        </p:txBody>
      </p:sp>
      <p:sp>
        <p:nvSpPr>
          <p:cNvPr id="20" name="Title 4">
            <a:extLst>
              <a:ext uri="{FF2B5EF4-FFF2-40B4-BE49-F238E27FC236}">
                <a16:creationId xmlns:a16="http://schemas.microsoft.com/office/drawing/2014/main" id="{D4F8CDC9-6488-1F46-9E38-51D8E086907E}"/>
              </a:ext>
            </a:extLst>
          </p:cNvPr>
          <p:cNvSpPr txBox="1">
            <a:spLocks/>
          </p:cNvSpPr>
          <p:nvPr/>
        </p:nvSpPr>
        <p:spPr>
          <a:xfrm>
            <a:off x="9822179" y="2108731"/>
            <a:ext cx="1800615" cy="2186540"/>
          </a:xfrm>
          <a:prstGeom prst="rect">
            <a:avLst/>
          </a:prstGeom>
        </p:spPr>
        <p:txBody>
          <a:bodyPr vert="horz" lIns="0" tIns="0" rIns="0" bIns="0" rtlCol="0" anchor="t">
            <a:noAutofit/>
          </a:bodyPr>
          <a:lstStyle>
            <a:defPPr>
              <a:defRPr lang="en-US"/>
            </a:defPPr>
            <a:lvl1pPr>
              <a:lnSpc>
                <a:spcPct val="100000"/>
              </a:lnSpc>
              <a:spcBef>
                <a:spcPct val="0"/>
              </a:spcBef>
              <a:buNone/>
              <a:defRPr sz="1500" b="1" i="0">
                <a:latin typeface="Arial" panose="020B0604020202020204" pitchFamily="34" charset="0"/>
                <a:ea typeface="+mj-ea"/>
                <a:cs typeface="+mj-cs"/>
              </a:defRPr>
            </a:lvl1pPr>
          </a:lstStyle>
          <a:p>
            <a:pPr marL="182563" indent="-182563">
              <a:buFont typeface="Arial" panose="020B0604020202020204" pitchFamily="34" charset="0"/>
              <a:buChar char="•"/>
            </a:pPr>
            <a:r>
              <a:rPr lang="en-GB" sz="1400" b="0" dirty="0"/>
              <a:t>Exemplar template for sustainable educational facility</a:t>
            </a:r>
          </a:p>
          <a:p>
            <a:pPr marL="182563" indent="-182563">
              <a:buFont typeface="Arial" panose="020B0604020202020204" pitchFamily="34" charset="0"/>
              <a:buChar char="•"/>
            </a:pPr>
            <a:r>
              <a:rPr lang="en-GB" sz="1400" b="0" dirty="0"/>
              <a:t>Accessible and flexible facilities: </a:t>
            </a:r>
            <a:br>
              <a:rPr lang="en-GB" sz="1400" b="0" dirty="0"/>
            </a:br>
            <a:r>
              <a:rPr lang="en-GB" sz="1400" b="0" dirty="0"/>
              <a:t>day care, parent/community room, training rooms</a:t>
            </a:r>
          </a:p>
          <a:p>
            <a:pPr marL="182563" indent="-182563">
              <a:buFont typeface="Arial" panose="020B0604020202020204" pitchFamily="34" charset="0"/>
              <a:buChar char="•"/>
            </a:pPr>
            <a:endParaRPr lang="en-GB" sz="1400" b="0" dirty="0"/>
          </a:p>
        </p:txBody>
      </p:sp>
      <p:pic>
        <p:nvPicPr>
          <p:cNvPr id="21" name="Picture 20" descr="A picture containing text, sky, outdoor, building&#10;&#10;Description automatically generated">
            <a:extLst>
              <a:ext uri="{FF2B5EF4-FFF2-40B4-BE49-F238E27FC236}">
                <a16:creationId xmlns:a16="http://schemas.microsoft.com/office/drawing/2014/main" id="{E67B8FB0-6863-C148-8E47-BB88DCD492C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5999" y="2121675"/>
            <a:ext cx="3644233" cy="2186540"/>
          </a:xfrm>
          <a:prstGeom prst="rect">
            <a:avLst/>
          </a:prstGeom>
        </p:spPr>
      </p:pic>
    </p:spTree>
    <p:extLst>
      <p:ext uri="{BB962C8B-B14F-4D97-AF65-F5344CB8AC3E}">
        <p14:creationId xmlns:p14="http://schemas.microsoft.com/office/powerpoint/2010/main" val="27794077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Icon&#10;&#10;Description automatically generated">
            <a:extLst>
              <a:ext uri="{FF2B5EF4-FFF2-40B4-BE49-F238E27FC236}">
                <a16:creationId xmlns:a16="http://schemas.microsoft.com/office/drawing/2014/main" id="{2C3699A6-912B-004C-A21B-260F075B26B6}"/>
              </a:ext>
            </a:extLst>
          </p:cNvPr>
          <p:cNvPicPr>
            <a:picLocks noChangeAspect="1"/>
          </p:cNvPicPr>
          <p:nvPr/>
        </p:nvPicPr>
        <p:blipFill>
          <a:blip r:embed="rId3"/>
          <a:stretch>
            <a:fillRect/>
          </a:stretch>
        </p:blipFill>
        <p:spPr>
          <a:xfrm>
            <a:off x="9057575" y="4909695"/>
            <a:ext cx="741256" cy="859541"/>
          </a:xfrm>
          <a:prstGeom prst="rect">
            <a:avLst/>
          </a:prstGeom>
        </p:spPr>
      </p:pic>
      <p:pic>
        <p:nvPicPr>
          <p:cNvPr id="4" name="Picture 3" descr="Icon&#10;&#10;Description automatically generated">
            <a:extLst>
              <a:ext uri="{FF2B5EF4-FFF2-40B4-BE49-F238E27FC236}">
                <a16:creationId xmlns:a16="http://schemas.microsoft.com/office/drawing/2014/main" id="{520911D1-095B-DA4F-A74E-ACDE2719BC53}"/>
              </a:ext>
            </a:extLst>
          </p:cNvPr>
          <p:cNvPicPr>
            <a:picLocks noChangeAspect="1"/>
          </p:cNvPicPr>
          <p:nvPr/>
        </p:nvPicPr>
        <p:blipFill>
          <a:blip r:embed="rId4"/>
          <a:stretch>
            <a:fillRect/>
          </a:stretch>
        </p:blipFill>
        <p:spPr>
          <a:xfrm>
            <a:off x="650487" y="478130"/>
            <a:ext cx="741256" cy="859541"/>
          </a:xfrm>
          <a:prstGeom prst="rect">
            <a:avLst/>
          </a:prstGeom>
        </p:spPr>
      </p:pic>
      <p:sp>
        <p:nvSpPr>
          <p:cNvPr id="8" name="Rectangle 7">
            <a:extLst>
              <a:ext uri="{FF2B5EF4-FFF2-40B4-BE49-F238E27FC236}">
                <a16:creationId xmlns:a16="http://schemas.microsoft.com/office/drawing/2014/main" id="{CFA58312-E703-4E0A-A30A-D35736B512A6}"/>
              </a:ext>
            </a:extLst>
          </p:cNvPr>
          <p:cNvSpPr/>
          <p:nvPr/>
        </p:nvSpPr>
        <p:spPr>
          <a:xfrm>
            <a:off x="5977890" y="1103478"/>
            <a:ext cx="5644905" cy="508340"/>
          </a:xfrm>
          <a:prstGeom prst="rect">
            <a:avLst/>
          </a:prstGeom>
          <a:solidFill>
            <a:srgbClr val="F974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57300"/>
            <a:r>
              <a:rPr lang="en-GB" sz="1600" b="1" dirty="0">
                <a:latin typeface="Arial" panose="020B0604020202020204" pitchFamily="34" charset="0"/>
                <a:cs typeface="Arial" panose="020B0604020202020204" pitchFamily="34" charset="0"/>
              </a:rPr>
              <a:t>CATEGORY</a:t>
            </a:r>
            <a:r>
              <a:rPr lang="en-GB" sz="1600" dirty="0">
                <a:latin typeface="Arial" panose="020B0604020202020204" pitchFamily="34" charset="0"/>
                <a:cs typeface="Arial" panose="020B0604020202020204" pitchFamily="34" charset="0"/>
              </a:rPr>
              <a:t>	 Resilience and Security</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27</a:t>
            </a:fld>
            <a:endParaRPr lang="en-US" dirty="0"/>
          </a:p>
        </p:txBody>
      </p:sp>
      <p:graphicFrame>
        <p:nvGraphicFramePr>
          <p:cNvPr id="10" name="Table 7">
            <a:extLst>
              <a:ext uri="{FF2B5EF4-FFF2-40B4-BE49-F238E27FC236}">
                <a16:creationId xmlns:a16="http://schemas.microsoft.com/office/drawing/2014/main" id="{E6A9CC50-B112-4D1C-957A-4FCA1D3DCD17}"/>
              </a:ext>
            </a:extLst>
          </p:cNvPr>
          <p:cNvGraphicFramePr>
            <a:graphicFrameLocks noGrp="1"/>
          </p:cNvGraphicFramePr>
          <p:nvPr>
            <p:extLst>
              <p:ext uri="{D42A27DB-BD31-4B8C-83A1-F6EECF244321}">
                <p14:modId xmlns:p14="http://schemas.microsoft.com/office/powerpoint/2010/main" val="3789458979"/>
              </p:ext>
            </p:extLst>
          </p:nvPr>
        </p:nvGraphicFramePr>
        <p:xfrm>
          <a:off x="650391" y="1597932"/>
          <a:ext cx="5208411" cy="4555731"/>
        </p:xfrm>
        <a:graphic>
          <a:graphicData uri="http://schemas.openxmlformats.org/drawingml/2006/table">
            <a:tbl>
              <a:tblPr bandRow="1">
                <a:tableStyleId>{5C22544A-7EE6-4342-B048-85BDC9FD1C3A}</a:tableStyleId>
              </a:tblPr>
              <a:tblGrid>
                <a:gridCol w="5208411">
                  <a:extLst>
                    <a:ext uri="{9D8B030D-6E8A-4147-A177-3AD203B41FA5}">
                      <a16:colId xmlns:a16="http://schemas.microsoft.com/office/drawing/2014/main" val="3987781100"/>
                    </a:ext>
                  </a:extLst>
                </a:gridCol>
              </a:tblGrid>
              <a:tr h="311944">
                <a:tc>
                  <a:txBody>
                    <a:bodyPr/>
                    <a:lstStyle/>
                    <a:p>
                      <a:pPr>
                        <a:spcAft>
                          <a:spcPts val="600"/>
                        </a:spcAft>
                      </a:pPr>
                      <a:r>
                        <a:rPr lang="en-GB" sz="1400" b="1" dirty="0">
                          <a:solidFill>
                            <a:schemeClr val="bg1"/>
                          </a:solidFill>
                          <a:latin typeface="Arial" panose="020B0604020202020204" pitchFamily="34" charset="0"/>
                          <a:cs typeface="Arial" panose="020B0604020202020204" pitchFamily="34" charset="0"/>
                        </a:rPr>
                        <a:t>Categories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97462"/>
                    </a:solidFill>
                  </a:tcPr>
                </a:tc>
                <a:extLst>
                  <a:ext uri="{0D108BD9-81ED-4DB2-BD59-A6C34878D82A}">
                    <a16:rowId xmlns:a16="http://schemas.microsoft.com/office/drawing/2014/main" val="1391093109"/>
                  </a:ext>
                </a:extLst>
              </a:tr>
              <a:tr h="1686899">
                <a:tc>
                  <a:txBody>
                    <a:bodyPr/>
                    <a:lstStyle/>
                    <a:p>
                      <a:pPr>
                        <a:spcAft>
                          <a:spcPts val="600"/>
                        </a:spcAft>
                      </a:pPr>
                      <a:r>
                        <a:rPr lang="en-GB" sz="1400" dirty="0">
                          <a:solidFill>
                            <a:schemeClr val="tx1"/>
                          </a:solidFill>
                          <a:latin typeface="Arial" panose="020B0604020202020204" pitchFamily="34" charset="0"/>
                          <a:cs typeface="Arial" panose="020B0604020202020204" pitchFamily="34" charset="0"/>
                        </a:rPr>
                        <a:t>Lifecycle Cost</a:t>
                      </a:r>
                    </a:p>
                    <a:p>
                      <a:pPr>
                        <a:spcAft>
                          <a:spcPts val="600"/>
                        </a:spcAft>
                      </a:pPr>
                      <a:r>
                        <a:rPr lang="en-GB" sz="1400" dirty="0">
                          <a:solidFill>
                            <a:schemeClr val="tx1"/>
                          </a:solidFill>
                          <a:latin typeface="Arial" panose="020B0604020202020204" pitchFamily="34" charset="0"/>
                          <a:cs typeface="Arial" panose="020B0604020202020204" pitchFamily="34" charset="0"/>
                        </a:rPr>
                        <a:t>Return</a:t>
                      </a:r>
                    </a:p>
                    <a:p>
                      <a:pPr>
                        <a:spcAft>
                          <a:spcPts val="600"/>
                        </a:spcAft>
                      </a:pPr>
                      <a:r>
                        <a:rPr lang="en-GB" sz="1400" dirty="0">
                          <a:solidFill>
                            <a:schemeClr val="tx1"/>
                          </a:solidFill>
                          <a:latin typeface="Arial" panose="020B0604020202020204" pitchFamily="34" charset="0"/>
                          <a:cs typeface="Arial" panose="020B0604020202020204" pitchFamily="34" charset="0"/>
                        </a:rPr>
                        <a:t>Production</a:t>
                      </a:r>
                    </a:p>
                    <a:p>
                      <a:pPr>
                        <a:spcAft>
                          <a:spcPts val="600"/>
                        </a:spcAft>
                      </a:pPr>
                      <a:r>
                        <a:rPr lang="en-GB" sz="1400" dirty="0">
                          <a:solidFill>
                            <a:schemeClr val="tx1"/>
                          </a:solidFill>
                          <a:latin typeface="Arial" panose="020B0604020202020204" pitchFamily="34" charset="0"/>
                          <a:cs typeface="Arial" panose="020B0604020202020204" pitchFamily="34" charset="0"/>
                        </a:rPr>
                        <a:t>Resilience and Security</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97703"/>
                  </a:ext>
                </a:extLst>
              </a:tr>
              <a:tr h="311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Capitals Coalition</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97462"/>
                    </a:solidFill>
                  </a:tcPr>
                </a:tc>
                <a:extLst>
                  <a:ext uri="{0D108BD9-81ED-4DB2-BD59-A6C34878D82A}">
                    <a16:rowId xmlns:a16="http://schemas.microsoft.com/office/drawing/2014/main" val="1921311618"/>
                  </a:ext>
                </a:extLst>
              </a:tr>
              <a:tr h="920944">
                <a:tc>
                  <a:txBody>
                    <a:bodyPr/>
                    <a:lstStyle/>
                    <a:p>
                      <a:r>
                        <a:rPr lang="en-GB" sz="1400" dirty="0">
                          <a:solidFill>
                            <a:schemeClr val="tx1"/>
                          </a:solidFill>
                          <a:latin typeface="Arial" panose="020B0604020202020204" pitchFamily="34" charset="0"/>
                          <a:cs typeface="Arial" panose="020B0604020202020204" pitchFamily="34" charset="0"/>
                        </a:rPr>
                        <a:t>Man‐made goods as well as all financial assets that are used to produce goods and services consumed by society.</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684361"/>
                  </a:ext>
                </a:extLst>
              </a:tr>
              <a:tr h="311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Built Environment</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97462"/>
                    </a:solidFill>
                  </a:tcPr>
                </a:tc>
                <a:extLst>
                  <a:ext uri="{0D108BD9-81ED-4DB2-BD59-A6C34878D82A}">
                    <a16:rowId xmlns:a16="http://schemas.microsoft.com/office/drawing/2014/main" val="789726947"/>
                  </a:ext>
                </a:extLst>
              </a:tr>
              <a:tr h="1012056">
                <a:tc>
                  <a:txBody>
                    <a:bodyPr/>
                    <a:lstStyle/>
                    <a:p>
                      <a:r>
                        <a:rPr lang="en-GB" sz="1400" dirty="0">
                          <a:solidFill>
                            <a:schemeClr val="tx1"/>
                          </a:solidFill>
                          <a:latin typeface="Arial" panose="020B0604020202020204" pitchFamily="34" charset="0"/>
                          <a:cs typeface="Arial" panose="020B0604020202020204" pitchFamily="34" charset="0"/>
                        </a:rPr>
                        <a:t>Financial assets: capex, opex, revenue, whole direct monetary spend over project life. </a:t>
                      </a:r>
                    </a:p>
                    <a:p>
                      <a:r>
                        <a:rPr lang="en-GB" sz="1400" dirty="0">
                          <a:solidFill>
                            <a:schemeClr val="tx1"/>
                          </a:solidFill>
                          <a:latin typeface="Arial" panose="020B0604020202020204" pitchFamily="34" charset="0"/>
                          <a:cs typeface="Arial" panose="020B0604020202020204" pitchFamily="34" charset="0"/>
                        </a:rPr>
                        <a:t>Man-made: indicators of efficiency, quality of design, construction and operational processes.</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5330820"/>
                  </a:ext>
                </a:extLst>
              </a:tr>
            </a:tbl>
          </a:graphicData>
        </a:graphic>
      </p:graphicFrame>
      <p:sp>
        <p:nvSpPr>
          <p:cNvPr id="2" name="Rectangle 1">
            <a:extLst>
              <a:ext uri="{FF2B5EF4-FFF2-40B4-BE49-F238E27FC236}">
                <a16:creationId xmlns:a16="http://schemas.microsoft.com/office/drawing/2014/main" id="{AA835BA2-FFFA-48B9-A718-BA91418172E5}"/>
              </a:ext>
            </a:extLst>
          </p:cNvPr>
          <p:cNvSpPr/>
          <p:nvPr/>
        </p:nvSpPr>
        <p:spPr>
          <a:xfrm>
            <a:off x="5977890" y="1103479"/>
            <a:ext cx="5644905" cy="5050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ontent Placeholder 6">
            <a:extLst>
              <a:ext uri="{FF2B5EF4-FFF2-40B4-BE49-F238E27FC236}">
                <a16:creationId xmlns:a16="http://schemas.microsoft.com/office/drawing/2014/main" id="{62BEA7F2-DE8A-41B6-AAC7-BAFE152D6C37}"/>
              </a:ext>
            </a:extLst>
          </p:cNvPr>
          <p:cNvSpPr>
            <a:spLocks noGrp="1"/>
          </p:cNvSpPr>
          <p:nvPr>
            <p:ph idx="1"/>
          </p:nvPr>
        </p:nvSpPr>
        <p:spPr>
          <a:xfrm>
            <a:off x="6095999" y="1733103"/>
            <a:ext cx="4556761" cy="405306"/>
          </a:xfrm>
        </p:spPr>
        <p:txBody>
          <a:bodyPr>
            <a:noAutofit/>
          </a:bodyPr>
          <a:lstStyle/>
          <a:p>
            <a:pPr>
              <a:spcBef>
                <a:spcPts val="0"/>
              </a:spcBef>
              <a:spcAft>
                <a:spcPts val="600"/>
              </a:spcAft>
            </a:pPr>
            <a:r>
              <a:rPr lang="en-GB" sz="1500" b="1" dirty="0">
                <a:solidFill>
                  <a:srgbClr val="F97463"/>
                </a:solidFill>
              </a:rPr>
              <a:t>The Student Centre, UCL</a:t>
            </a:r>
          </a:p>
        </p:txBody>
      </p:sp>
      <p:sp>
        <p:nvSpPr>
          <p:cNvPr id="12" name="Title 4">
            <a:extLst>
              <a:ext uri="{FF2B5EF4-FFF2-40B4-BE49-F238E27FC236}">
                <a16:creationId xmlns:a16="http://schemas.microsoft.com/office/drawing/2014/main" id="{CE614B70-79D3-47E6-B644-E26F8D3D8B0E}"/>
              </a:ext>
            </a:extLst>
          </p:cNvPr>
          <p:cNvSpPr txBox="1">
            <a:spLocks/>
          </p:cNvSpPr>
          <p:nvPr/>
        </p:nvSpPr>
        <p:spPr>
          <a:xfrm>
            <a:off x="6096000" y="4945595"/>
            <a:ext cx="2851197" cy="1170432"/>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600" b="1" i="0" kern="1200">
                <a:solidFill>
                  <a:srgbClr val="001C54"/>
                </a:solidFill>
                <a:latin typeface="Arial" panose="020B0604020202020204" pitchFamily="34" charset="0"/>
                <a:ea typeface="+mj-ea"/>
                <a:cs typeface="+mj-cs"/>
              </a:defRPr>
            </a:lvl1pPr>
          </a:lstStyle>
          <a:p>
            <a:pPr>
              <a:lnSpc>
                <a:spcPct val="100000"/>
              </a:lnSpc>
            </a:pPr>
            <a:r>
              <a:rPr lang="en-GB" sz="1400" dirty="0">
                <a:solidFill>
                  <a:schemeClr val="tx1"/>
                </a:solidFill>
              </a:rPr>
              <a:t>resilience </a:t>
            </a:r>
            <a:r>
              <a:rPr lang="en-GB" sz="1400" b="0" u="sng" dirty="0">
                <a:solidFill>
                  <a:schemeClr val="tx1"/>
                </a:solidFill>
              </a:rPr>
              <a:t>highly resilient asset to meet future needs </a:t>
            </a:r>
          </a:p>
          <a:p>
            <a:r>
              <a:rPr lang="en-GB" sz="1400" b="0" dirty="0">
                <a:solidFill>
                  <a:schemeClr val="tx1"/>
                </a:solidFill>
              </a:rPr>
              <a:t>Enhancing the student experience by being responsive to future change </a:t>
            </a:r>
            <a:endParaRPr lang="en-US" sz="1400" dirty="0">
              <a:solidFill>
                <a:schemeClr val="tx1"/>
              </a:solidFill>
              <a:latin typeface="Arial"/>
              <a:cs typeface="Arial"/>
            </a:endParaRPr>
          </a:p>
        </p:txBody>
      </p:sp>
      <p:sp>
        <p:nvSpPr>
          <p:cNvPr id="13" name="Content Placeholder 6">
            <a:extLst>
              <a:ext uri="{FF2B5EF4-FFF2-40B4-BE49-F238E27FC236}">
                <a16:creationId xmlns:a16="http://schemas.microsoft.com/office/drawing/2014/main" id="{FE0E0A9D-0FEF-4B0C-B77A-410ADA9238F5}"/>
              </a:ext>
            </a:extLst>
          </p:cNvPr>
          <p:cNvSpPr txBox="1">
            <a:spLocks/>
          </p:cNvSpPr>
          <p:nvPr/>
        </p:nvSpPr>
        <p:spPr>
          <a:xfrm>
            <a:off x="6087448" y="4562572"/>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F97462"/>
                </a:solidFill>
              </a:rPr>
              <a:t>Key benefits</a:t>
            </a:r>
          </a:p>
          <a:p>
            <a:pPr algn="ctr">
              <a:lnSpc>
                <a:spcPct val="100000"/>
              </a:lnSpc>
              <a:spcBef>
                <a:spcPts val="0"/>
              </a:spcBef>
            </a:pPr>
            <a:endParaRPr lang="en-GB" sz="1500" b="1" dirty="0">
              <a:solidFill>
                <a:srgbClr val="63C29C"/>
              </a:solidFill>
            </a:endParaRPr>
          </a:p>
        </p:txBody>
      </p:sp>
      <p:sp>
        <p:nvSpPr>
          <p:cNvPr id="14" name="Content Placeholder 6">
            <a:extLst>
              <a:ext uri="{FF2B5EF4-FFF2-40B4-BE49-F238E27FC236}">
                <a16:creationId xmlns:a16="http://schemas.microsoft.com/office/drawing/2014/main" id="{F76452DE-2B00-4964-8DE3-434B8852396F}"/>
              </a:ext>
            </a:extLst>
          </p:cNvPr>
          <p:cNvSpPr txBox="1">
            <a:spLocks/>
          </p:cNvSpPr>
          <p:nvPr/>
        </p:nvSpPr>
        <p:spPr>
          <a:xfrm>
            <a:off x="9031017" y="4560979"/>
            <a:ext cx="2363132" cy="35035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GB" sz="1500" b="1" dirty="0">
                <a:solidFill>
                  <a:srgbClr val="F97462"/>
                </a:solidFill>
              </a:rPr>
              <a:t>Benefits in other capitals</a:t>
            </a:r>
          </a:p>
          <a:p>
            <a:pPr algn="ctr">
              <a:lnSpc>
                <a:spcPct val="100000"/>
              </a:lnSpc>
              <a:spcBef>
                <a:spcPts val="0"/>
              </a:spcBef>
            </a:pPr>
            <a:endParaRPr lang="en-GB" sz="1500" b="1" dirty="0">
              <a:solidFill>
                <a:srgbClr val="63C29C"/>
              </a:solidFill>
            </a:endParaRPr>
          </a:p>
        </p:txBody>
      </p:sp>
      <p:sp>
        <p:nvSpPr>
          <p:cNvPr id="16" name="Rectangle 15">
            <a:extLst>
              <a:ext uri="{FF2B5EF4-FFF2-40B4-BE49-F238E27FC236}">
                <a16:creationId xmlns:a16="http://schemas.microsoft.com/office/drawing/2014/main" id="{FF808E6B-C9F5-4F4B-9722-38CCC343F0CB}"/>
              </a:ext>
            </a:extLst>
          </p:cNvPr>
          <p:cNvSpPr/>
          <p:nvPr/>
        </p:nvSpPr>
        <p:spPr>
          <a:xfrm>
            <a:off x="9822180" y="5164101"/>
            <a:ext cx="1026706" cy="307777"/>
          </a:xfrm>
          <a:prstGeom prst="rect">
            <a:avLst/>
          </a:prstGeom>
        </p:spPr>
        <p:txBody>
          <a:bodyPr wrap="square">
            <a:spAutoFit/>
          </a:bodyPr>
          <a:lstStyle/>
          <a:p>
            <a:r>
              <a:rPr lang="en-GB" sz="1400" b="1" dirty="0">
                <a:solidFill>
                  <a:srgbClr val="63C29C"/>
                </a:solidFill>
                <a:latin typeface="Arial"/>
                <a:cs typeface="Arial"/>
              </a:rPr>
              <a:t>Natural</a:t>
            </a:r>
            <a:endParaRPr lang="en-US" sz="1400" b="1" dirty="0">
              <a:solidFill>
                <a:srgbClr val="63C29C"/>
              </a:solidFill>
              <a:latin typeface="Arial"/>
              <a:cs typeface="Arial"/>
            </a:endParaRPr>
          </a:p>
        </p:txBody>
      </p:sp>
      <p:sp>
        <p:nvSpPr>
          <p:cNvPr id="7" name="Rectangle 6">
            <a:extLst>
              <a:ext uri="{FF2B5EF4-FFF2-40B4-BE49-F238E27FC236}">
                <a16:creationId xmlns:a16="http://schemas.microsoft.com/office/drawing/2014/main" id="{BD9CDE88-DE06-D74F-AA74-0D3F7AC6549D}"/>
              </a:ext>
            </a:extLst>
          </p:cNvPr>
          <p:cNvSpPr/>
          <p:nvPr/>
        </p:nvSpPr>
        <p:spPr>
          <a:xfrm>
            <a:off x="1412018" y="766783"/>
            <a:ext cx="2294218" cy="400110"/>
          </a:xfrm>
          <a:prstGeom prst="rect">
            <a:avLst/>
          </a:prstGeom>
        </p:spPr>
        <p:txBody>
          <a:bodyPr wrap="none">
            <a:spAutoFit/>
          </a:bodyPr>
          <a:lstStyle/>
          <a:p>
            <a:pPr algn="ctr"/>
            <a:r>
              <a:rPr lang="en-GB" sz="2000" b="1" dirty="0">
                <a:solidFill>
                  <a:srgbClr val="F97462"/>
                </a:solidFill>
                <a:latin typeface="Arial" panose="020B0604020202020204" pitchFamily="34" charset="0"/>
                <a:cs typeface="Arial" panose="020B0604020202020204" pitchFamily="34" charset="0"/>
              </a:rPr>
              <a:t>Produced Capital</a:t>
            </a:r>
          </a:p>
        </p:txBody>
      </p:sp>
      <p:pic>
        <p:nvPicPr>
          <p:cNvPr id="19" name="Picture 18" descr="A picture containing building, sky, outdoor, apartment building&#10;&#10;Description automatically generated">
            <a:extLst>
              <a:ext uri="{FF2B5EF4-FFF2-40B4-BE49-F238E27FC236}">
                <a16:creationId xmlns:a16="http://schemas.microsoft.com/office/drawing/2014/main" id="{C813E34D-C4B9-2448-B858-87EDE8EC911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117662" y="2241598"/>
            <a:ext cx="2509488" cy="2045251"/>
          </a:xfrm>
          <a:prstGeom prst="rect">
            <a:avLst/>
          </a:prstGeom>
        </p:spPr>
      </p:pic>
      <p:sp>
        <p:nvSpPr>
          <p:cNvPr id="23" name="Title 4">
            <a:extLst>
              <a:ext uri="{FF2B5EF4-FFF2-40B4-BE49-F238E27FC236}">
                <a16:creationId xmlns:a16="http://schemas.microsoft.com/office/drawing/2014/main" id="{351E94E3-D4ED-9248-929F-026DB52B2B6D}"/>
              </a:ext>
            </a:extLst>
          </p:cNvPr>
          <p:cNvSpPr txBox="1">
            <a:spLocks/>
          </p:cNvSpPr>
          <p:nvPr/>
        </p:nvSpPr>
        <p:spPr>
          <a:xfrm>
            <a:off x="8766921" y="2208933"/>
            <a:ext cx="2820922" cy="2186540"/>
          </a:xfrm>
          <a:prstGeom prst="rect">
            <a:avLst/>
          </a:prstGeom>
        </p:spPr>
        <p:txBody>
          <a:bodyPr vert="horz" lIns="0" tIns="0" rIns="0" bIns="0" rtlCol="0" anchor="t">
            <a:noAutofit/>
          </a:bodyPr>
          <a:lstStyle>
            <a:defPPr>
              <a:defRPr lang="en-US"/>
            </a:defPPr>
            <a:lvl1pPr>
              <a:lnSpc>
                <a:spcPct val="100000"/>
              </a:lnSpc>
              <a:spcBef>
                <a:spcPct val="0"/>
              </a:spcBef>
              <a:buNone/>
              <a:defRPr sz="1500" b="1" i="0">
                <a:latin typeface="Arial" panose="020B0604020202020204" pitchFamily="34" charset="0"/>
                <a:ea typeface="+mj-ea"/>
                <a:cs typeface="+mj-cs"/>
              </a:defRPr>
            </a:lvl1pPr>
          </a:lstStyle>
          <a:p>
            <a:pPr marL="182563" indent="-182563">
              <a:buFont typeface="Arial" panose="020B0604020202020204" pitchFamily="34" charset="0"/>
              <a:buChar char="•"/>
            </a:pPr>
            <a:r>
              <a:rPr lang="en-GB" sz="1400" b="0" dirty="0"/>
              <a:t>Environmental excellence on constrained urban site</a:t>
            </a:r>
          </a:p>
          <a:p>
            <a:pPr marL="182563" indent="-182563">
              <a:buFont typeface="Arial" panose="020B0604020202020204" pitchFamily="34" charset="0"/>
              <a:buChar char="•"/>
            </a:pPr>
            <a:r>
              <a:rPr lang="en-GB" sz="1400" b="0" dirty="0"/>
              <a:t>High quality design, sympathetic to Bloomsbury conservation area</a:t>
            </a:r>
          </a:p>
          <a:p>
            <a:pPr marL="182563" indent="-182563">
              <a:buFont typeface="Arial" panose="020B0604020202020204" pitchFamily="34" charset="0"/>
              <a:buChar char="•"/>
            </a:pPr>
            <a:r>
              <a:rPr lang="en-GB" sz="1400" b="0" dirty="0"/>
              <a:t>Flexibility, adaptability in a regularised elevational approach </a:t>
            </a:r>
          </a:p>
          <a:p>
            <a:pPr marL="182563" indent="-182563">
              <a:buFont typeface="Arial" panose="020B0604020202020204" pitchFamily="34" charset="0"/>
              <a:buChar char="•"/>
            </a:pPr>
            <a:endParaRPr lang="en-GB" sz="1400" b="0" dirty="0"/>
          </a:p>
        </p:txBody>
      </p:sp>
    </p:spTree>
    <p:extLst>
      <p:ext uri="{BB962C8B-B14F-4D97-AF65-F5344CB8AC3E}">
        <p14:creationId xmlns:p14="http://schemas.microsoft.com/office/powerpoint/2010/main" val="32054467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28</a:t>
            </a:fld>
            <a:endParaRPr lang="en-US" dirty="0"/>
          </a:p>
        </p:txBody>
      </p:sp>
      <p:sp>
        <p:nvSpPr>
          <p:cNvPr id="12" name="Rectangle 11">
            <a:extLst>
              <a:ext uri="{FF2B5EF4-FFF2-40B4-BE49-F238E27FC236}">
                <a16:creationId xmlns:a16="http://schemas.microsoft.com/office/drawing/2014/main" id="{C1A1FC23-02D9-4CD4-8EEF-79564CEDE317}"/>
              </a:ext>
            </a:extLst>
          </p:cNvPr>
          <p:cNvSpPr/>
          <p:nvPr/>
        </p:nvSpPr>
        <p:spPr>
          <a:xfrm>
            <a:off x="8961120" y="5864352"/>
            <a:ext cx="2827959" cy="889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Text&#10;&#10;Description automatically generated">
            <a:extLst>
              <a:ext uri="{FF2B5EF4-FFF2-40B4-BE49-F238E27FC236}">
                <a16:creationId xmlns:a16="http://schemas.microsoft.com/office/drawing/2014/main" id="{BE137112-4D90-2090-DC0D-36578CF4D0C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75970" y="0"/>
            <a:ext cx="9699129" cy="6858000"/>
          </a:xfrm>
          <a:prstGeom prst="rect">
            <a:avLst/>
          </a:prstGeom>
        </p:spPr>
      </p:pic>
    </p:spTree>
    <p:extLst>
      <p:ext uri="{BB962C8B-B14F-4D97-AF65-F5344CB8AC3E}">
        <p14:creationId xmlns:p14="http://schemas.microsoft.com/office/powerpoint/2010/main" val="3214769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fld id="{D7F4A4CA-9C60-844E-8943-D7385AD37C61}" type="slidenum">
              <a:rPr lang="en-US" smtClean="0"/>
              <a:pPr/>
              <a:t>29</a:t>
            </a:fld>
            <a:endParaRPr lang="en-US" sz="900" dirty="0"/>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6547322" cy="872983"/>
          </a:xfrm>
        </p:spPr>
        <p:txBody>
          <a:bodyPr>
            <a:noAutofit/>
          </a:bodyPr>
          <a:lstStyle/>
          <a:p>
            <a:r>
              <a:rPr lang="en-GB" dirty="0"/>
              <a:t>Using the Value Toolkit</a:t>
            </a:r>
          </a:p>
        </p:txBody>
      </p:sp>
    </p:spTree>
    <p:extLst>
      <p:ext uri="{BB962C8B-B14F-4D97-AF65-F5344CB8AC3E}">
        <p14:creationId xmlns:p14="http://schemas.microsoft.com/office/powerpoint/2010/main" val="2431313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3</a:t>
            </a:fld>
            <a:endParaRPr lang="en-US" dirty="0"/>
          </a:p>
        </p:txBody>
      </p:sp>
      <p:graphicFrame>
        <p:nvGraphicFramePr>
          <p:cNvPr id="8" name="Table 6">
            <a:extLst>
              <a:ext uri="{FF2B5EF4-FFF2-40B4-BE49-F238E27FC236}">
                <a16:creationId xmlns:a16="http://schemas.microsoft.com/office/drawing/2014/main" id="{04032446-BED8-4002-8BF5-070077B3D1C0}"/>
              </a:ext>
            </a:extLst>
          </p:cNvPr>
          <p:cNvGraphicFramePr>
            <a:graphicFrameLocks/>
          </p:cNvGraphicFramePr>
          <p:nvPr>
            <p:extLst>
              <p:ext uri="{D42A27DB-BD31-4B8C-83A1-F6EECF244321}">
                <p14:modId xmlns:p14="http://schemas.microsoft.com/office/powerpoint/2010/main" val="3861523508"/>
              </p:ext>
            </p:extLst>
          </p:nvPr>
        </p:nvGraphicFramePr>
        <p:xfrm>
          <a:off x="1077913" y="2005012"/>
          <a:ext cx="10025062" cy="3238319"/>
        </p:xfrm>
        <a:graphic>
          <a:graphicData uri="http://schemas.openxmlformats.org/drawingml/2006/table">
            <a:tbl>
              <a:tblPr firstRow="1" bandRow="1">
                <a:tableStyleId>{073A0DAA-6AF3-43AB-8588-CEC1D06C72B9}</a:tableStyleId>
              </a:tblPr>
              <a:tblGrid>
                <a:gridCol w="10025062">
                  <a:extLst>
                    <a:ext uri="{9D8B030D-6E8A-4147-A177-3AD203B41FA5}">
                      <a16:colId xmlns:a16="http://schemas.microsoft.com/office/drawing/2014/main" val="2170503008"/>
                    </a:ext>
                  </a:extLst>
                </a:gridCol>
              </a:tblGrid>
              <a:tr h="10537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At the end of this module, you will: </a:t>
                      </a:r>
                    </a:p>
                  </a:txBody>
                  <a:tcPr marL="144000" marR="144000" marT="72000" marB="72000" anchor="ctr"/>
                </a:tc>
                <a:extLst>
                  <a:ext uri="{0D108BD9-81ED-4DB2-BD59-A6C34878D82A}">
                    <a16:rowId xmlns:a16="http://schemas.microsoft.com/office/drawing/2014/main" val="3994492446"/>
                  </a:ext>
                </a:extLst>
              </a:tr>
              <a:tr h="2184608">
                <a:tc>
                  <a:txBody>
                    <a:bodyPr/>
                    <a:lstStyle/>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Understand that the Value Toolkit is a holistic process where streams and information requirements are inter-related</a:t>
                      </a:r>
                    </a:p>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Understand who needs to be involved to undertake the Value Toolkit process</a:t>
                      </a:r>
                    </a:p>
                    <a:p>
                      <a:pPr marL="285750" lvl="0" indent="-285750">
                        <a:lnSpc>
                          <a:spcPct val="120000"/>
                        </a:lnSpc>
                        <a:spcBef>
                          <a:spcPts val="0"/>
                        </a:spcBef>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Know where to go for further information, relevant to your needs</a:t>
                      </a:r>
                    </a:p>
                  </a:txBody>
                  <a:tcPr marT="144000" marB="144000">
                    <a:solidFill>
                      <a:schemeClr val="bg1">
                        <a:lumMod val="95000"/>
                      </a:schemeClr>
                    </a:solidFill>
                  </a:tcPr>
                </a:tc>
                <a:extLst>
                  <a:ext uri="{0D108BD9-81ED-4DB2-BD59-A6C34878D82A}">
                    <a16:rowId xmlns:a16="http://schemas.microsoft.com/office/drawing/2014/main" val="2371157630"/>
                  </a:ext>
                </a:extLst>
              </a:tr>
            </a:tbl>
          </a:graphicData>
        </a:graphic>
      </p:graphicFrame>
      <p:sp>
        <p:nvSpPr>
          <p:cNvPr id="7" name="Title 5">
            <a:extLst>
              <a:ext uri="{FF2B5EF4-FFF2-40B4-BE49-F238E27FC236}">
                <a16:creationId xmlns:a16="http://schemas.microsoft.com/office/drawing/2014/main" id="{DEC8B2C1-BDBD-443D-ADA1-203D8DBB6513}"/>
              </a:ext>
            </a:extLst>
          </p:cNvPr>
          <p:cNvSpPr>
            <a:spLocks noGrp="1"/>
          </p:cNvSpPr>
          <p:nvPr>
            <p:ph type="title"/>
          </p:nvPr>
        </p:nvSpPr>
        <p:spPr>
          <a:xfrm>
            <a:off x="1078020" y="566889"/>
            <a:ext cx="10024332" cy="735137"/>
          </a:xfrm>
        </p:spPr>
        <p:txBody>
          <a:bodyPr anchor="t">
            <a:normAutofit/>
          </a:bodyPr>
          <a:lstStyle/>
          <a:p>
            <a:r>
              <a:rPr lang="en-US" dirty="0"/>
              <a:t>Module learning outcomes</a:t>
            </a:r>
            <a:r>
              <a:rPr lang="en-GB" dirty="0"/>
              <a:t> | 2</a:t>
            </a:r>
            <a:endParaRPr lang="en-US" dirty="0"/>
          </a:p>
        </p:txBody>
      </p:sp>
    </p:spTree>
    <p:extLst>
      <p:ext uri="{BB962C8B-B14F-4D97-AF65-F5344CB8AC3E}">
        <p14:creationId xmlns:p14="http://schemas.microsoft.com/office/powerpoint/2010/main" val="31672578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22DA04-5CE4-4FB9-A51D-0C8DD46BD38B}"/>
              </a:ext>
            </a:extLst>
          </p:cNvPr>
          <p:cNvSpPr>
            <a:spLocks noGrp="1"/>
          </p:cNvSpPr>
          <p:nvPr>
            <p:ph type="title"/>
          </p:nvPr>
        </p:nvSpPr>
        <p:spPr/>
        <p:txBody>
          <a:bodyPr>
            <a:normAutofit fontScale="90000"/>
          </a:bodyPr>
          <a:lstStyle/>
          <a:p>
            <a:r>
              <a:rPr lang="en-US" sz="4000" dirty="0"/>
              <a:t>Project and Value Context</a:t>
            </a:r>
            <a:br>
              <a:rPr lang="en-US" dirty="0"/>
            </a:br>
            <a:endParaRPr lang="en-GB" dirty="0"/>
          </a:p>
        </p:txBody>
      </p:sp>
      <p:sp>
        <p:nvSpPr>
          <p:cNvPr id="54" name="object 29">
            <a:extLst>
              <a:ext uri="{FF2B5EF4-FFF2-40B4-BE49-F238E27FC236}">
                <a16:creationId xmlns:a16="http://schemas.microsoft.com/office/drawing/2014/main" id="{9BF16E48-A48D-4498-B60E-D3508B01A885}"/>
              </a:ext>
            </a:extLst>
          </p:cNvPr>
          <p:cNvSpPr txBox="1"/>
          <p:nvPr/>
        </p:nvSpPr>
        <p:spPr>
          <a:xfrm>
            <a:off x="1623897" y="1450487"/>
            <a:ext cx="3221086" cy="307777"/>
          </a:xfrm>
          <a:prstGeom prst="rect">
            <a:avLst/>
          </a:prstGeom>
        </p:spPr>
        <p:txBody>
          <a:bodyPr vert="horz" wrap="square" lIns="0" tIns="0" rIns="0" bIns="0" rtlCol="0">
            <a:spAutoFit/>
          </a:bodyPr>
          <a:lstStyle/>
          <a:p>
            <a:pPr marL="7701" algn="ctr"/>
            <a:r>
              <a:rPr sz="2000" b="1" spc="6" dirty="0">
                <a:solidFill>
                  <a:srgbClr val="A91B29"/>
                </a:solidFill>
                <a:latin typeface="Arial" panose="020B0604020202020204" pitchFamily="34" charset="0"/>
                <a:cs typeface="Arial" panose="020B0604020202020204" pitchFamily="34" charset="0"/>
              </a:rPr>
              <a:t>Project</a:t>
            </a:r>
            <a:r>
              <a:rPr lang="en-GB" sz="2000" b="1" spc="6" dirty="0">
                <a:solidFill>
                  <a:srgbClr val="A91B29"/>
                </a:solidFill>
                <a:latin typeface="Arial" panose="020B0604020202020204" pitchFamily="34" charset="0"/>
                <a:cs typeface="Arial" panose="020B0604020202020204" pitchFamily="34" charset="0"/>
              </a:rPr>
              <a:t> </a:t>
            </a:r>
            <a:r>
              <a:rPr lang="en-GB" sz="2000" b="1" spc="3" dirty="0">
                <a:solidFill>
                  <a:srgbClr val="A91B29"/>
                </a:solidFill>
                <a:latin typeface="Arial" panose="020B0604020202020204" pitchFamily="34" charset="0"/>
                <a:cs typeface="Arial" panose="020B0604020202020204" pitchFamily="34" charset="0"/>
              </a:rPr>
              <a:t>Context</a:t>
            </a:r>
            <a:endParaRPr sz="2000" dirty="0">
              <a:latin typeface="Arial" panose="020B0604020202020204" pitchFamily="34" charset="0"/>
              <a:cs typeface="Arial" panose="020B0604020202020204" pitchFamily="34" charset="0"/>
            </a:endParaRPr>
          </a:p>
        </p:txBody>
      </p:sp>
      <p:graphicFrame>
        <p:nvGraphicFramePr>
          <p:cNvPr id="80" name="Table 2">
            <a:extLst>
              <a:ext uri="{FF2B5EF4-FFF2-40B4-BE49-F238E27FC236}">
                <a16:creationId xmlns:a16="http://schemas.microsoft.com/office/drawing/2014/main" id="{A5F97005-F1C7-46FA-8B89-2E75201DD23B}"/>
              </a:ext>
            </a:extLst>
          </p:cNvPr>
          <p:cNvGraphicFramePr>
            <a:graphicFrameLocks noGrp="1"/>
          </p:cNvGraphicFramePr>
          <p:nvPr>
            <p:extLst>
              <p:ext uri="{D42A27DB-BD31-4B8C-83A1-F6EECF244321}">
                <p14:modId xmlns:p14="http://schemas.microsoft.com/office/powerpoint/2010/main" val="2645368681"/>
              </p:ext>
            </p:extLst>
          </p:nvPr>
        </p:nvGraphicFramePr>
        <p:xfrm>
          <a:off x="565432" y="3036699"/>
          <a:ext cx="2351940" cy="2353749"/>
        </p:xfrm>
        <a:graphic>
          <a:graphicData uri="http://schemas.openxmlformats.org/drawingml/2006/table">
            <a:tbl>
              <a:tblPr firstRow="1" bandRow="1">
                <a:tableStyleId>{5C22544A-7EE6-4342-B048-85BDC9FD1C3A}</a:tableStyleId>
              </a:tblPr>
              <a:tblGrid>
                <a:gridCol w="2351940">
                  <a:extLst>
                    <a:ext uri="{9D8B030D-6E8A-4147-A177-3AD203B41FA5}">
                      <a16:colId xmlns:a16="http://schemas.microsoft.com/office/drawing/2014/main" val="956746244"/>
                    </a:ext>
                  </a:extLst>
                </a:gridCol>
              </a:tblGrid>
              <a:tr h="578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Mission</a:t>
                      </a:r>
                    </a:p>
                  </a:txBody>
                  <a:tcPr anchor="ctr"/>
                </a:tc>
                <a:extLst>
                  <a:ext uri="{0D108BD9-81ED-4DB2-BD59-A6C34878D82A}">
                    <a16:rowId xmlns:a16="http://schemas.microsoft.com/office/drawing/2014/main" val="1616805862"/>
                  </a:ext>
                </a:extLst>
              </a:tr>
              <a:tr h="1775007">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The overall aim to meet a need, often but not always, by building something</a:t>
                      </a:r>
                    </a:p>
                  </a:txBody>
                  <a:tcPr marT="144000"/>
                </a:tc>
                <a:extLst>
                  <a:ext uri="{0D108BD9-81ED-4DB2-BD59-A6C34878D82A}">
                    <a16:rowId xmlns:a16="http://schemas.microsoft.com/office/drawing/2014/main" val="2146350077"/>
                  </a:ext>
                </a:extLst>
              </a:tr>
            </a:tbl>
          </a:graphicData>
        </a:graphic>
      </p:graphicFrame>
      <p:graphicFrame>
        <p:nvGraphicFramePr>
          <p:cNvPr id="87" name="Table 2">
            <a:extLst>
              <a:ext uri="{FF2B5EF4-FFF2-40B4-BE49-F238E27FC236}">
                <a16:creationId xmlns:a16="http://schemas.microsoft.com/office/drawing/2014/main" id="{B0365444-E876-4ED8-A3D7-A03898A0A3B9}"/>
              </a:ext>
            </a:extLst>
          </p:cNvPr>
          <p:cNvGraphicFramePr>
            <a:graphicFrameLocks noGrp="1"/>
          </p:cNvGraphicFramePr>
          <p:nvPr>
            <p:extLst>
              <p:ext uri="{D42A27DB-BD31-4B8C-83A1-F6EECF244321}">
                <p14:modId xmlns:p14="http://schemas.microsoft.com/office/powerpoint/2010/main" val="3312308002"/>
              </p:ext>
            </p:extLst>
          </p:nvPr>
        </p:nvGraphicFramePr>
        <p:xfrm>
          <a:off x="9186533" y="3036699"/>
          <a:ext cx="2385465" cy="2353749"/>
        </p:xfrm>
        <a:graphic>
          <a:graphicData uri="http://schemas.openxmlformats.org/drawingml/2006/table">
            <a:tbl>
              <a:tblPr firstRow="1" bandRow="1">
                <a:tableStyleId>{5C22544A-7EE6-4342-B048-85BDC9FD1C3A}</a:tableStyleId>
              </a:tblPr>
              <a:tblGrid>
                <a:gridCol w="2385465">
                  <a:extLst>
                    <a:ext uri="{9D8B030D-6E8A-4147-A177-3AD203B41FA5}">
                      <a16:colId xmlns:a16="http://schemas.microsoft.com/office/drawing/2014/main" val="956746244"/>
                    </a:ext>
                  </a:extLst>
                </a:gridCol>
              </a:tblGrid>
              <a:tr h="547981">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Mission Delivered</a:t>
                      </a:r>
                    </a:p>
                  </a:txBody>
                  <a:tcPr anchor="ctr"/>
                </a:tc>
                <a:extLst>
                  <a:ext uri="{0D108BD9-81ED-4DB2-BD59-A6C34878D82A}">
                    <a16:rowId xmlns:a16="http://schemas.microsoft.com/office/drawing/2014/main" val="1616805862"/>
                  </a:ext>
                </a:extLst>
              </a:tr>
              <a:tr h="1805768">
                <a:tc>
                  <a:txBody>
                    <a:bodyPr/>
                    <a:lstStyle/>
                    <a:p>
                      <a:pPr marL="0" marR="0" lvl="1" algn="l" defTabSz="31115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Achievement of the overall aim to meet a need, and realise the benefits</a:t>
                      </a:r>
                    </a:p>
                  </a:txBody>
                  <a:tcPr marT="144000"/>
                </a:tc>
                <a:extLst>
                  <a:ext uri="{0D108BD9-81ED-4DB2-BD59-A6C34878D82A}">
                    <a16:rowId xmlns:a16="http://schemas.microsoft.com/office/drawing/2014/main" val="2146350077"/>
                  </a:ext>
                </a:extLst>
              </a:tr>
            </a:tbl>
          </a:graphicData>
        </a:graphic>
      </p:graphicFrame>
      <p:graphicFrame>
        <p:nvGraphicFramePr>
          <p:cNvPr id="102" name="Table 2">
            <a:extLst>
              <a:ext uri="{FF2B5EF4-FFF2-40B4-BE49-F238E27FC236}">
                <a16:creationId xmlns:a16="http://schemas.microsoft.com/office/drawing/2014/main" id="{56EF1A47-053D-48C3-97D0-79A9903E15F3}"/>
              </a:ext>
            </a:extLst>
          </p:cNvPr>
          <p:cNvGraphicFramePr>
            <a:graphicFrameLocks noGrp="1"/>
          </p:cNvGraphicFramePr>
          <p:nvPr>
            <p:extLst>
              <p:ext uri="{D42A27DB-BD31-4B8C-83A1-F6EECF244321}">
                <p14:modId xmlns:p14="http://schemas.microsoft.com/office/powerpoint/2010/main" val="1248132098"/>
              </p:ext>
            </p:extLst>
          </p:nvPr>
        </p:nvGraphicFramePr>
        <p:xfrm>
          <a:off x="3438212" y="3036699"/>
          <a:ext cx="2351940" cy="2353748"/>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4326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Core Outcome</a:t>
                      </a:r>
                    </a:p>
                  </a:txBody>
                  <a:tcPr anchor="ctr">
                    <a:solidFill>
                      <a:schemeClr val="tx2"/>
                    </a:solidFill>
                  </a:tcPr>
                </a:tc>
                <a:extLst>
                  <a:ext uri="{0D108BD9-81ED-4DB2-BD59-A6C34878D82A}">
                    <a16:rowId xmlns:a16="http://schemas.microsoft.com/office/drawing/2014/main" val="1616805862"/>
                  </a:ext>
                </a:extLst>
              </a:tr>
              <a:tr h="1810479">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Outcomes critical to successful achievement of the mission</a:t>
                      </a:r>
                    </a:p>
                  </a:txBody>
                  <a:tcPr marT="144000">
                    <a:solidFill>
                      <a:srgbClr val="C2D9DD"/>
                    </a:solidFill>
                  </a:tcPr>
                </a:tc>
                <a:extLst>
                  <a:ext uri="{0D108BD9-81ED-4DB2-BD59-A6C34878D82A}">
                    <a16:rowId xmlns:a16="http://schemas.microsoft.com/office/drawing/2014/main" val="2146350077"/>
                  </a:ext>
                </a:extLst>
              </a:tr>
            </a:tbl>
          </a:graphicData>
        </a:graphic>
      </p:graphicFrame>
      <p:graphicFrame>
        <p:nvGraphicFramePr>
          <p:cNvPr id="105" name="Table 2">
            <a:extLst>
              <a:ext uri="{FF2B5EF4-FFF2-40B4-BE49-F238E27FC236}">
                <a16:creationId xmlns:a16="http://schemas.microsoft.com/office/drawing/2014/main" id="{F5646A04-7CAA-43A3-83B1-3A31616B189E}"/>
              </a:ext>
            </a:extLst>
          </p:cNvPr>
          <p:cNvGraphicFramePr>
            <a:graphicFrameLocks noGrp="1"/>
          </p:cNvGraphicFramePr>
          <p:nvPr>
            <p:extLst>
              <p:ext uri="{D42A27DB-BD31-4B8C-83A1-F6EECF244321}">
                <p14:modId xmlns:p14="http://schemas.microsoft.com/office/powerpoint/2010/main" val="1992463927"/>
              </p:ext>
            </p:extLst>
          </p:nvPr>
        </p:nvGraphicFramePr>
        <p:xfrm>
          <a:off x="6312373" y="3036699"/>
          <a:ext cx="2351940" cy="2353749"/>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9159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Value Outcome</a:t>
                      </a:r>
                    </a:p>
                  </a:txBody>
                  <a:tcPr anchor="ctr">
                    <a:solidFill>
                      <a:schemeClr val="tx2"/>
                    </a:solidFill>
                  </a:tcPr>
                </a:tc>
                <a:extLst>
                  <a:ext uri="{0D108BD9-81ED-4DB2-BD59-A6C34878D82A}">
                    <a16:rowId xmlns:a16="http://schemas.microsoft.com/office/drawing/2014/main" val="1616805862"/>
                  </a:ext>
                </a:extLst>
              </a:tr>
              <a:tr h="1762150">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Outcomes critical to the strategic priorities of the client</a:t>
                      </a:r>
                    </a:p>
                  </a:txBody>
                  <a:tcPr marT="144000">
                    <a:solidFill>
                      <a:srgbClr val="C2D9DD"/>
                    </a:solidFill>
                  </a:tcPr>
                </a:tc>
                <a:extLst>
                  <a:ext uri="{0D108BD9-81ED-4DB2-BD59-A6C34878D82A}">
                    <a16:rowId xmlns:a16="http://schemas.microsoft.com/office/drawing/2014/main" val="2146350077"/>
                  </a:ext>
                </a:extLst>
              </a:tr>
            </a:tbl>
          </a:graphicData>
        </a:graphic>
      </p:graphicFrame>
      <p:sp>
        <p:nvSpPr>
          <p:cNvPr id="32" name="object 29">
            <a:extLst>
              <a:ext uri="{FF2B5EF4-FFF2-40B4-BE49-F238E27FC236}">
                <a16:creationId xmlns:a16="http://schemas.microsoft.com/office/drawing/2014/main" id="{DC2246DB-2EE0-1443-9206-7F9C45538253}"/>
              </a:ext>
            </a:extLst>
          </p:cNvPr>
          <p:cNvSpPr txBox="1"/>
          <p:nvPr/>
        </p:nvSpPr>
        <p:spPr>
          <a:xfrm>
            <a:off x="4663194" y="2202356"/>
            <a:ext cx="2522794" cy="307777"/>
          </a:xfrm>
          <a:prstGeom prst="rect">
            <a:avLst/>
          </a:prstGeom>
        </p:spPr>
        <p:txBody>
          <a:bodyPr vert="horz" wrap="square" lIns="0" tIns="0" rIns="0" bIns="0" rtlCol="0">
            <a:spAutoFit/>
          </a:bodyPr>
          <a:lstStyle/>
          <a:p>
            <a:pPr marL="7701" algn="ctr"/>
            <a:r>
              <a:rPr lang="en-US" sz="2000" b="1" spc="6" dirty="0">
                <a:solidFill>
                  <a:schemeClr val="tx2"/>
                </a:solidFill>
                <a:latin typeface="Arial" panose="020B0604020202020204" pitchFamily="34" charset="0"/>
                <a:cs typeface="Arial" panose="020B0604020202020204" pitchFamily="34" charset="0"/>
              </a:rPr>
              <a:t>Value </a:t>
            </a:r>
            <a:r>
              <a:rPr lang="en-GB" sz="2000" b="1" spc="3" dirty="0">
                <a:solidFill>
                  <a:schemeClr val="tx2"/>
                </a:solidFill>
                <a:latin typeface="Arial" panose="020B0604020202020204" pitchFamily="34" charset="0"/>
                <a:cs typeface="Arial" panose="020B0604020202020204" pitchFamily="34" charset="0"/>
              </a:rPr>
              <a:t>Context</a:t>
            </a:r>
            <a:endParaRPr sz="2000" dirty="0">
              <a:solidFill>
                <a:schemeClr val="tx2"/>
              </a:solidFill>
              <a:latin typeface="Arial" panose="020B0604020202020204" pitchFamily="34" charset="0"/>
              <a:cs typeface="Arial" panose="020B0604020202020204" pitchFamily="34" charset="0"/>
            </a:endParaRPr>
          </a:p>
        </p:txBody>
      </p:sp>
      <p:sp>
        <p:nvSpPr>
          <p:cNvPr id="38" name="Slide Number Placeholder 3">
            <a:extLst>
              <a:ext uri="{FF2B5EF4-FFF2-40B4-BE49-F238E27FC236}">
                <a16:creationId xmlns:a16="http://schemas.microsoft.com/office/drawing/2014/main" id="{EE8F314B-48F5-499E-9D84-1498FB929BFB}"/>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30</a:t>
            </a:fld>
            <a:endParaRPr lang="en-US" sz="900" dirty="0"/>
          </a:p>
        </p:txBody>
      </p:sp>
      <p:sp>
        <p:nvSpPr>
          <p:cNvPr id="47" name="Arrow: Right 46">
            <a:extLst>
              <a:ext uri="{FF2B5EF4-FFF2-40B4-BE49-F238E27FC236}">
                <a16:creationId xmlns:a16="http://schemas.microsoft.com/office/drawing/2014/main" id="{B8BB89D4-34DB-A01D-C2D0-C0DAFBBA37D2}"/>
              </a:ext>
            </a:extLst>
          </p:cNvPr>
          <p:cNvSpPr/>
          <p:nvPr/>
        </p:nvSpPr>
        <p:spPr>
          <a:xfrm>
            <a:off x="2917372" y="3188212"/>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0" name="Right Brace 49">
            <a:extLst>
              <a:ext uri="{FF2B5EF4-FFF2-40B4-BE49-F238E27FC236}">
                <a16:creationId xmlns:a16="http://schemas.microsoft.com/office/drawing/2014/main" id="{B8A2FA85-12BE-291A-39B1-22374EE191C3}"/>
              </a:ext>
            </a:extLst>
          </p:cNvPr>
          <p:cNvSpPr/>
          <p:nvPr/>
        </p:nvSpPr>
        <p:spPr>
          <a:xfrm rot="16200000">
            <a:off x="3003289" y="-618219"/>
            <a:ext cx="287638" cy="5163352"/>
          </a:xfrm>
          <a:prstGeom prst="rightBrace">
            <a:avLst/>
          </a:prstGeom>
          <a:noFill/>
          <a:ln w="19050" cap="flat" cmpd="sng" algn="ctr">
            <a:solidFill>
              <a:srgbClr val="A8001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57" name="Arrow: Right 56">
            <a:extLst>
              <a:ext uri="{FF2B5EF4-FFF2-40B4-BE49-F238E27FC236}">
                <a16:creationId xmlns:a16="http://schemas.microsoft.com/office/drawing/2014/main" id="{DA8DCCA9-BBDE-C504-FDDA-9BFF157E25EF}"/>
              </a:ext>
            </a:extLst>
          </p:cNvPr>
          <p:cNvSpPr/>
          <p:nvPr/>
        </p:nvSpPr>
        <p:spPr>
          <a:xfrm>
            <a:off x="5786219" y="3196084"/>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8" name="Arrow: Right 57">
            <a:extLst>
              <a:ext uri="{FF2B5EF4-FFF2-40B4-BE49-F238E27FC236}">
                <a16:creationId xmlns:a16="http://schemas.microsoft.com/office/drawing/2014/main" id="{F018DEF2-A2D1-D135-FE02-8B6F567DA714}"/>
              </a:ext>
            </a:extLst>
          </p:cNvPr>
          <p:cNvSpPr/>
          <p:nvPr/>
        </p:nvSpPr>
        <p:spPr>
          <a:xfrm>
            <a:off x="8665694" y="3188211"/>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9" name="Right Brace 58">
            <a:extLst>
              <a:ext uri="{FF2B5EF4-FFF2-40B4-BE49-F238E27FC236}">
                <a16:creationId xmlns:a16="http://schemas.microsoft.com/office/drawing/2014/main" id="{49723881-F2B8-E6E9-0ABA-D585DFB52562}"/>
              </a:ext>
            </a:extLst>
          </p:cNvPr>
          <p:cNvSpPr/>
          <p:nvPr/>
        </p:nvSpPr>
        <p:spPr>
          <a:xfrm rot="16200000">
            <a:off x="5876069" y="123586"/>
            <a:ext cx="287638" cy="5163352"/>
          </a:xfrm>
          <a:prstGeom prst="rightBrace">
            <a:avLst/>
          </a:prstGeom>
          <a:noFill/>
          <a:ln w="19050" cap="flat" cmpd="sng" algn="ctr">
            <a:solidFill>
              <a:srgbClr val="30839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61" name="object 29">
            <a:extLst>
              <a:ext uri="{FF2B5EF4-FFF2-40B4-BE49-F238E27FC236}">
                <a16:creationId xmlns:a16="http://schemas.microsoft.com/office/drawing/2014/main" id="{1EB973BA-8BA6-E73A-338E-DBE286F0CE07}"/>
              </a:ext>
            </a:extLst>
          </p:cNvPr>
          <p:cNvSpPr txBox="1"/>
          <p:nvPr/>
        </p:nvSpPr>
        <p:spPr>
          <a:xfrm>
            <a:off x="8807585" y="1557187"/>
            <a:ext cx="3221086" cy="307777"/>
          </a:xfrm>
          <a:prstGeom prst="rect">
            <a:avLst/>
          </a:prstGeom>
        </p:spPr>
        <p:txBody>
          <a:bodyPr vert="horz" wrap="square" lIns="0" tIns="0" rIns="0" bIns="0" rtlCol="0">
            <a:spAutoFit/>
          </a:bodyPr>
          <a:lstStyle/>
          <a:p>
            <a:pPr marL="7701" algn="ctr"/>
            <a:r>
              <a:rPr sz="2000" b="1" spc="6" dirty="0">
                <a:solidFill>
                  <a:srgbClr val="A91B29"/>
                </a:solidFill>
                <a:latin typeface="Arial" panose="020B0604020202020204" pitchFamily="34" charset="0"/>
                <a:cs typeface="Arial" panose="020B0604020202020204" pitchFamily="34" charset="0"/>
              </a:rPr>
              <a:t>Project</a:t>
            </a:r>
            <a:r>
              <a:rPr lang="en-GB" sz="2000" b="1" spc="6" dirty="0">
                <a:solidFill>
                  <a:srgbClr val="A91B29"/>
                </a:solidFill>
                <a:latin typeface="Arial" panose="020B0604020202020204" pitchFamily="34" charset="0"/>
                <a:cs typeface="Arial" panose="020B0604020202020204" pitchFamily="34" charset="0"/>
              </a:rPr>
              <a:t> </a:t>
            </a:r>
            <a:r>
              <a:rPr lang="en-GB" sz="2000" b="1" spc="3" dirty="0">
                <a:solidFill>
                  <a:srgbClr val="A91B29"/>
                </a:solidFill>
                <a:latin typeface="Arial" panose="020B0604020202020204" pitchFamily="34" charset="0"/>
                <a:cs typeface="Arial" panose="020B0604020202020204" pitchFamily="34" charset="0"/>
              </a:rPr>
              <a:t>Context</a:t>
            </a:r>
            <a:endParaRPr sz="2000" dirty="0">
              <a:latin typeface="Arial" panose="020B0604020202020204" pitchFamily="34" charset="0"/>
              <a:cs typeface="Arial" panose="020B0604020202020204" pitchFamily="34" charset="0"/>
            </a:endParaRPr>
          </a:p>
        </p:txBody>
      </p:sp>
      <p:sp>
        <p:nvSpPr>
          <p:cNvPr id="62" name="Right Brace 61">
            <a:extLst>
              <a:ext uri="{FF2B5EF4-FFF2-40B4-BE49-F238E27FC236}">
                <a16:creationId xmlns:a16="http://schemas.microsoft.com/office/drawing/2014/main" id="{E76157AE-8C00-899D-BFFB-5ADE5CE0434B}"/>
              </a:ext>
            </a:extLst>
          </p:cNvPr>
          <p:cNvSpPr/>
          <p:nvPr/>
        </p:nvSpPr>
        <p:spPr>
          <a:xfrm rot="16200000">
            <a:off x="10225379" y="858603"/>
            <a:ext cx="307775" cy="2385465"/>
          </a:xfrm>
          <a:prstGeom prst="rightBrace">
            <a:avLst/>
          </a:prstGeom>
          <a:noFill/>
          <a:ln w="19050" cap="flat" cmpd="sng" algn="ctr">
            <a:solidFill>
              <a:srgbClr val="A8001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64" name="Right Brace 63">
            <a:extLst>
              <a:ext uri="{FF2B5EF4-FFF2-40B4-BE49-F238E27FC236}">
                <a16:creationId xmlns:a16="http://schemas.microsoft.com/office/drawing/2014/main" id="{7EC534F0-9436-94A1-F108-8EF66AEDCEC3}"/>
              </a:ext>
            </a:extLst>
          </p:cNvPr>
          <p:cNvSpPr/>
          <p:nvPr/>
        </p:nvSpPr>
        <p:spPr>
          <a:xfrm rot="5400000">
            <a:off x="5876069" y="3089620"/>
            <a:ext cx="287638" cy="5163352"/>
          </a:xfrm>
          <a:prstGeom prst="rightBrace">
            <a:avLst/>
          </a:prstGeom>
          <a:noFill/>
          <a:ln w="190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effectLst/>
              <a:uLnTx/>
              <a:uFillTx/>
              <a:latin typeface="Calibri" panose="020F0502020204030204"/>
              <a:ea typeface="+mn-ea"/>
              <a:cs typeface="+mn-cs"/>
            </a:endParaRPr>
          </a:p>
        </p:txBody>
      </p:sp>
      <p:sp>
        <p:nvSpPr>
          <p:cNvPr id="65" name="object 29">
            <a:extLst>
              <a:ext uri="{FF2B5EF4-FFF2-40B4-BE49-F238E27FC236}">
                <a16:creationId xmlns:a16="http://schemas.microsoft.com/office/drawing/2014/main" id="{09262764-6706-3217-3B3E-C9EA5B548083}"/>
              </a:ext>
            </a:extLst>
          </p:cNvPr>
          <p:cNvSpPr txBox="1"/>
          <p:nvPr/>
        </p:nvSpPr>
        <p:spPr>
          <a:xfrm>
            <a:off x="4663194" y="5867410"/>
            <a:ext cx="2739092" cy="307777"/>
          </a:xfrm>
          <a:prstGeom prst="rect">
            <a:avLst/>
          </a:prstGeom>
        </p:spPr>
        <p:txBody>
          <a:bodyPr vert="horz" wrap="square" lIns="0" tIns="0" rIns="0" bIns="0" rtlCol="0">
            <a:spAutoFit/>
          </a:bodyPr>
          <a:lstStyle/>
          <a:p>
            <a:pPr marL="7701" algn="ctr"/>
            <a:r>
              <a:rPr lang="en-GB" sz="2000" b="1" spc="6" dirty="0">
                <a:latin typeface="Arial" panose="020B0604020202020204" pitchFamily="34" charset="0"/>
                <a:cs typeface="Arial" panose="020B0604020202020204" pitchFamily="34" charset="0"/>
              </a:rPr>
              <a:t>Strategic Objectives</a:t>
            </a:r>
            <a:endParaRP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1715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Table&#10;&#10;Description automatically generated">
            <a:extLst>
              <a:ext uri="{FF2B5EF4-FFF2-40B4-BE49-F238E27FC236}">
                <a16:creationId xmlns:a16="http://schemas.microsoft.com/office/drawing/2014/main" id="{DFFA2EF1-911B-083D-C08D-6341DCE704CF}"/>
              </a:ext>
            </a:extLst>
          </p:cNvPr>
          <p:cNvPicPr>
            <a:picLocks noChangeAspect="1"/>
          </p:cNvPicPr>
          <p:nvPr/>
        </p:nvPicPr>
        <p:blipFill>
          <a:blip r:embed="rId3"/>
          <a:stretch>
            <a:fillRect/>
          </a:stretch>
        </p:blipFill>
        <p:spPr>
          <a:xfrm>
            <a:off x="8750714" y="2364427"/>
            <a:ext cx="2822138" cy="1664748"/>
          </a:xfrm>
          <a:prstGeom prst="rect">
            <a:avLst/>
          </a:prstGeom>
        </p:spPr>
      </p:pic>
      <p:pic>
        <p:nvPicPr>
          <p:cNvPr id="11" name="Picture 10" descr="Table&#10;&#10;Description automatically generated">
            <a:extLst>
              <a:ext uri="{FF2B5EF4-FFF2-40B4-BE49-F238E27FC236}">
                <a16:creationId xmlns:a16="http://schemas.microsoft.com/office/drawing/2014/main" id="{A308C5C1-B62D-CD20-42C0-1C78DA6937F9}"/>
              </a:ext>
            </a:extLst>
          </p:cNvPr>
          <p:cNvPicPr>
            <a:picLocks noChangeAspect="1"/>
          </p:cNvPicPr>
          <p:nvPr/>
        </p:nvPicPr>
        <p:blipFill>
          <a:blip r:embed="rId3"/>
          <a:stretch>
            <a:fillRect/>
          </a:stretch>
        </p:blipFill>
        <p:spPr>
          <a:xfrm>
            <a:off x="8504470" y="2183312"/>
            <a:ext cx="2822138" cy="1664748"/>
          </a:xfrm>
          <a:prstGeom prst="rect">
            <a:avLst/>
          </a:prstGeom>
        </p:spPr>
      </p:pic>
      <p:pic>
        <p:nvPicPr>
          <p:cNvPr id="16" name="Picture 15" descr="Table&#10;&#10;Description automatically generated">
            <a:extLst>
              <a:ext uri="{FF2B5EF4-FFF2-40B4-BE49-F238E27FC236}">
                <a16:creationId xmlns:a16="http://schemas.microsoft.com/office/drawing/2014/main" id="{05E1B2E7-4647-6537-E200-45A68FC24FCF}"/>
              </a:ext>
            </a:extLst>
          </p:cNvPr>
          <p:cNvPicPr>
            <a:picLocks noChangeAspect="1"/>
          </p:cNvPicPr>
          <p:nvPr/>
        </p:nvPicPr>
        <p:blipFill>
          <a:blip r:embed="rId3"/>
          <a:stretch>
            <a:fillRect/>
          </a:stretch>
        </p:blipFill>
        <p:spPr>
          <a:xfrm>
            <a:off x="8225429" y="1998459"/>
            <a:ext cx="2822138" cy="1664748"/>
          </a:xfrm>
          <a:prstGeom prst="rect">
            <a:avLst/>
          </a:prstGeom>
        </p:spPr>
      </p:pic>
      <p:pic>
        <p:nvPicPr>
          <p:cNvPr id="9" name="Picture 8" descr="Table&#10;&#10;Description automatically generated">
            <a:extLst>
              <a:ext uri="{FF2B5EF4-FFF2-40B4-BE49-F238E27FC236}">
                <a16:creationId xmlns:a16="http://schemas.microsoft.com/office/drawing/2014/main" id="{DB1FB02D-AE41-617B-019C-89BD673E712A}"/>
              </a:ext>
            </a:extLst>
          </p:cNvPr>
          <p:cNvPicPr>
            <a:picLocks noChangeAspect="1"/>
          </p:cNvPicPr>
          <p:nvPr/>
        </p:nvPicPr>
        <p:blipFill>
          <a:blip r:embed="rId4"/>
          <a:stretch>
            <a:fillRect/>
          </a:stretch>
        </p:blipFill>
        <p:spPr>
          <a:xfrm>
            <a:off x="5677246" y="872863"/>
            <a:ext cx="2313754" cy="2282099"/>
          </a:xfrm>
          <a:prstGeom prst="rect">
            <a:avLst/>
          </a:prstGeom>
          <a:ln w="6350">
            <a:solidFill>
              <a:schemeClr val="tx1"/>
            </a:solidFill>
          </a:ln>
        </p:spPr>
      </p:pic>
      <p:pic>
        <p:nvPicPr>
          <p:cNvPr id="4" name="Picture 3" descr="Table&#10;&#10;Description automatically generated">
            <a:extLst>
              <a:ext uri="{FF2B5EF4-FFF2-40B4-BE49-F238E27FC236}">
                <a16:creationId xmlns:a16="http://schemas.microsoft.com/office/drawing/2014/main" id="{F13F8703-F9F9-AA59-10C4-34444A27ABC8}"/>
              </a:ext>
            </a:extLst>
          </p:cNvPr>
          <p:cNvPicPr>
            <a:picLocks noChangeAspect="1"/>
          </p:cNvPicPr>
          <p:nvPr/>
        </p:nvPicPr>
        <p:blipFill>
          <a:blip r:embed="rId5"/>
          <a:stretch>
            <a:fillRect/>
          </a:stretch>
        </p:blipFill>
        <p:spPr>
          <a:xfrm>
            <a:off x="413903" y="921564"/>
            <a:ext cx="1818639" cy="2233398"/>
          </a:xfrm>
          <a:prstGeom prst="rect">
            <a:avLst/>
          </a:prstGeom>
          <a:ln w="6350">
            <a:solidFill>
              <a:schemeClr val="tx1"/>
            </a:solidFill>
          </a:ln>
        </p:spPr>
      </p:pic>
      <p:sp>
        <p:nvSpPr>
          <p:cNvPr id="2" name="Title 1">
            <a:extLst>
              <a:ext uri="{FF2B5EF4-FFF2-40B4-BE49-F238E27FC236}">
                <a16:creationId xmlns:a16="http://schemas.microsoft.com/office/drawing/2014/main" id="{4F733E57-1FE5-453A-AA29-D883F77B0F31}"/>
              </a:ext>
            </a:extLst>
          </p:cNvPr>
          <p:cNvSpPr>
            <a:spLocks noGrp="1"/>
          </p:cNvSpPr>
          <p:nvPr>
            <p:ph type="title"/>
          </p:nvPr>
        </p:nvSpPr>
        <p:spPr>
          <a:xfrm>
            <a:off x="802161" y="266590"/>
            <a:ext cx="10300191" cy="735137"/>
          </a:xfrm>
        </p:spPr>
        <p:txBody>
          <a:bodyPr/>
          <a:lstStyle/>
          <a:p>
            <a:r>
              <a:rPr lang="en-GB" dirty="0"/>
              <a:t>Plugging the chasm</a:t>
            </a:r>
          </a:p>
        </p:txBody>
      </p:sp>
      <p:pic>
        <p:nvPicPr>
          <p:cNvPr id="7" name="Picture 6">
            <a:extLst>
              <a:ext uri="{FF2B5EF4-FFF2-40B4-BE49-F238E27FC236}">
                <a16:creationId xmlns:a16="http://schemas.microsoft.com/office/drawing/2014/main" id="{362EE036-E2FB-4F7B-A165-2B79FD60BB5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79375" y="2644911"/>
            <a:ext cx="2124932" cy="1043493"/>
          </a:xfrm>
          <a:prstGeom prst="rect">
            <a:avLst/>
          </a:prstGeom>
        </p:spPr>
      </p:pic>
      <p:pic>
        <p:nvPicPr>
          <p:cNvPr id="10" name="Picture 9">
            <a:extLst>
              <a:ext uri="{FF2B5EF4-FFF2-40B4-BE49-F238E27FC236}">
                <a16:creationId xmlns:a16="http://schemas.microsoft.com/office/drawing/2014/main" id="{00628ADB-4507-432C-B204-0A1D50A4A68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43659" y="2666312"/>
            <a:ext cx="3239858" cy="1704878"/>
          </a:xfrm>
          <a:prstGeom prst="rect">
            <a:avLst/>
          </a:prstGeom>
        </p:spPr>
      </p:pic>
      <p:sp>
        <p:nvSpPr>
          <p:cNvPr id="15" name="Rectangle: Rounded Corners 31">
            <a:extLst>
              <a:ext uri="{FF2B5EF4-FFF2-40B4-BE49-F238E27FC236}">
                <a16:creationId xmlns:a16="http://schemas.microsoft.com/office/drawing/2014/main" id="{987692E2-3160-445A-A025-2B760E6F06CD}"/>
              </a:ext>
            </a:extLst>
          </p:cNvPr>
          <p:cNvSpPr/>
          <p:nvPr/>
        </p:nvSpPr>
        <p:spPr>
          <a:xfrm>
            <a:off x="802161" y="4519308"/>
            <a:ext cx="1309285" cy="1037472"/>
          </a:xfrm>
          <a:prstGeom prst="roundRect">
            <a:avLst>
              <a:gd name="adj" fmla="val 0"/>
            </a:avLst>
          </a:prstGeom>
          <a:solidFill>
            <a:schemeClr val="tx1"/>
          </a:solidFill>
          <a:ln w="12700" cap="flat" cmpd="sng" algn="ctr">
            <a:solidFill>
              <a:srgbClr val="001C54"/>
            </a:solidFill>
            <a:prstDash val="solid"/>
            <a:miter lim="800000"/>
          </a:ln>
          <a:effectLst/>
        </p:spPr>
        <p:txBody>
          <a:bodyPr lIns="0" tIns="36000" rIns="0" bIns="36000" rtlCol="0" anchor="ctr"/>
          <a:lstStyle/>
          <a:p>
            <a:pPr algn="ctr"/>
            <a:r>
              <a:rPr lang="en-GB" sz="1600" kern="0" dirty="0">
                <a:solidFill>
                  <a:schemeClr val="bg1"/>
                </a:solidFill>
                <a:latin typeface="Arial" panose="020B0604020202020204"/>
              </a:rPr>
              <a:t>Strategic Objectives</a:t>
            </a:r>
          </a:p>
        </p:txBody>
      </p:sp>
      <p:sp>
        <p:nvSpPr>
          <p:cNvPr id="22" name="Rectangle: Rounded Corners 31">
            <a:extLst>
              <a:ext uri="{FF2B5EF4-FFF2-40B4-BE49-F238E27FC236}">
                <a16:creationId xmlns:a16="http://schemas.microsoft.com/office/drawing/2014/main" id="{3C201CCD-F434-4212-9D20-9DBA1E977D7A}"/>
              </a:ext>
            </a:extLst>
          </p:cNvPr>
          <p:cNvSpPr/>
          <p:nvPr/>
        </p:nvSpPr>
        <p:spPr>
          <a:xfrm>
            <a:off x="9931039" y="4517416"/>
            <a:ext cx="1309285" cy="1037472"/>
          </a:xfrm>
          <a:prstGeom prst="roundRect">
            <a:avLst>
              <a:gd name="adj" fmla="val 0"/>
            </a:avLst>
          </a:prstGeom>
          <a:solidFill>
            <a:schemeClr val="tx1"/>
          </a:solidFill>
          <a:ln w="12700" cap="flat" cmpd="sng" algn="ctr">
            <a:solidFill>
              <a:srgbClr val="001C54"/>
            </a:solidFill>
            <a:prstDash val="solid"/>
            <a:miter lim="800000"/>
          </a:ln>
          <a:effectLst/>
        </p:spPr>
        <p:txBody>
          <a:bodyPr lIns="0" tIns="36000" rIns="0" bIns="36000" rtlCol="0" anchor="ctr"/>
          <a:lstStyle/>
          <a:p>
            <a:pPr algn="ctr"/>
            <a:r>
              <a:rPr lang="en-GB" sz="1600" kern="0" dirty="0">
                <a:solidFill>
                  <a:schemeClr val="bg1"/>
                </a:solidFill>
                <a:latin typeface="Arial" panose="020B0604020202020204"/>
              </a:rPr>
              <a:t>Measure performance (and impact)</a:t>
            </a:r>
          </a:p>
        </p:txBody>
      </p:sp>
      <p:grpSp>
        <p:nvGrpSpPr>
          <p:cNvPr id="25" name="Group 24">
            <a:extLst>
              <a:ext uri="{FF2B5EF4-FFF2-40B4-BE49-F238E27FC236}">
                <a16:creationId xmlns:a16="http://schemas.microsoft.com/office/drawing/2014/main" id="{30E650E7-D612-4A1F-BAE9-786B8AE4D833}"/>
              </a:ext>
            </a:extLst>
          </p:cNvPr>
          <p:cNvGrpSpPr/>
          <p:nvPr/>
        </p:nvGrpSpPr>
        <p:grpSpPr>
          <a:xfrm>
            <a:off x="2405272" y="4519308"/>
            <a:ext cx="7231226" cy="1619073"/>
            <a:chOff x="2278272" y="4519308"/>
            <a:chExt cx="7231226" cy="1619073"/>
          </a:xfrm>
          <a:solidFill>
            <a:srgbClr val="308390"/>
          </a:solidFill>
        </p:grpSpPr>
        <p:sp>
          <p:nvSpPr>
            <p:cNvPr id="18" name="Rectangle: Rounded Corners 31">
              <a:extLst>
                <a:ext uri="{FF2B5EF4-FFF2-40B4-BE49-F238E27FC236}">
                  <a16:creationId xmlns:a16="http://schemas.microsoft.com/office/drawing/2014/main" id="{D7429B7E-AF6B-434F-BC4D-9284C38A32A4}"/>
                </a:ext>
              </a:extLst>
            </p:cNvPr>
            <p:cNvSpPr/>
            <p:nvPr/>
          </p:nvSpPr>
          <p:spPr>
            <a:xfrm>
              <a:off x="2278272" y="4519308"/>
              <a:ext cx="1309285" cy="1037472"/>
            </a:xfrm>
            <a:prstGeom prst="roundRect">
              <a:avLst>
                <a:gd name="adj" fmla="val 0"/>
              </a:avLst>
            </a:prstGeom>
            <a:solidFill>
              <a:srgbClr val="C2D9DD"/>
            </a:solidFill>
            <a:ln w="12700" cap="flat" cmpd="sng" algn="ctr">
              <a:solidFill>
                <a:srgbClr val="C2D9DD"/>
              </a:solidFill>
              <a:prstDash val="solid"/>
              <a:miter lim="800000"/>
            </a:ln>
            <a:effectLst/>
          </p:spPr>
          <p:txBody>
            <a:bodyPr lIns="0" tIns="36000" rIns="0" bIns="36000" rtlCol="0" anchor="ctr"/>
            <a:lstStyle/>
            <a:p>
              <a:pPr algn="ctr"/>
              <a:r>
                <a:rPr lang="en-GB" sz="1600" kern="0" dirty="0">
                  <a:solidFill>
                    <a:srgbClr val="1D1D1D"/>
                  </a:solidFill>
                  <a:latin typeface="Arial" panose="020B0604020202020204"/>
                </a:rPr>
                <a:t>Strategic Objective Profile</a:t>
              </a:r>
            </a:p>
          </p:txBody>
        </p:sp>
        <p:sp>
          <p:nvSpPr>
            <p:cNvPr id="19" name="Rectangle: Rounded Corners 31">
              <a:extLst>
                <a:ext uri="{FF2B5EF4-FFF2-40B4-BE49-F238E27FC236}">
                  <a16:creationId xmlns:a16="http://schemas.microsoft.com/office/drawing/2014/main" id="{40E83D5E-E883-4527-8AE7-C25A8B4BEB38}"/>
                </a:ext>
              </a:extLst>
            </p:cNvPr>
            <p:cNvSpPr/>
            <p:nvPr/>
          </p:nvSpPr>
          <p:spPr>
            <a:xfrm>
              <a:off x="4323194" y="4519308"/>
              <a:ext cx="1309285" cy="1037472"/>
            </a:xfrm>
            <a:prstGeom prst="roundRect">
              <a:avLst>
                <a:gd name="adj" fmla="val 0"/>
              </a:avLst>
            </a:prstGeom>
            <a:solidFill>
              <a:srgbClr val="C2D9DD"/>
            </a:solidFill>
            <a:ln w="12700" cap="flat" cmpd="sng" algn="ctr">
              <a:solidFill>
                <a:srgbClr val="C2D9DD"/>
              </a:solidFill>
              <a:prstDash val="solid"/>
              <a:miter lim="800000"/>
            </a:ln>
            <a:effectLst/>
          </p:spPr>
          <p:txBody>
            <a:bodyPr lIns="0" tIns="36000" rIns="0" bIns="36000" rtlCol="0" anchor="ctr"/>
            <a:lstStyle/>
            <a:p>
              <a:pPr algn="ctr"/>
              <a:r>
                <a:rPr lang="en-GB" sz="1600" kern="0" dirty="0">
                  <a:solidFill>
                    <a:srgbClr val="1D1D1D"/>
                  </a:solidFill>
                  <a:latin typeface="Arial" panose="020B0604020202020204"/>
                </a:rPr>
                <a:t>Value Profile</a:t>
              </a:r>
            </a:p>
          </p:txBody>
        </p:sp>
        <p:sp>
          <p:nvSpPr>
            <p:cNvPr id="20" name="Rectangle: Rounded Corners 31">
              <a:extLst>
                <a:ext uri="{FF2B5EF4-FFF2-40B4-BE49-F238E27FC236}">
                  <a16:creationId xmlns:a16="http://schemas.microsoft.com/office/drawing/2014/main" id="{5298426D-BE8B-453C-8A9D-9E0273B2A29D}"/>
                </a:ext>
              </a:extLst>
            </p:cNvPr>
            <p:cNvSpPr/>
            <p:nvPr/>
          </p:nvSpPr>
          <p:spPr>
            <a:xfrm>
              <a:off x="6261703" y="4519308"/>
              <a:ext cx="1309285" cy="1037472"/>
            </a:xfrm>
            <a:prstGeom prst="roundRect">
              <a:avLst>
                <a:gd name="adj" fmla="val 0"/>
              </a:avLst>
            </a:prstGeom>
            <a:solidFill>
              <a:srgbClr val="C2D9DD"/>
            </a:solidFill>
            <a:ln w="12700" cap="flat" cmpd="sng" algn="ctr">
              <a:solidFill>
                <a:srgbClr val="C2D9DD"/>
              </a:solidFill>
              <a:prstDash val="solid"/>
              <a:miter lim="800000"/>
            </a:ln>
            <a:effectLst/>
          </p:spPr>
          <p:txBody>
            <a:bodyPr lIns="0" tIns="36000" rIns="0" bIns="36000" rtlCol="0" anchor="ctr"/>
            <a:lstStyle/>
            <a:p>
              <a:pPr algn="ctr"/>
              <a:r>
                <a:rPr lang="en-GB" sz="1600" kern="0" dirty="0">
                  <a:solidFill>
                    <a:srgbClr val="1D1D1D"/>
                  </a:solidFill>
                  <a:latin typeface="Arial" panose="020B0604020202020204"/>
                </a:rPr>
                <a:t>Measures of Success</a:t>
              </a:r>
            </a:p>
          </p:txBody>
        </p:sp>
        <p:sp>
          <p:nvSpPr>
            <p:cNvPr id="21" name="Rectangle: Rounded Corners 31">
              <a:extLst>
                <a:ext uri="{FF2B5EF4-FFF2-40B4-BE49-F238E27FC236}">
                  <a16:creationId xmlns:a16="http://schemas.microsoft.com/office/drawing/2014/main" id="{5FC66943-9303-41A8-806C-F76329608E2A}"/>
                </a:ext>
              </a:extLst>
            </p:cNvPr>
            <p:cNvSpPr/>
            <p:nvPr/>
          </p:nvSpPr>
          <p:spPr>
            <a:xfrm>
              <a:off x="8200213" y="4519308"/>
              <a:ext cx="1309285" cy="1035579"/>
            </a:xfrm>
            <a:prstGeom prst="roundRect">
              <a:avLst>
                <a:gd name="adj" fmla="val 0"/>
              </a:avLst>
            </a:prstGeom>
            <a:solidFill>
              <a:srgbClr val="C2D9DD"/>
            </a:solidFill>
            <a:ln w="12700" cap="flat" cmpd="sng" algn="ctr">
              <a:solidFill>
                <a:srgbClr val="C2D9DD"/>
              </a:solidFill>
              <a:prstDash val="solid"/>
              <a:miter lim="800000"/>
            </a:ln>
            <a:effectLst/>
          </p:spPr>
          <p:txBody>
            <a:bodyPr lIns="0" tIns="36000" rIns="0" bIns="36000" rtlCol="0" anchor="ctr"/>
            <a:lstStyle/>
            <a:p>
              <a:pPr algn="ctr"/>
              <a:r>
                <a:rPr lang="en-GB" sz="1600" kern="0" dirty="0">
                  <a:solidFill>
                    <a:srgbClr val="1D1D1D"/>
                  </a:solidFill>
                  <a:latin typeface="Arial" panose="020B0604020202020204"/>
                </a:rPr>
                <a:t>Project Scorecards</a:t>
              </a:r>
            </a:p>
          </p:txBody>
        </p:sp>
        <p:sp>
          <p:nvSpPr>
            <p:cNvPr id="23" name="Rectangle: Rounded Corners 31">
              <a:extLst>
                <a:ext uri="{FF2B5EF4-FFF2-40B4-BE49-F238E27FC236}">
                  <a16:creationId xmlns:a16="http://schemas.microsoft.com/office/drawing/2014/main" id="{A454808F-7639-45D3-A409-A380F7E9FDAC}"/>
                </a:ext>
              </a:extLst>
            </p:cNvPr>
            <p:cNvSpPr/>
            <p:nvPr/>
          </p:nvSpPr>
          <p:spPr>
            <a:xfrm>
              <a:off x="2278272" y="5713641"/>
              <a:ext cx="7231225" cy="424740"/>
            </a:xfrm>
            <a:prstGeom prst="roundRect">
              <a:avLst>
                <a:gd name="adj" fmla="val 0"/>
              </a:avLst>
            </a:prstGeom>
            <a:solidFill>
              <a:srgbClr val="C2D9DD"/>
            </a:solidFill>
            <a:ln w="12700" cap="flat" cmpd="sng" algn="ctr">
              <a:solidFill>
                <a:srgbClr val="C2D9DD"/>
              </a:solidFill>
              <a:prstDash val="solid"/>
              <a:miter lim="800000"/>
            </a:ln>
            <a:effectLst/>
          </p:spPr>
          <p:txBody>
            <a:bodyPr lIns="0" tIns="36000" rIns="0" bIns="36000" rtlCol="0" anchor="ctr"/>
            <a:lstStyle/>
            <a:p>
              <a:pPr algn="ctr"/>
              <a:r>
                <a:rPr lang="en-GB" sz="1600" b="1" kern="0" dirty="0">
                  <a:solidFill>
                    <a:srgbClr val="1D1D1D"/>
                  </a:solidFill>
                  <a:latin typeface="Arial" panose="020B0604020202020204"/>
                </a:rPr>
                <a:t>VALUE TOOLKIT</a:t>
              </a:r>
            </a:p>
          </p:txBody>
        </p:sp>
      </p:grpSp>
      <p:sp>
        <p:nvSpPr>
          <p:cNvPr id="24" name="Rectangle: Rounded Corners 31">
            <a:extLst>
              <a:ext uri="{FF2B5EF4-FFF2-40B4-BE49-F238E27FC236}">
                <a16:creationId xmlns:a16="http://schemas.microsoft.com/office/drawing/2014/main" id="{9460606F-C787-40F0-A2CB-72C1CBF36D3F}"/>
              </a:ext>
            </a:extLst>
          </p:cNvPr>
          <p:cNvSpPr/>
          <p:nvPr/>
        </p:nvSpPr>
        <p:spPr>
          <a:xfrm>
            <a:off x="799141" y="6286823"/>
            <a:ext cx="10440359" cy="424740"/>
          </a:xfrm>
          <a:prstGeom prst="roundRect">
            <a:avLst>
              <a:gd name="adj" fmla="val 0"/>
            </a:avLst>
          </a:prstGeom>
          <a:solidFill>
            <a:srgbClr val="A9001F"/>
          </a:solidFill>
          <a:ln w="12700" cap="flat" cmpd="sng" algn="ctr">
            <a:solidFill>
              <a:srgbClr val="A9001F"/>
            </a:solidFill>
            <a:prstDash val="solid"/>
            <a:miter lim="800000"/>
          </a:ln>
          <a:effectLst/>
        </p:spPr>
        <p:txBody>
          <a:bodyPr lIns="0" tIns="36000" rIns="0" bIns="36000" rtlCol="0" anchor="ctr"/>
          <a:lstStyle/>
          <a:p>
            <a:pPr algn="ctr"/>
            <a:r>
              <a:rPr lang="en-GB" sz="1600" kern="0" dirty="0">
                <a:solidFill>
                  <a:schemeClr val="bg1"/>
                </a:solidFill>
                <a:latin typeface="Arial" panose="020B0604020202020204"/>
              </a:rPr>
              <a:t>Fundamental question: how does client realise benefits, translate Strategic Objectives into tangible targets?</a:t>
            </a:r>
          </a:p>
        </p:txBody>
      </p:sp>
      <p:pic>
        <p:nvPicPr>
          <p:cNvPr id="8" name="Picture 7" descr="A circular chart with different colored circles&#10;&#10;Description automatically generated">
            <a:extLst>
              <a:ext uri="{FF2B5EF4-FFF2-40B4-BE49-F238E27FC236}">
                <a16:creationId xmlns:a16="http://schemas.microsoft.com/office/drawing/2014/main" id="{375B2EAF-7C44-A016-A0A5-ED88ACBBA29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11355" y="891750"/>
            <a:ext cx="1826539" cy="1794789"/>
          </a:xfrm>
          <a:prstGeom prst="rect">
            <a:avLst/>
          </a:prstGeom>
          <a:ln>
            <a:solidFill>
              <a:schemeClr val="tx1"/>
            </a:solidFill>
          </a:ln>
        </p:spPr>
      </p:pic>
    </p:spTree>
    <p:extLst>
      <p:ext uri="{BB962C8B-B14F-4D97-AF65-F5344CB8AC3E}">
        <p14:creationId xmlns:p14="http://schemas.microsoft.com/office/powerpoint/2010/main" val="2638523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P spid="2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22DA04-5CE4-4FB9-A51D-0C8DD46BD38B}"/>
              </a:ext>
            </a:extLst>
          </p:cNvPr>
          <p:cNvSpPr>
            <a:spLocks noGrp="1"/>
          </p:cNvSpPr>
          <p:nvPr>
            <p:ph type="title"/>
          </p:nvPr>
        </p:nvSpPr>
        <p:spPr/>
        <p:txBody>
          <a:bodyPr>
            <a:normAutofit fontScale="90000"/>
          </a:bodyPr>
          <a:lstStyle/>
          <a:p>
            <a:r>
              <a:rPr lang="en-US" sz="4000" dirty="0"/>
              <a:t>Project and Value Context</a:t>
            </a:r>
            <a:br>
              <a:rPr lang="en-US" dirty="0"/>
            </a:br>
            <a:endParaRPr lang="en-GB" dirty="0"/>
          </a:p>
        </p:txBody>
      </p:sp>
      <p:graphicFrame>
        <p:nvGraphicFramePr>
          <p:cNvPr id="102" name="Table 2">
            <a:extLst>
              <a:ext uri="{FF2B5EF4-FFF2-40B4-BE49-F238E27FC236}">
                <a16:creationId xmlns:a16="http://schemas.microsoft.com/office/drawing/2014/main" id="{56EF1A47-053D-48C3-97D0-79A9903E15F3}"/>
              </a:ext>
            </a:extLst>
          </p:cNvPr>
          <p:cNvGraphicFramePr>
            <a:graphicFrameLocks noGrp="1"/>
          </p:cNvGraphicFramePr>
          <p:nvPr>
            <p:extLst>
              <p:ext uri="{D42A27DB-BD31-4B8C-83A1-F6EECF244321}">
                <p14:modId xmlns:p14="http://schemas.microsoft.com/office/powerpoint/2010/main" val="1897734982"/>
              </p:ext>
            </p:extLst>
          </p:nvPr>
        </p:nvGraphicFramePr>
        <p:xfrm>
          <a:off x="3438212" y="1944529"/>
          <a:ext cx="2351940" cy="2353748"/>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4326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Output</a:t>
                      </a:r>
                    </a:p>
                  </a:txBody>
                  <a:tcPr anchor="ctr">
                    <a:solidFill>
                      <a:schemeClr val="tx2"/>
                    </a:solidFill>
                  </a:tcPr>
                </a:tc>
                <a:extLst>
                  <a:ext uri="{0D108BD9-81ED-4DB2-BD59-A6C34878D82A}">
                    <a16:rowId xmlns:a16="http://schemas.microsoft.com/office/drawing/2014/main" val="1616805862"/>
                  </a:ext>
                </a:extLst>
              </a:tr>
              <a:tr h="1810479">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Products or services created, or the by-products or waste from a process</a:t>
                      </a:r>
                    </a:p>
                  </a:txBody>
                  <a:tcPr marT="144000">
                    <a:solidFill>
                      <a:srgbClr val="C2D9DD"/>
                    </a:solidFill>
                  </a:tcPr>
                </a:tc>
                <a:extLst>
                  <a:ext uri="{0D108BD9-81ED-4DB2-BD59-A6C34878D82A}">
                    <a16:rowId xmlns:a16="http://schemas.microsoft.com/office/drawing/2014/main" val="2146350077"/>
                  </a:ext>
                </a:extLst>
              </a:tr>
            </a:tbl>
          </a:graphicData>
        </a:graphic>
      </p:graphicFrame>
      <p:graphicFrame>
        <p:nvGraphicFramePr>
          <p:cNvPr id="105" name="Table 2">
            <a:extLst>
              <a:ext uri="{FF2B5EF4-FFF2-40B4-BE49-F238E27FC236}">
                <a16:creationId xmlns:a16="http://schemas.microsoft.com/office/drawing/2014/main" id="{F5646A04-7CAA-43A3-83B1-3A31616B189E}"/>
              </a:ext>
            </a:extLst>
          </p:cNvPr>
          <p:cNvGraphicFramePr>
            <a:graphicFrameLocks noGrp="1"/>
          </p:cNvGraphicFramePr>
          <p:nvPr>
            <p:extLst>
              <p:ext uri="{D42A27DB-BD31-4B8C-83A1-F6EECF244321}">
                <p14:modId xmlns:p14="http://schemas.microsoft.com/office/powerpoint/2010/main" val="2670153104"/>
              </p:ext>
            </p:extLst>
          </p:nvPr>
        </p:nvGraphicFramePr>
        <p:xfrm>
          <a:off x="6312373" y="1944529"/>
          <a:ext cx="2351940" cy="2353749"/>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9159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Outcome</a:t>
                      </a:r>
                    </a:p>
                  </a:txBody>
                  <a:tcPr anchor="ctr">
                    <a:solidFill>
                      <a:schemeClr val="tx2"/>
                    </a:solidFill>
                  </a:tcPr>
                </a:tc>
                <a:extLst>
                  <a:ext uri="{0D108BD9-81ED-4DB2-BD59-A6C34878D82A}">
                    <a16:rowId xmlns:a16="http://schemas.microsoft.com/office/drawing/2014/main" val="1616805862"/>
                  </a:ext>
                </a:extLst>
              </a:tr>
              <a:tr h="1762150">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Change in state or condition of the capital due to project activities</a:t>
                      </a:r>
                    </a:p>
                  </a:txBody>
                  <a:tcPr marT="144000">
                    <a:solidFill>
                      <a:srgbClr val="C2D9DD"/>
                    </a:solidFill>
                  </a:tcPr>
                </a:tc>
                <a:extLst>
                  <a:ext uri="{0D108BD9-81ED-4DB2-BD59-A6C34878D82A}">
                    <a16:rowId xmlns:a16="http://schemas.microsoft.com/office/drawing/2014/main" val="2146350077"/>
                  </a:ext>
                </a:extLst>
              </a:tr>
            </a:tbl>
          </a:graphicData>
        </a:graphic>
      </p:graphicFrame>
      <p:sp>
        <p:nvSpPr>
          <p:cNvPr id="38" name="Slide Number Placeholder 3">
            <a:extLst>
              <a:ext uri="{FF2B5EF4-FFF2-40B4-BE49-F238E27FC236}">
                <a16:creationId xmlns:a16="http://schemas.microsoft.com/office/drawing/2014/main" id="{EE8F314B-48F5-499E-9D84-1498FB929BFB}"/>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32</a:t>
            </a:fld>
            <a:endParaRPr lang="en-US" sz="900" dirty="0"/>
          </a:p>
        </p:txBody>
      </p:sp>
      <p:sp>
        <p:nvSpPr>
          <p:cNvPr id="47" name="Arrow: Right 46">
            <a:extLst>
              <a:ext uri="{FF2B5EF4-FFF2-40B4-BE49-F238E27FC236}">
                <a16:creationId xmlns:a16="http://schemas.microsoft.com/office/drawing/2014/main" id="{B8BB89D4-34DB-A01D-C2D0-C0DAFBBA37D2}"/>
              </a:ext>
            </a:extLst>
          </p:cNvPr>
          <p:cNvSpPr/>
          <p:nvPr/>
        </p:nvSpPr>
        <p:spPr>
          <a:xfrm>
            <a:off x="2917372" y="2096042"/>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7" name="Arrow: Right 56">
            <a:extLst>
              <a:ext uri="{FF2B5EF4-FFF2-40B4-BE49-F238E27FC236}">
                <a16:creationId xmlns:a16="http://schemas.microsoft.com/office/drawing/2014/main" id="{DA8DCCA9-BBDE-C504-FDDA-9BFF157E25EF}"/>
              </a:ext>
            </a:extLst>
          </p:cNvPr>
          <p:cNvSpPr/>
          <p:nvPr/>
        </p:nvSpPr>
        <p:spPr>
          <a:xfrm>
            <a:off x="5786219" y="2103914"/>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8" name="Arrow: Right 57">
            <a:extLst>
              <a:ext uri="{FF2B5EF4-FFF2-40B4-BE49-F238E27FC236}">
                <a16:creationId xmlns:a16="http://schemas.microsoft.com/office/drawing/2014/main" id="{F018DEF2-A2D1-D135-FE02-8B6F567DA714}"/>
              </a:ext>
            </a:extLst>
          </p:cNvPr>
          <p:cNvSpPr/>
          <p:nvPr/>
        </p:nvSpPr>
        <p:spPr>
          <a:xfrm>
            <a:off x="8665694" y="2096041"/>
            <a:ext cx="520840" cy="251209"/>
          </a:xfrm>
          <a:prstGeom prst="rightArrow">
            <a:avLst/>
          </a:prstGeom>
          <a:solidFill>
            <a:srgbClr val="000000">
              <a:lumMod val="50000"/>
              <a:lumOff val="50000"/>
            </a:srgbClr>
          </a:solidFill>
          <a:ln w="12700" cap="flat" cmpd="sng" algn="ctr">
            <a:solidFill>
              <a:srgbClr val="000000">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012393AC-7A51-91C3-BF12-CD29DBDE5FDD}"/>
              </a:ext>
            </a:extLst>
          </p:cNvPr>
          <p:cNvSpPr txBox="1"/>
          <p:nvPr/>
        </p:nvSpPr>
        <p:spPr>
          <a:xfrm>
            <a:off x="1416818" y="3066392"/>
            <a:ext cx="1637882"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FFFFFF"/>
                </a:solidFill>
                <a:effectLst/>
                <a:uLnTx/>
                <a:uFillTx/>
              </a:rPr>
              <a:t>Less accurate measure of value</a:t>
            </a:r>
          </a:p>
        </p:txBody>
      </p:sp>
      <p:sp>
        <p:nvSpPr>
          <p:cNvPr id="26" name="TextBox 25">
            <a:extLst>
              <a:ext uri="{FF2B5EF4-FFF2-40B4-BE49-F238E27FC236}">
                <a16:creationId xmlns:a16="http://schemas.microsoft.com/office/drawing/2014/main" id="{EE96C8A5-DAA9-654D-D154-C2E8F838D8FD}"/>
              </a:ext>
            </a:extLst>
          </p:cNvPr>
          <p:cNvSpPr txBox="1"/>
          <p:nvPr/>
        </p:nvSpPr>
        <p:spPr>
          <a:xfrm>
            <a:off x="9692471" y="3052934"/>
            <a:ext cx="1637882"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FFFFFF"/>
                </a:solidFill>
                <a:effectLst/>
                <a:uLnTx/>
                <a:uFillTx/>
              </a:rPr>
              <a:t>More accurate measure of value</a:t>
            </a:r>
          </a:p>
        </p:txBody>
      </p:sp>
      <p:graphicFrame>
        <p:nvGraphicFramePr>
          <p:cNvPr id="43" name="Table 2">
            <a:extLst>
              <a:ext uri="{FF2B5EF4-FFF2-40B4-BE49-F238E27FC236}">
                <a16:creationId xmlns:a16="http://schemas.microsoft.com/office/drawing/2014/main" id="{CF2DE6BE-00AF-94CE-5141-7705B272CF49}"/>
              </a:ext>
            </a:extLst>
          </p:cNvPr>
          <p:cNvGraphicFramePr>
            <a:graphicFrameLocks noGrp="1"/>
          </p:cNvGraphicFramePr>
          <p:nvPr>
            <p:extLst>
              <p:ext uri="{D42A27DB-BD31-4B8C-83A1-F6EECF244321}">
                <p14:modId xmlns:p14="http://schemas.microsoft.com/office/powerpoint/2010/main" val="640150387"/>
              </p:ext>
            </p:extLst>
          </p:nvPr>
        </p:nvGraphicFramePr>
        <p:xfrm>
          <a:off x="569365" y="1944530"/>
          <a:ext cx="2351940" cy="2353748"/>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4326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Input</a:t>
                      </a:r>
                    </a:p>
                  </a:txBody>
                  <a:tcPr anchor="ctr">
                    <a:solidFill>
                      <a:schemeClr val="tx2"/>
                    </a:solidFill>
                  </a:tcPr>
                </a:tc>
                <a:extLst>
                  <a:ext uri="{0D108BD9-81ED-4DB2-BD59-A6C34878D82A}">
                    <a16:rowId xmlns:a16="http://schemas.microsoft.com/office/drawing/2014/main" val="1616805862"/>
                  </a:ext>
                </a:extLst>
              </a:tr>
              <a:tr h="1810479">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Resources used to undertake activities for the project</a:t>
                      </a:r>
                    </a:p>
                  </a:txBody>
                  <a:tcPr marT="144000">
                    <a:solidFill>
                      <a:srgbClr val="C2D9DD"/>
                    </a:solidFill>
                  </a:tcPr>
                </a:tc>
                <a:extLst>
                  <a:ext uri="{0D108BD9-81ED-4DB2-BD59-A6C34878D82A}">
                    <a16:rowId xmlns:a16="http://schemas.microsoft.com/office/drawing/2014/main" val="2146350077"/>
                  </a:ext>
                </a:extLst>
              </a:tr>
            </a:tbl>
          </a:graphicData>
        </a:graphic>
      </p:graphicFrame>
      <p:graphicFrame>
        <p:nvGraphicFramePr>
          <p:cNvPr id="44" name="Table 2">
            <a:extLst>
              <a:ext uri="{FF2B5EF4-FFF2-40B4-BE49-F238E27FC236}">
                <a16:creationId xmlns:a16="http://schemas.microsoft.com/office/drawing/2014/main" id="{CC222438-D3D3-509A-E171-AA9505902E30}"/>
              </a:ext>
            </a:extLst>
          </p:cNvPr>
          <p:cNvGraphicFramePr>
            <a:graphicFrameLocks noGrp="1"/>
          </p:cNvGraphicFramePr>
          <p:nvPr>
            <p:extLst>
              <p:ext uri="{D42A27DB-BD31-4B8C-83A1-F6EECF244321}">
                <p14:modId xmlns:p14="http://schemas.microsoft.com/office/powerpoint/2010/main" val="3873131627"/>
              </p:ext>
            </p:extLst>
          </p:nvPr>
        </p:nvGraphicFramePr>
        <p:xfrm>
          <a:off x="9188169" y="1947748"/>
          <a:ext cx="2351940" cy="2353748"/>
        </p:xfrm>
        <a:graphic>
          <a:graphicData uri="http://schemas.openxmlformats.org/drawingml/2006/table">
            <a:tbl>
              <a:tblPr firstRow="1" bandRow="1">
                <a:tableStyleId>{00A15C55-8517-42AA-B614-E9B94910E393}</a:tableStyleId>
              </a:tblPr>
              <a:tblGrid>
                <a:gridCol w="2351940">
                  <a:extLst>
                    <a:ext uri="{9D8B030D-6E8A-4147-A177-3AD203B41FA5}">
                      <a16:colId xmlns:a16="http://schemas.microsoft.com/office/drawing/2014/main" val="956746244"/>
                    </a:ext>
                  </a:extLst>
                </a:gridCol>
              </a:tblGrid>
              <a:tr h="543269">
                <a:tc>
                  <a:txBody>
                    <a:bodyPr/>
                    <a:lstStyle/>
                    <a:p>
                      <a:pPr marL="0" marR="0" lvl="0" indent="0" algn="ctr" defTabSz="400050" eaLnBrk="1" fontAlgn="auto" latinLnBrk="0" hangingPunct="1">
                        <a:spcBef>
                          <a:spcPct val="0"/>
                        </a:spcBef>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panose="020B0604020202020204"/>
                          <a:ea typeface="+mn-ea"/>
                          <a:cs typeface="+mn-cs"/>
                        </a:rPr>
                        <a:t>Impact</a:t>
                      </a:r>
                    </a:p>
                  </a:txBody>
                  <a:tcPr anchor="ctr">
                    <a:solidFill>
                      <a:schemeClr val="tx2"/>
                    </a:solidFill>
                  </a:tcPr>
                </a:tc>
                <a:extLst>
                  <a:ext uri="{0D108BD9-81ED-4DB2-BD59-A6C34878D82A}">
                    <a16:rowId xmlns:a16="http://schemas.microsoft.com/office/drawing/2014/main" val="1616805862"/>
                  </a:ext>
                </a:extLst>
              </a:tr>
              <a:tr h="1810479">
                <a:tc>
                  <a:txBody>
                    <a:bodyPr/>
                    <a:lstStyle/>
                    <a:p>
                      <a:pPr marL="0" marR="0" lvl="1" algn="l" defTabSz="355600" eaLnBrk="1" fontAlgn="auto" latinLnBrk="0" hangingPunct="1">
                        <a:lnSpc>
                          <a:spcPct val="90000"/>
                        </a:lnSpc>
                        <a:spcBef>
                          <a:spcPct val="0"/>
                        </a:spcBef>
                        <a:spcAft>
                          <a:spcPct val="15000"/>
                        </a:spcAft>
                        <a:buClrTx/>
                        <a:buSzTx/>
                        <a:tabLst/>
                        <a:defRPr/>
                      </a:pPr>
                      <a:r>
                        <a:rPr kumimoji="0" lang="en-GB" b="0" i="0" u="none" strike="noStrike" kern="0" cap="none" spc="0" normalizeH="0" baseline="0" noProof="0" dirty="0">
                          <a:ln>
                            <a:noFill/>
                          </a:ln>
                          <a:solidFill>
                            <a:srgbClr val="1D1D1D">
                              <a:hueOff val="0"/>
                              <a:satOff val="0"/>
                              <a:lumOff val="0"/>
                              <a:alphaOff val="0"/>
                            </a:srgbClr>
                          </a:solidFill>
                          <a:effectLst/>
                          <a:uLnTx/>
                          <a:uFillTx/>
                          <a:latin typeface="Arial" panose="020B0604020202020204"/>
                          <a:ea typeface="+mn-ea"/>
                          <a:cs typeface="+mn-cs"/>
                        </a:rPr>
                        <a:t>The things that happen as a result of the outcome being achieved.</a:t>
                      </a:r>
                    </a:p>
                  </a:txBody>
                  <a:tcPr marT="144000">
                    <a:solidFill>
                      <a:srgbClr val="C2D9DD"/>
                    </a:solidFill>
                  </a:tcPr>
                </a:tc>
                <a:extLst>
                  <a:ext uri="{0D108BD9-81ED-4DB2-BD59-A6C34878D82A}">
                    <a16:rowId xmlns:a16="http://schemas.microsoft.com/office/drawing/2014/main" val="2146350077"/>
                  </a:ext>
                </a:extLst>
              </a:tr>
            </a:tbl>
          </a:graphicData>
        </a:graphic>
      </p:graphicFrame>
      <p:grpSp>
        <p:nvGrpSpPr>
          <p:cNvPr id="2" name="Group 1">
            <a:extLst>
              <a:ext uri="{FF2B5EF4-FFF2-40B4-BE49-F238E27FC236}">
                <a16:creationId xmlns:a16="http://schemas.microsoft.com/office/drawing/2014/main" id="{17C26CE8-FF22-6827-2483-0AE5B52CA7B8}"/>
              </a:ext>
            </a:extLst>
          </p:cNvPr>
          <p:cNvGrpSpPr/>
          <p:nvPr/>
        </p:nvGrpSpPr>
        <p:grpSpPr>
          <a:xfrm>
            <a:off x="569365" y="4499729"/>
            <a:ext cx="10970744" cy="1107834"/>
            <a:chOff x="569365" y="4780145"/>
            <a:chExt cx="10970744" cy="1107834"/>
          </a:xfrm>
        </p:grpSpPr>
        <p:sp>
          <p:nvSpPr>
            <p:cNvPr id="24" name="Arrow: Left-Right 23">
              <a:extLst>
                <a:ext uri="{FF2B5EF4-FFF2-40B4-BE49-F238E27FC236}">
                  <a16:creationId xmlns:a16="http://schemas.microsoft.com/office/drawing/2014/main" id="{498C2AF6-22E5-1BD4-6E36-B41C8732A48A}"/>
                </a:ext>
              </a:extLst>
            </p:cNvPr>
            <p:cNvSpPr/>
            <p:nvPr/>
          </p:nvSpPr>
          <p:spPr>
            <a:xfrm>
              <a:off x="569365" y="4780145"/>
              <a:ext cx="10970744" cy="1107834"/>
            </a:xfrm>
            <a:prstGeom prst="leftRightArrow">
              <a:avLst/>
            </a:prstGeom>
            <a:solidFill>
              <a:srgbClr val="A8001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5DD311A5-DA0D-6DA6-428D-B7734E390FA7}"/>
                </a:ext>
              </a:extLst>
            </p:cNvPr>
            <p:cNvSpPr txBox="1"/>
            <p:nvPr/>
          </p:nvSpPr>
          <p:spPr>
            <a:xfrm>
              <a:off x="1079921" y="5010896"/>
              <a:ext cx="2097871" cy="646331"/>
            </a:xfrm>
            <a:prstGeom prst="rect">
              <a:avLst/>
            </a:prstGeom>
            <a:noFill/>
            <a:ln>
              <a:noFill/>
            </a:ln>
          </p:spPr>
          <p:txBody>
            <a:bodyPr wrap="square" rtlCol="0">
              <a:spAutoFit/>
            </a:bodyPr>
            <a:lstStyle/>
            <a:p>
              <a:r>
                <a:rPr lang="en-GB" b="1" dirty="0">
                  <a:solidFill>
                    <a:schemeClr val="bg1"/>
                  </a:solidFill>
                </a:rPr>
                <a:t>Less accurate measure of value</a:t>
              </a:r>
            </a:p>
          </p:txBody>
        </p:sp>
        <p:sp>
          <p:nvSpPr>
            <p:cNvPr id="46" name="TextBox 45">
              <a:extLst>
                <a:ext uri="{FF2B5EF4-FFF2-40B4-BE49-F238E27FC236}">
                  <a16:creationId xmlns:a16="http://schemas.microsoft.com/office/drawing/2014/main" id="{E092762F-E11F-464D-6291-55E2BC35737D}"/>
                </a:ext>
              </a:extLst>
            </p:cNvPr>
            <p:cNvSpPr txBox="1"/>
            <p:nvPr/>
          </p:nvSpPr>
          <p:spPr>
            <a:xfrm>
              <a:off x="8775238" y="4990420"/>
              <a:ext cx="2327114" cy="646331"/>
            </a:xfrm>
            <a:prstGeom prst="rect">
              <a:avLst/>
            </a:prstGeom>
            <a:noFill/>
            <a:ln>
              <a:noFill/>
            </a:ln>
          </p:spPr>
          <p:txBody>
            <a:bodyPr wrap="square" rtlCol="0">
              <a:spAutoFit/>
            </a:bodyPr>
            <a:lstStyle/>
            <a:p>
              <a:pPr algn="r"/>
              <a:r>
                <a:rPr lang="en-GB" b="1" dirty="0">
                  <a:solidFill>
                    <a:schemeClr val="bg1"/>
                  </a:solidFill>
                </a:rPr>
                <a:t>More accurate measure of value</a:t>
              </a:r>
            </a:p>
          </p:txBody>
        </p:sp>
      </p:grpSp>
      <p:grpSp>
        <p:nvGrpSpPr>
          <p:cNvPr id="3" name="Group 2">
            <a:extLst>
              <a:ext uri="{FF2B5EF4-FFF2-40B4-BE49-F238E27FC236}">
                <a16:creationId xmlns:a16="http://schemas.microsoft.com/office/drawing/2014/main" id="{A84C74FC-2563-B776-F231-2A5FAC7AA83F}"/>
              </a:ext>
            </a:extLst>
          </p:cNvPr>
          <p:cNvGrpSpPr/>
          <p:nvPr/>
        </p:nvGrpSpPr>
        <p:grpSpPr>
          <a:xfrm>
            <a:off x="1441270" y="5541781"/>
            <a:ext cx="6195442" cy="531177"/>
            <a:chOff x="2635775" y="5807354"/>
            <a:chExt cx="6195442" cy="675301"/>
          </a:xfrm>
        </p:grpSpPr>
        <p:sp>
          <p:nvSpPr>
            <p:cNvPr id="48" name="Arrow: Right 47">
              <a:extLst>
                <a:ext uri="{FF2B5EF4-FFF2-40B4-BE49-F238E27FC236}">
                  <a16:creationId xmlns:a16="http://schemas.microsoft.com/office/drawing/2014/main" id="{32BC8D2A-3F1E-BD02-4F74-3EB0BB09020F}"/>
                </a:ext>
              </a:extLst>
            </p:cNvPr>
            <p:cNvSpPr/>
            <p:nvPr/>
          </p:nvSpPr>
          <p:spPr>
            <a:xfrm>
              <a:off x="2974028" y="5807354"/>
              <a:ext cx="5857189" cy="675301"/>
            </a:xfrm>
            <a:prstGeom prst="rightArrow">
              <a:avLst>
                <a:gd name="adj1" fmla="val 100000"/>
                <a:gd name="adj2" fmla="val 46383"/>
              </a:avLst>
            </a:prstGeom>
            <a:solidFill>
              <a:srgbClr val="30839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9" name="Text Placeholder 5">
              <a:extLst>
                <a:ext uri="{FF2B5EF4-FFF2-40B4-BE49-F238E27FC236}">
                  <a16:creationId xmlns:a16="http://schemas.microsoft.com/office/drawing/2014/main" id="{510F99B0-31B8-9AD0-D71C-0C87A9A77588}"/>
                </a:ext>
              </a:extLst>
            </p:cNvPr>
            <p:cNvSpPr txBox="1">
              <a:spLocks/>
            </p:cNvSpPr>
            <p:nvPr/>
          </p:nvSpPr>
          <p:spPr>
            <a:xfrm>
              <a:off x="2635775" y="5976253"/>
              <a:ext cx="2179236"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Forecast</a:t>
              </a: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grpSp>
      <p:grpSp>
        <p:nvGrpSpPr>
          <p:cNvPr id="5" name="Group 4">
            <a:extLst>
              <a:ext uri="{FF2B5EF4-FFF2-40B4-BE49-F238E27FC236}">
                <a16:creationId xmlns:a16="http://schemas.microsoft.com/office/drawing/2014/main" id="{DD528545-59BA-27B3-B05B-B4939D51BB98}"/>
              </a:ext>
            </a:extLst>
          </p:cNvPr>
          <p:cNvGrpSpPr/>
          <p:nvPr/>
        </p:nvGrpSpPr>
        <p:grpSpPr>
          <a:xfrm>
            <a:off x="4608577" y="5918236"/>
            <a:ext cx="6142154" cy="547520"/>
            <a:chOff x="5286844" y="5875128"/>
            <a:chExt cx="5512349" cy="547520"/>
          </a:xfrm>
        </p:grpSpPr>
        <p:sp>
          <p:nvSpPr>
            <p:cNvPr id="51" name="Arrow: Right 50">
              <a:extLst>
                <a:ext uri="{FF2B5EF4-FFF2-40B4-BE49-F238E27FC236}">
                  <a16:creationId xmlns:a16="http://schemas.microsoft.com/office/drawing/2014/main" id="{B1C21642-6FCC-DAB7-CE0F-FE9426E35165}"/>
                </a:ext>
              </a:extLst>
            </p:cNvPr>
            <p:cNvSpPr/>
            <p:nvPr/>
          </p:nvSpPr>
          <p:spPr>
            <a:xfrm>
              <a:off x="5286844" y="5875128"/>
              <a:ext cx="5512349" cy="525303"/>
            </a:xfrm>
            <a:prstGeom prst="rightArrow">
              <a:avLst>
                <a:gd name="adj1" fmla="val 100000"/>
                <a:gd name="adj2" fmla="val 48456"/>
              </a:avLst>
            </a:prstGeom>
            <a:solidFill>
              <a:srgbClr val="C2D9D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2" name="Text Placeholder 5">
              <a:extLst>
                <a:ext uri="{FF2B5EF4-FFF2-40B4-BE49-F238E27FC236}">
                  <a16:creationId xmlns:a16="http://schemas.microsoft.com/office/drawing/2014/main" id="{556F0CF8-9FA8-E5F6-8DB3-7213A6ED56C8}"/>
                </a:ext>
              </a:extLst>
            </p:cNvPr>
            <p:cNvSpPr txBox="1">
              <a:spLocks/>
            </p:cNvSpPr>
            <p:nvPr/>
          </p:nvSpPr>
          <p:spPr>
            <a:xfrm>
              <a:off x="5286844" y="6000186"/>
              <a:ext cx="2436058"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1D1D1D"/>
                  </a:solidFill>
                  <a:effectLst/>
                  <a:uLnTx/>
                  <a:uFillTx/>
                  <a:latin typeface="Arial" panose="020B0604020202020204" pitchFamily="34" charset="0"/>
                  <a:ea typeface="+mn-ea"/>
                  <a:cs typeface="Arial" panose="020B0604020202020204" pitchFamily="34" charset="0"/>
                </a:rPr>
                <a:t>Measure &amp; Validate</a:t>
              </a:r>
              <a:endParaRPr kumimoji="0" lang="en-GB" sz="1800" b="0" i="0" u="none" strike="noStrike" kern="1200" cap="none" spc="0" normalizeH="0" baseline="0" noProof="0" dirty="0">
                <a:ln>
                  <a:noFill/>
                </a:ln>
                <a:solidFill>
                  <a:srgbClr val="1D1D1D"/>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3617873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3481420-92AD-B8DA-08C3-0D0D17BA67B7}"/>
              </a:ext>
            </a:extLst>
          </p:cNvPr>
          <p:cNvSpPr/>
          <p:nvPr/>
        </p:nvSpPr>
        <p:spPr>
          <a:xfrm>
            <a:off x="0" y="2576030"/>
            <a:ext cx="12192000" cy="2158999"/>
          </a:xfrm>
          <a:prstGeom prst="rect">
            <a:avLst/>
          </a:prstGeom>
          <a:solidFill>
            <a:srgbClr val="F6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33</a:t>
            </a:fld>
            <a:endParaRPr lang="en-US" dirty="0"/>
          </a:p>
        </p:txBody>
      </p:sp>
      <p:sp>
        <p:nvSpPr>
          <p:cNvPr id="2" name="Rectangle 1">
            <a:extLst>
              <a:ext uri="{FF2B5EF4-FFF2-40B4-BE49-F238E27FC236}">
                <a16:creationId xmlns:a16="http://schemas.microsoft.com/office/drawing/2014/main" id="{9B33E7FF-FD44-4265-97F5-0FBEDC999297}"/>
              </a:ext>
            </a:extLst>
          </p:cNvPr>
          <p:cNvSpPr/>
          <p:nvPr/>
        </p:nvSpPr>
        <p:spPr>
          <a:xfrm>
            <a:off x="938463" y="6304547"/>
            <a:ext cx="10443411"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Group 5">
            <a:extLst>
              <a:ext uri="{FF2B5EF4-FFF2-40B4-BE49-F238E27FC236}">
                <a16:creationId xmlns:a16="http://schemas.microsoft.com/office/drawing/2014/main" id="{661E4175-52C9-B2EC-464A-D47A1C64E575}"/>
              </a:ext>
            </a:extLst>
          </p:cNvPr>
          <p:cNvGrpSpPr/>
          <p:nvPr/>
        </p:nvGrpSpPr>
        <p:grpSpPr>
          <a:xfrm>
            <a:off x="215900" y="2637941"/>
            <a:ext cx="11941450" cy="1668922"/>
            <a:chOff x="215900" y="2637941"/>
            <a:chExt cx="11941450" cy="1668922"/>
          </a:xfrm>
        </p:grpSpPr>
        <p:sp>
          <p:nvSpPr>
            <p:cNvPr id="84" name="TextBox 83">
              <a:extLst>
                <a:ext uri="{FF2B5EF4-FFF2-40B4-BE49-F238E27FC236}">
                  <a16:creationId xmlns:a16="http://schemas.microsoft.com/office/drawing/2014/main" id="{1EEE141B-3CD6-CA88-B243-651C4EA08612}"/>
                </a:ext>
              </a:extLst>
            </p:cNvPr>
            <p:cNvSpPr txBox="1"/>
            <p:nvPr/>
          </p:nvSpPr>
          <p:spPr>
            <a:xfrm>
              <a:off x="215900" y="3396329"/>
              <a:ext cx="1717447" cy="523220"/>
            </a:xfrm>
            <a:prstGeom prst="rect">
              <a:avLst/>
            </a:prstGeom>
            <a:noFill/>
          </p:spPr>
          <p:txBody>
            <a:bodyPr wrap="square">
              <a:spAutoFit/>
            </a:bodyPr>
            <a:lstStyle/>
            <a:p>
              <a:r>
                <a:rPr lang="en-GB" sz="1400" b="1" dirty="0">
                  <a:solidFill>
                    <a:srgbClr val="308390"/>
                  </a:solidFill>
                  <a:latin typeface="Arial" panose="020B0604020202020204" pitchFamily="34" charset="0"/>
                  <a:cs typeface="Arial" panose="020B0604020202020204" pitchFamily="34" charset="0"/>
                </a:rPr>
                <a:t>Value Toolkit Process</a:t>
              </a:r>
            </a:p>
          </p:txBody>
        </p:sp>
        <p:pic>
          <p:nvPicPr>
            <p:cNvPr id="111" name="Picture 110">
              <a:extLst>
                <a:ext uri="{FF2B5EF4-FFF2-40B4-BE49-F238E27FC236}">
                  <a16:creationId xmlns:a16="http://schemas.microsoft.com/office/drawing/2014/main" id="{1409574F-FFA1-9F89-430C-404DB8582194}"/>
                </a:ext>
              </a:extLst>
            </p:cNvPr>
            <p:cNvPicPr>
              <a:picLocks noChangeAspect="1"/>
            </p:cNvPicPr>
            <p:nvPr/>
          </p:nvPicPr>
          <p:blipFill>
            <a:blip r:embed="rId3"/>
            <a:stretch>
              <a:fillRect/>
            </a:stretch>
          </p:blipFill>
          <p:spPr>
            <a:xfrm>
              <a:off x="10318550" y="3392754"/>
              <a:ext cx="769529" cy="790983"/>
            </a:xfrm>
            <a:prstGeom prst="rect">
              <a:avLst/>
            </a:prstGeom>
          </p:spPr>
        </p:pic>
        <p:pic>
          <p:nvPicPr>
            <p:cNvPr id="110" name="Picture 109">
              <a:extLst>
                <a:ext uri="{FF2B5EF4-FFF2-40B4-BE49-F238E27FC236}">
                  <a16:creationId xmlns:a16="http://schemas.microsoft.com/office/drawing/2014/main" id="{B16A52ED-9F65-770C-F0AF-2667F3F0CDDE}"/>
                </a:ext>
              </a:extLst>
            </p:cNvPr>
            <p:cNvPicPr>
              <a:picLocks noChangeAspect="1"/>
            </p:cNvPicPr>
            <p:nvPr/>
          </p:nvPicPr>
          <p:blipFill>
            <a:blip r:embed="rId4"/>
            <a:stretch>
              <a:fillRect/>
            </a:stretch>
          </p:blipFill>
          <p:spPr>
            <a:xfrm>
              <a:off x="8631084" y="3419901"/>
              <a:ext cx="854860" cy="759370"/>
            </a:xfrm>
            <a:prstGeom prst="rect">
              <a:avLst/>
            </a:prstGeom>
          </p:spPr>
        </p:pic>
        <p:pic>
          <p:nvPicPr>
            <p:cNvPr id="109" name="Picture 108">
              <a:extLst>
                <a:ext uri="{FF2B5EF4-FFF2-40B4-BE49-F238E27FC236}">
                  <a16:creationId xmlns:a16="http://schemas.microsoft.com/office/drawing/2014/main" id="{DB9097C1-1470-9A46-9D7C-AB941EB44BB3}"/>
                </a:ext>
              </a:extLst>
            </p:cNvPr>
            <p:cNvPicPr>
              <a:picLocks noChangeAspect="1"/>
            </p:cNvPicPr>
            <p:nvPr/>
          </p:nvPicPr>
          <p:blipFill>
            <a:blip r:embed="rId5"/>
            <a:stretch>
              <a:fillRect/>
            </a:stretch>
          </p:blipFill>
          <p:spPr>
            <a:xfrm>
              <a:off x="6578482" y="3396329"/>
              <a:ext cx="1094063" cy="840030"/>
            </a:xfrm>
            <a:prstGeom prst="rect">
              <a:avLst/>
            </a:prstGeom>
          </p:spPr>
        </p:pic>
        <p:pic>
          <p:nvPicPr>
            <p:cNvPr id="107" name="Picture 106">
              <a:extLst>
                <a:ext uri="{FF2B5EF4-FFF2-40B4-BE49-F238E27FC236}">
                  <a16:creationId xmlns:a16="http://schemas.microsoft.com/office/drawing/2014/main" id="{9E48B56A-FE14-AFB4-5897-1479E6DEE420}"/>
                </a:ext>
              </a:extLst>
            </p:cNvPr>
            <p:cNvPicPr>
              <a:picLocks noChangeAspect="1"/>
            </p:cNvPicPr>
            <p:nvPr/>
          </p:nvPicPr>
          <p:blipFill>
            <a:blip r:embed="rId6"/>
            <a:stretch>
              <a:fillRect/>
            </a:stretch>
          </p:blipFill>
          <p:spPr>
            <a:xfrm>
              <a:off x="2582166" y="3343861"/>
              <a:ext cx="1257406" cy="963002"/>
            </a:xfrm>
            <a:prstGeom prst="rect">
              <a:avLst/>
            </a:prstGeom>
          </p:spPr>
        </p:pic>
        <p:pic>
          <p:nvPicPr>
            <p:cNvPr id="108" name="Picture 107">
              <a:extLst>
                <a:ext uri="{FF2B5EF4-FFF2-40B4-BE49-F238E27FC236}">
                  <a16:creationId xmlns:a16="http://schemas.microsoft.com/office/drawing/2014/main" id="{E3400015-34F1-8547-C54B-3ED3CC5F8A43}"/>
                </a:ext>
              </a:extLst>
            </p:cNvPr>
            <p:cNvPicPr>
              <a:picLocks noChangeAspect="1"/>
            </p:cNvPicPr>
            <p:nvPr/>
          </p:nvPicPr>
          <p:blipFill>
            <a:blip r:embed="rId7"/>
            <a:stretch>
              <a:fillRect/>
            </a:stretch>
          </p:blipFill>
          <p:spPr>
            <a:xfrm>
              <a:off x="4393196" y="3396329"/>
              <a:ext cx="1220182" cy="835375"/>
            </a:xfrm>
            <a:prstGeom prst="rect">
              <a:avLst/>
            </a:prstGeom>
          </p:spPr>
        </p:pic>
        <p:sp>
          <p:nvSpPr>
            <p:cNvPr id="97" name="Text Placeholder 5">
              <a:extLst>
                <a:ext uri="{FF2B5EF4-FFF2-40B4-BE49-F238E27FC236}">
                  <a16:creationId xmlns:a16="http://schemas.microsoft.com/office/drawing/2014/main" id="{7C993977-9399-2D43-3088-4A202FBBA8C7}"/>
                </a:ext>
              </a:extLst>
            </p:cNvPr>
            <p:cNvSpPr txBox="1">
              <a:spLocks/>
            </p:cNvSpPr>
            <p:nvPr/>
          </p:nvSpPr>
          <p:spPr>
            <a:xfrm>
              <a:off x="4206964" y="2640927"/>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Optioneering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98" name="Text Placeholder 5">
              <a:extLst>
                <a:ext uri="{FF2B5EF4-FFF2-40B4-BE49-F238E27FC236}">
                  <a16:creationId xmlns:a16="http://schemas.microsoft.com/office/drawing/2014/main" id="{F1C069C5-AE7B-64CA-543D-302F08FB1E40}"/>
                </a:ext>
              </a:extLst>
            </p:cNvPr>
            <p:cNvSpPr txBox="1">
              <a:spLocks/>
            </p:cNvSpPr>
            <p:nvPr/>
          </p:nvSpPr>
          <p:spPr>
            <a:xfrm>
              <a:off x="2235871" y="2637942"/>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solidFill>
                    <a:srgbClr val="308390"/>
                  </a:solidFill>
                </a:rPr>
                <a:t>Need</a:t>
              </a: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99" name="Text Placeholder 5">
              <a:extLst>
                <a:ext uri="{FF2B5EF4-FFF2-40B4-BE49-F238E27FC236}">
                  <a16:creationId xmlns:a16="http://schemas.microsoft.com/office/drawing/2014/main" id="{18231279-562C-11AD-534E-E8DD401D35E9}"/>
                </a:ext>
              </a:extLst>
            </p:cNvPr>
            <p:cNvSpPr txBox="1">
              <a:spLocks/>
            </p:cNvSpPr>
            <p:nvPr/>
          </p:nvSpPr>
          <p:spPr>
            <a:xfrm>
              <a:off x="6151775" y="2637941"/>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Design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0" name="Text Placeholder 5">
              <a:extLst>
                <a:ext uri="{FF2B5EF4-FFF2-40B4-BE49-F238E27FC236}">
                  <a16:creationId xmlns:a16="http://schemas.microsoft.com/office/drawing/2014/main" id="{9FD059C4-A896-0570-BEC9-EA1754A2E76C}"/>
                </a:ext>
              </a:extLst>
            </p:cNvPr>
            <p:cNvSpPr txBox="1">
              <a:spLocks/>
            </p:cNvSpPr>
            <p:nvPr/>
          </p:nvSpPr>
          <p:spPr>
            <a:xfrm>
              <a:off x="8084644" y="2647073"/>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Delivery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1" name="Text Placeholder 5">
              <a:extLst>
                <a:ext uri="{FF2B5EF4-FFF2-40B4-BE49-F238E27FC236}">
                  <a16:creationId xmlns:a16="http://schemas.microsoft.com/office/drawing/2014/main" id="{0C1B8660-6DB0-BE74-D67B-531E8BCB4287}"/>
                </a:ext>
              </a:extLst>
            </p:cNvPr>
            <p:cNvSpPr txBox="1">
              <a:spLocks/>
            </p:cNvSpPr>
            <p:nvPr/>
          </p:nvSpPr>
          <p:spPr>
            <a:xfrm>
              <a:off x="10040701" y="2647072"/>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Operation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2" name="Rectangle: Rounded Corners 101">
              <a:extLst>
                <a:ext uri="{FF2B5EF4-FFF2-40B4-BE49-F238E27FC236}">
                  <a16:creationId xmlns:a16="http://schemas.microsoft.com/office/drawing/2014/main" id="{5E869154-972E-00BC-BF21-CC1581530087}"/>
                </a:ext>
              </a:extLst>
            </p:cNvPr>
            <p:cNvSpPr/>
            <p:nvPr/>
          </p:nvSpPr>
          <p:spPr>
            <a:xfrm>
              <a:off x="10937666" y="3470913"/>
              <a:ext cx="1219684" cy="681613"/>
            </a:xfrm>
            <a:prstGeom prst="roundRect">
              <a:avLst>
                <a:gd name="adj" fmla="val 19413"/>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Operations review and benefits realisation</a:t>
              </a:r>
            </a:p>
          </p:txBody>
        </p:sp>
        <p:sp>
          <p:nvSpPr>
            <p:cNvPr id="103" name="Rectangle: Rounded Corners 102">
              <a:extLst>
                <a:ext uri="{FF2B5EF4-FFF2-40B4-BE49-F238E27FC236}">
                  <a16:creationId xmlns:a16="http://schemas.microsoft.com/office/drawing/2014/main" id="{C2F9056F-5980-E233-1B18-5F6193B16EED}"/>
                </a:ext>
              </a:extLst>
            </p:cNvPr>
            <p:cNvSpPr/>
            <p:nvPr/>
          </p:nvSpPr>
          <p:spPr>
            <a:xfrm>
              <a:off x="5498778" y="3508720"/>
              <a:ext cx="1220182" cy="666093"/>
            </a:xfrm>
            <a:prstGeom prst="roundRect">
              <a:avLst>
                <a:gd name="adj" fmla="val 19100"/>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Preferred option and delivery strategy</a:t>
              </a:r>
            </a:p>
          </p:txBody>
        </p:sp>
        <p:sp>
          <p:nvSpPr>
            <p:cNvPr id="104" name="Rectangle: Rounded Corners 103">
              <a:extLst>
                <a:ext uri="{FF2B5EF4-FFF2-40B4-BE49-F238E27FC236}">
                  <a16:creationId xmlns:a16="http://schemas.microsoft.com/office/drawing/2014/main" id="{76743691-BE1A-B19C-DCC9-2F9D5E92DF9A}"/>
                </a:ext>
              </a:extLst>
            </p:cNvPr>
            <p:cNvSpPr/>
            <p:nvPr/>
          </p:nvSpPr>
          <p:spPr>
            <a:xfrm>
              <a:off x="7482988" y="3488980"/>
              <a:ext cx="1141368" cy="669081"/>
            </a:xfrm>
            <a:prstGeom prst="roundRect">
              <a:avLst>
                <a:gd name="adj" fmla="val 22578"/>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Investment commitment</a:t>
              </a:r>
            </a:p>
          </p:txBody>
        </p:sp>
        <p:sp>
          <p:nvSpPr>
            <p:cNvPr id="105" name="Rectangle: Rounded Corners 104">
              <a:extLst>
                <a:ext uri="{FF2B5EF4-FFF2-40B4-BE49-F238E27FC236}">
                  <a16:creationId xmlns:a16="http://schemas.microsoft.com/office/drawing/2014/main" id="{69510419-419C-FC01-B861-B9444053DA15}"/>
                </a:ext>
              </a:extLst>
            </p:cNvPr>
            <p:cNvSpPr/>
            <p:nvPr/>
          </p:nvSpPr>
          <p:spPr>
            <a:xfrm>
              <a:off x="3791054" y="3498430"/>
              <a:ext cx="675640" cy="679022"/>
            </a:xfrm>
            <a:prstGeom prst="roundRect">
              <a:avLst>
                <a:gd name="adj" fmla="val 21550"/>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Case for change</a:t>
              </a:r>
            </a:p>
          </p:txBody>
        </p:sp>
        <p:sp>
          <p:nvSpPr>
            <p:cNvPr id="106" name="Rectangle: Rounded Corners 105">
              <a:extLst>
                <a:ext uri="{FF2B5EF4-FFF2-40B4-BE49-F238E27FC236}">
                  <a16:creationId xmlns:a16="http://schemas.microsoft.com/office/drawing/2014/main" id="{0D0F32D2-9187-FCD1-5532-947563A94DB4}"/>
                </a:ext>
              </a:extLst>
            </p:cNvPr>
            <p:cNvSpPr/>
            <p:nvPr/>
          </p:nvSpPr>
          <p:spPr>
            <a:xfrm>
              <a:off x="9485944" y="3475556"/>
              <a:ext cx="912817" cy="672328"/>
            </a:xfrm>
            <a:prstGeom prst="roundRect">
              <a:avLst>
                <a:gd name="adj" fmla="val 21494"/>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Readiness for service</a:t>
              </a:r>
            </a:p>
          </p:txBody>
        </p:sp>
      </p:grpSp>
      <p:sp>
        <p:nvSpPr>
          <p:cNvPr id="85" name="Title 3">
            <a:extLst>
              <a:ext uri="{FF2B5EF4-FFF2-40B4-BE49-F238E27FC236}">
                <a16:creationId xmlns:a16="http://schemas.microsoft.com/office/drawing/2014/main" id="{AFA71E27-45BD-BB85-80FB-3B29CFDFAF75}"/>
              </a:ext>
            </a:extLst>
          </p:cNvPr>
          <p:cNvSpPr>
            <a:spLocks noGrp="1"/>
          </p:cNvSpPr>
          <p:nvPr>
            <p:ph type="title"/>
          </p:nvPr>
        </p:nvSpPr>
        <p:spPr>
          <a:xfrm>
            <a:off x="1078020" y="576832"/>
            <a:ext cx="10024332" cy="735137"/>
          </a:xfrm>
        </p:spPr>
        <p:txBody>
          <a:bodyPr>
            <a:normAutofit fontScale="90000"/>
          </a:bodyPr>
          <a:lstStyle/>
          <a:p>
            <a:r>
              <a:rPr lang="en-US" sz="4000" dirty="0"/>
              <a:t>Phases and applications of the Value Toolkit</a:t>
            </a:r>
            <a:br>
              <a:rPr lang="en-US" dirty="0"/>
            </a:br>
            <a:endParaRPr lang="en-GB" dirty="0"/>
          </a:p>
        </p:txBody>
      </p:sp>
      <p:cxnSp>
        <p:nvCxnSpPr>
          <p:cNvPr id="8" name="Straight Connector 7">
            <a:extLst>
              <a:ext uri="{FF2B5EF4-FFF2-40B4-BE49-F238E27FC236}">
                <a16:creationId xmlns:a16="http://schemas.microsoft.com/office/drawing/2014/main" id="{CC63DC47-C7BD-68E0-1AC7-E04140BB4306}"/>
              </a:ext>
            </a:extLst>
          </p:cNvPr>
          <p:cNvCxnSpPr/>
          <p:nvPr/>
        </p:nvCxnSpPr>
        <p:spPr>
          <a:xfrm>
            <a:off x="215900" y="2576030"/>
            <a:ext cx="117859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5D70C9B-3CC6-7A7E-4E74-DF5FEB17D9B1}"/>
              </a:ext>
            </a:extLst>
          </p:cNvPr>
          <p:cNvCxnSpPr/>
          <p:nvPr/>
        </p:nvCxnSpPr>
        <p:spPr>
          <a:xfrm>
            <a:off x="215900" y="4735030"/>
            <a:ext cx="117859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Content Placeholder 6">
            <a:extLst>
              <a:ext uri="{FF2B5EF4-FFF2-40B4-BE49-F238E27FC236}">
                <a16:creationId xmlns:a16="http://schemas.microsoft.com/office/drawing/2014/main" id="{85562E4E-0CEA-ABC2-6ABF-E3CC0C1A505E}"/>
              </a:ext>
            </a:extLst>
          </p:cNvPr>
          <p:cNvSpPr txBox="1">
            <a:spLocks/>
          </p:cNvSpPr>
          <p:nvPr/>
        </p:nvSpPr>
        <p:spPr>
          <a:xfrm>
            <a:off x="215900" y="5286324"/>
            <a:ext cx="2366266" cy="1136275"/>
          </a:xfrm>
          <a:prstGeom prst="rect">
            <a:avLst/>
          </a:prstGeom>
          <a:solidFill>
            <a:schemeClr val="tx1"/>
          </a:solidFill>
        </p:spPr>
        <p:txBody>
          <a:bodyPr vert="horz" wrap="square" lIns="0" tIns="0" rIns="0" bIns="0" rtlCol="0" anchor="ctr">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Construction Project/ Programme</a:t>
            </a:r>
          </a:p>
        </p:txBody>
      </p:sp>
      <p:sp>
        <p:nvSpPr>
          <p:cNvPr id="92" name="Content Placeholder 6">
            <a:extLst>
              <a:ext uri="{FF2B5EF4-FFF2-40B4-BE49-F238E27FC236}">
                <a16:creationId xmlns:a16="http://schemas.microsoft.com/office/drawing/2014/main" id="{2A120C38-79B0-D2A0-B794-55BE0D613A0D}"/>
              </a:ext>
            </a:extLst>
          </p:cNvPr>
          <p:cNvSpPr txBox="1">
            <a:spLocks/>
          </p:cNvSpPr>
          <p:nvPr/>
        </p:nvSpPr>
        <p:spPr>
          <a:xfrm>
            <a:off x="2985843" y="5297701"/>
            <a:ext cx="2366266" cy="1124898"/>
          </a:xfrm>
          <a:prstGeom prst="rect">
            <a:avLst/>
          </a:prstGeom>
          <a:solidFill>
            <a:schemeClr val="tx1"/>
          </a:solidFill>
        </p:spPr>
        <p:txBody>
          <a:bodyPr vert="horz" wrap="square" lIns="0" tIns="0" rIns="0" bIns="0" rtlCol="0" anchor="ctr">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Operation, Asset Management</a:t>
            </a:r>
          </a:p>
        </p:txBody>
      </p:sp>
      <p:sp>
        <p:nvSpPr>
          <p:cNvPr id="93" name="Content Placeholder 6">
            <a:extLst>
              <a:ext uri="{FF2B5EF4-FFF2-40B4-BE49-F238E27FC236}">
                <a16:creationId xmlns:a16="http://schemas.microsoft.com/office/drawing/2014/main" id="{C130AA3E-ADC8-4BB0-2815-02A430B549DD}"/>
              </a:ext>
            </a:extLst>
          </p:cNvPr>
          <p:cNvSpPr txBox="1">
            <a:spLocks/>
          </p:cNvSpPr>
          <p:nvPr/>
        </p:nvSpPr>
        <p:spPr>
          <a:xfrm>
            <a:off x="5731332" y="5290966"/>
            <a:ext cx="2278152" cy="1138670"/>
          </a:xfrm>
          <a:prstGeom prst="rect">
            <a:avLst/>
          </a:prstGeom>
          <a:solidFill>
            <a:schemeClr val="tx1"/>
          </a:solidFill>
        </p:spPr>
        <p:txBody>
          <a:bodyPr vert="horz" wrap="square" lIns="0" tIns="0" rIns="0" bIns="0" rtlCol="0" anchor="ctr">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Maintenance</a:t>
            </a:r>
            <a:r>
              <a:rPr lang="en-GB" sz="2000" b="1" dirty="0">
                <a:solidFill>
                  <a:schemeClr val="bg1"/>
                </a:solidFill>
              </a:rPr>
              <a:t>, Repair</a:t>
            </a: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 or Retrofit Project</a:t>
            </a:r>
          </a:p>
        </p:txBody>
      </p:sp>
      <p:sp>
        <p:nvSpPr>
          <p:cNvPr id="94" name="Content Placeholder 6">
            <a:extLst>
              <a:ext uri="{FF2B5EF4-FFF2-40B4-BE49-F238E27FC236}">
                <a16:creationId xmlns:a16="http://schemas.microsoft.com/office/drawing/2014/main" id="{56FF1494-3806-7B02-F048-1E55620283EC}"/>
              </a:ext>
            </a:extLst>
          </p:cNvPr>
          <p:cNvSpPr txBox="1">
            <a:spLocks/>
          </p:cNvSpPr>
          <p:nvPr/>
        </p:nvSpPr>
        <p:spPr>
          <a:xfrm>
            <a:off x="8326807" y="1299465"/>
            <a:ext cx="2278152" cy="838496"/>
          </a:xfrm>
          <a:prstGeom prst="rect">
            <a:avLst/>
          </a:prstGeom>
          <a:solidFill>
            <a:srgbClr val="308390"/>
          </a:solidFill>
        </p:spPr>
        <p:txBody>
          <a:bodyPr vert="horz" wrap="square" lIns="0" tIns="0" rIns="0" bIns="0" rtlCol="0" anchor="ctr">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“Do nothing”</a:t>
            </a:r>
          </a:p>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i="1" dirty="0">
                <a:solidFill>
                  <a:schemeClr val="bg1"/>
                </a:solidFill>
              </a:rPr>
              <a:t>is always an option</a:t>
            </a:r>
            <a:endParaRPr kumimoji="0" lang="en-GB" sz="1400" b="1" i="1" u="none" strike="noStrike" kern="1200" cap="none" spc="0" normalizeH="0" baseline="0" noProof="0" dirty="0">
              <a:ln>
                <a:noFill/>
              </a:ln>
              <a:solidFill>
                <a:schemeClr val="bg1"/>
              </a:solidFill>
              <a:effectLst/>
              <a:uLnTx/>
              <a:uFillTx/>
            </a:endParaRPr>
          </a:p>
        </p:txBody>
      </p:sp>
      <p:sp>
        <p:nvSpPr>
          <p:cNvPr id="95" name="Content Placeholder 3">
            <a:extLst>
              <a:ext uri="{FF2B5EF4-FFF2-40B4-BE49-F238E27FC236}">
                <a16:creationId xmlns:a16="http://schemas.microsoft.com/office/drawing/2014/main" id="{BFE38C6A-30B2-FF65-BA1F-616783B7CBFF}"/>
              </a:ext>
            </a:extLst>
          </p:cNvPr>
          <p:cNvSpPr txBox="1">
            <a:spLocks/>
          </p:cNvSpPr>
          <p:nvPr/>
        </p:nvSpPr>
        <p:spPr>
          <a:xfrm>
            <a:off x="1089650" y="1442846"/>
            <a:ext cx="5984250" cy="572967"/>
          </a:xfrm>
          <a:prstGeom prst="rect">
            <a:avLst/>
          </a:prstGeom>
        </p:spPr>
        <p:txBody>
          <a:bodyPr vert="horz" lIns="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GB" sz="2000" b="1" i="1" dirty="0"/>
              <a:t>“It’s not just about construction”</a:t>
            </a:r>
          </a:p>
          <a:p>
            <a:pPr marL="0" indent="0">
              <a:buFont typeface="Arial" panose="020B0604020202020204" pitchFamily="34" charset="0"/>
              <a:buNone/>
              <a:defRPr/>
            </a:pPr>
            <a:endParaRPr lang="en-GB" sz="2000" b="1" i="1" dirty="0"/>
          </a:p>
          <a:p>
            <a:pPr marL="0" indent="0">
              <a:buFont typeface="Arial" panose="020B0604020202020204" pitchFamily="34" charset="0"/>
              <a:buNone/>
              <a:defRPr/>
            </a:pPr>
            <a:endParaRPr lang="en-GB" sz="2000" b="1" i="1" dirty="0"/>
          </a:p>
          <a:p>
            <a:pPr marL="0" indent="0">
              <a:buFont typeface="Arial" panose="020B0604020202020204" pitchFamily="34" charset="0"/>
              <a:buNone/>
            </a:pPr>
            <a:endParaRPr lang="en-GB" b="1" i="1" dirty="0"/>
          </a:p>
        </p:txBody>
      </p:sp>
      <p:sp>
        <p:nvSpPr>
          <p:cNvPr id="96" name="Content Placeholder 6">
            <a:extLst>
              <a:ext uri="{FF2B5EF4-FFF2-40B4-BE49-F238E27FC236}">
                <a16:creationId xmlns:a16="http://schemas.microsoft.com/office/drawing/2014/main" id="{328702BD-C3CA-8E28-956D-5AEEAD518BEE}"/>
              </a:ext>
            </a:extLst>
          </p:cNvPr>
          <p:cNvSpPr txBox="1">
            <a:spLocks/>
          </p:cNvSpPr>
          <p:nvPr/>
        </p:nvSpPr>
        <p:spPr>
          <a:xfrm>
            <a:off x="8326807" y="5290966"/>
            <a:ext cx="2278152" cy="1138670"/>
          </a:xfrm>
          <a:prstGeom prst="rect">
            <a:avLst/>
          </a:prstGeom>
          <a:solidFill>
            <a:schemeClr val="tx1"/>
          </a:solidFill>
        </p:spPr>
        <p:txBody>
          <a:bodyPr vert="horz" wrap="square" lIns="0" tIns="0" rIns="0" bIns="0" rtlCol="0" anchor="ctr">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Product/</a:t>
            </a:r>
            <a:r>
              <a:rPr kumimoji="0" lang="en-GB" sz="2000" b="1" i="0" u="none" strike="noStrike" kern="1200" cap="none" spc="0" normalizeH="0" noProof="0" dirty="0">
                <a:ln>
                  <a:noFill/>
                </a:ln>
                <a:solidFill>
                  <a:schemeClr val="bg1"/>
                </a:solidFill>
                <a:effectLst/>
                <a:uLnTx/>
                <a:uFillTx/>
                <a:latin typeface="Arial" panose="020B0604020202020204" pitchFamily="34" charset="0"/>
                <a:ea typeface="+mn-ea"/>
                <a:cs typeface="+mn-cs"/>
              </a:rPr>
              <a:t>Service Development</a:t>
            </a:r>
            <a:endPar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6280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3" grpId="0" animBg="1"/>
      <p:bldP spid="94" grpId="0" animBg="1"/>
      <p:bldP spid="95" grpId="0"/>
      <p:bldP spid="9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tangle 84">
            <a:extLst>
              <a:ext uri="{FF2B5EF4-FFF2-40B4-BE49-F238E27FC236}">
                <a16:creationId xmlns:a16="http://schemas.microsoft.com/office/drawing/2014/main" id="{25358FCA-AEB6-3A08-5D81-710B4787C510}"/>
              </a:ext>
            </a:extLst>
          </p:cNvPr>
          <p:cNvSpPr/>
          <p:nvPr/>
        </p:nvSpPr>
        <p:spPr>
          <a:xfrm>
            <a:off x="0" y="2576030"/>
            <a:ext cx="12192000" cy="2158999"/>
          </a:xfrm>
          <a:prstGeom prst="rect">
            <a:avLst/>
          </a:prstGeom>
          <a:solidFill>
            <a:srgbClr val="F6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4" name="TextBox 83">
            <a:extLst>
              <a:ext uri="{FF2B5EF4-FFF2-40B4-BE49-F238E27FC236}">
                <a16:creationId xmlns:a16="http://schemas.microsoft.com/office/drawing/2014/main" id="{1EEE141B-3CD6-CA88-B243-651C4EA08612}"/>
              </a:ext>
            </a:extLst>
          </p:cNvPr>
          <p:cNvSpPr txBox="1"/>
          <p:nvPr/>
        </p:nvSpPr>
        <p:spPr>
          <a:xfrm>
            <a:off x="215900" y="3396329"/>
            <a:ext cx="1717447" cy="523220"/>
          </a:xfrm>
          <a:prstGeom prst="rect">
            <a:avLst/>
          </a:prstGeom>
          <a:noFill/>
        </p:spPr>
        <p:txBody>
          <a:bodyPr wrap="square">
            <a:spAutoFit/>
          </a:bodyPr>
          <a:lstStyle/>
          <a:p>
            <a:r>
              <a:rPr lang="en-GB" sz="1400" b="1" dirty="0">
                <a:solidFill>
                  <a:srgbClr val="308390"/>
                </a:solidFill>
                <a:latin typeface="Arial" panose="020B0604020202020204" pitchFamily="34" charset="0"/>
                <a:cs typeface="Arial" panose="020B0604020202020204" pitchFamily="34" charset="0"/>
              </a:rPr>
              <a:t>Value Toolkit Process</a:t>
            </a:r>
          </a:p>
        </p:txBody>
      </p:sp>
      <p:pic>
        <p:nvPicPr>
          <p:cNvPr id="111" name="Picture 110">
            <a:extLst>
              <a:ext uri="{FF2B5EF4-FFF2-40B4-BE49-F238E27FC236}">
                <a16:creationId xmlns:a16="http://schemas.microsoft.com/office/drawing/2014/main" id="{1409574F-FFA1-9F89-430C-404DB8582194}"/>
              </a:ext>
            </a:extLst>
          </p:cNvPr>
          <p:cNvPicPr>
            <a:picLocks noChangeAspect="1"/>
          </p:cNvPicPr>
          <p:nvPr/>
        </p:nvPicPr>
        <p:blipFill>
          <a:blip r:embed="rId3"/>
          <a:stretch>
            <a:fillRect/>
          </a:stretch>
        </p:blipFill>
        <p:spPr>
          <a:xfrm>
            <a:off x="10318550" y="3392754"/>
            <a:ext cx="769529" cy="790983"/>
          </a:xfrm>
          <a:prstGeom prst="rect">
            <a:avLst/>
          </a:prstGeom>
        </p:spPr>
      </p:pic>
      <p:pic>
        <p:nvPicPr>
          <p:cNvPr id="110" name="Picture 109">
            <a:extLst>
              <a:ext uri="{FF2B5EF4-FFF2-40B4-BE49-F238E27FC236}">
                <a16:creationId xmlns:a16="http://schemas.microsoft.com/office/drawing/2014/main" id="{B16A52ED-9F65-770C-F0AF-2667F3F0CDDE}"/>
              </a:ext>
            </a:extLst>
          </p:cNvPr>
          <p:cNvPicPr>
            <a:picLocks noChangeAspect="1"/>
          </p:cNvPicPr>
          <p:nvPr/>
        </p:nvPicPr>
        <p:blipFill>
          <a:blip r:embed="rId4"/>
          <a:stretch>
            <a:fillRect/>
          </a:stretch>
        </p:blipFill>
        <p:spPr>
          <a:xfrm>
            <a:off x="8631084" y="3419901"/>
            <a:ext cx="854860" cy="759370"/>
          </a:xfrm>
          <a:prstGeom prst="rect">
            <a:avLst/>
          </a:prstGeom>
        </p:spPr>
      </p:pic>
      <p:pic>
        <p:nvPicPr>
          <p:cNvPr id="109" name="Picture 108">
            <a:extLst>
              <a:ext uri="{FF2B5EF4-FFF2-40B4-BE49-F238E27FC236}">
                <a16:creationId xmlns:a16="http://schemas.microsoft.com/office/drawing/2014/main" id="{DB9097C1-1470-9A46-9D7C-AB941EB44BB3}"/>
              </a:ext>
            </a:extLst>
          </p:cNvPr>
          <p:cNvPicPr>
            <a:picLocks noChangeAspect="1"/>
          </p:cNvPicPr>
          <p:nvPr/>
        </p:nvPicPr>
        <p:blipFill>
          <a:blip r:embed="rId5"/>
          <a:stretch>
            <a:fillRect/>
          </a:stretch>
        </p:blipFill>
        <p:spPr>
          <a:xfrm>
            <a:off x="6578482" y="3396329"/>
            <a:ext cx="1094063" cy="840030"/>
          </a:xfrm>
          <a:prstGeom prst="rect">
            <a:avLst/>
          </a:prstGeom>
        </p:spPr>
      </p:pic>
      <p:pic>
        <p:nvPicPr>
          <p:cNvPr id="107" name="Picture 106">
            <a:extLst>
              <a:ext uri="{FF2B5EF4-FFF2-40B4-BE49-F238E27FC236}">
                <a16:creationId xmlns:a16="http://schemas.microsoft.com/office/drawing/2014/main" id="{9E48B56A-FE14-AFB4-5897-1479E6DEE420}"/>
              </a:ext>
            </a:extLst>
          </p:cNvPr>
          <p:cNvPicPr>
            <a:picLocks noChangeAspect="1"/>
          </p:cNvPicPr>
          <p:nvPr/>
        </p:nvPicPr>
        <p:blipFill>
          <a:blip r:embed="rId6"/>
          <a:stretch>
            <a:fillRect/>
          </a:stretch>
        </p:blipFill>
        <p:spPr>
          <a:xfrm>
            <a:off x="2582166" y="3343861"/>
            <a:ext cx="1257406" cy="963002"/>
          </a:xfrm>
          <a:prstGeom prst="rect">
            <a:avLst/>
          </a:prstGeom>
        </p:spPr>
      </p:pic>
      <p:pic>
        <p:nvPicPr>
          <p:cNvPr id="108" name="Picture 107">
            <a:extLst>
              <a:ext uri="{FF2B5EF4-FFF2-40B4-BE49-F238E27FC236}">
                <a16:creationId xmlns:a16="http://schemas.microsoft.com/office/drawing/2014/main" id="{E3400015-34F1-8547-C54B-3ED3CC5F8A43}"/>
              </a:ext>
            </a:extLst>
          </p:cNvPr>
          <p:cNvPicPr>
            <a:picLocks noChangeAspect="1"/>
          </p:cNvPicPr>
          <p:nvPr/>
        </p:nvPicPr>
        <p:blipFill>
          <a:blip r:embed="rId7"/>
          <a:stretch>
            <a:fillRect/>
          </a:stretch>
        </p:blipFill>
        <p:spPr>
          <a:xfrm>
            <a:off x="4393196" y="3396329"/>
            <a:ext cx="1220182" cy="835375"/>
          </a:xfrm>
          <a:prstGeom prst="rect">
            <a:avLst/>
          </a:prstGeom>
        </p:spPr>
      </p:pic>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34</a:t>
            </a:fld>
            <a:endParaRPr lang="en-US" dirty="0"/>
          </a:p>
        </p:txBody>
      </p:sp>
      <p:sp>
        <p:nvSpPr>
          <p:cNvPr id="2" name="Rectangle 1">
            <a:extLst>
              <a:ext uri="{FF2B5EF4-FFF2-40B4-BE49-F238E27FC236}">
                <a16:creationId xmlns:a16="http://schemas.microsoft.com/office/drawing/2014/main" id="{9B33E7FF-FD44-4265-97F5-0FBEDC999297}"/>
              </a:ext>
            </a:extLst>
          </p:cNvPr>
          <p:cNvSpPr/>
          <p:nvPr/>
        </p:nvSpPr>
        <p:spPr>
          <a:xfrm>
            <a:off x="938463" y="6304547"/>
            <a:ext cx="10443411"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 name="Table 3">
            <a:extLst>
              <a:ext uri="{FF2B5EF4-FFF2-40B4-BE49-F238E27FC236}">
                <a16:creationId xmlns:a16="http://schemas.microsoft.com/office/drawing/2014/main" id="{69DA7017-958C-FE54-66CA-CCA5261428C0}"/>
              </a:ext>
            </a:extLst>
          </p:cNvPr>
          <p:cNvGraphicFramePr>
            <a:graphicFrameLocks noGrp="1"/>
          </p:cNvGraphicFramePr>
          <p:nvPr>
            <p:extLst>
              <p:ext uri="{D42A27DB-BD31-4B8C-83A1-F6EECF244321}">
                <p14:modId xmlns:p14="http://schemas.microsoft.com/office/powerpoint/2010/main" val="74096827"/>
              </p:ext>
            </p:extLst>
          </p:nvPr>
        </p:nvGraphicFramePr>
        <p:xfrm>
          <a:off x="215900" y="188328"/>
          <a:ext cx="11785938" cy="6406172"/>
        </p:xfrm>
        <a:graphic>
          <a:graphicData uri="http://schemas.openxmlformats.org/drawingml/2006/table">
            <a:tbl>
              <a:tblPr firstRow="1" bandRow="1">
                <a:tableStyleId>{2D5ABB26-0587-4C30-8999-92F81FD0307C}</a:tableStyleId>
              </a:tblPr>
              <a:tblGrid>
                <a:gridCol w="1964323">
                  <a:extLst>
                    <a:ext uri="{9D8B030D-6E8A-4147-A177-3AD203B41FA5}">
                      <a16:colId xmlns:a16="http://schemas.microsoft.com/office/drawing/2014/main" val="1206810328"/>
                    </a:ext>
                  </a:extLst>
                </a:gridCol>
                <a:gridCol w="1964323">
                  <a:extLst>
                    <a:ext uri="{9D8B030D-6E8A-4147-A177-3AD203B41FA5}">
                      <a16:colId xmlns:a16="http://schemas.microsoft.com/office/drawing/2014/main" val="3124525714"/>
                    </a:ext>
                  </a:extLst>
                </a:gridCol>
                <a:gridCol w="1964323">
                  <a:extLst>
                    <a:ext uri="{9D8B030D-6E8A-4147-A177-3AD203B41FA5}">
                      <a16:colId xmlns:a16="http://schemas.microsoft.com/office/drawing/2014/main" val="791944703"/>
                    </a:ext>
                  </a:extLst>
                </a:gridCol>
                <a:gridCol w="1964323">
                  <a:extLst>
                    <a:ext uri="{9D8B030D-6E8A-4147-A177-3AD203B41FA5}">
                      <a16:colId xmlns:a16="http://schemas.microsoft.com/office/drawing/2014/main" val="1915128928"/>
                    </a:ext>
                  </a:extLst>
                </a:gridCol>
                <a:gridCol w="1964323">
                  <a:extLst>
                    <a:ext uri="{9D8B030D-6E8A-4147-A177-3AD203B41FA5}">
                      <a16:colId xmlns:a16="http://schemas.microsoft.com/office/drawing/2014/main" val="3689004261"/>
                    </a:ext>
                  </a:extLst>
                </a:gridCol>
                <a:gridCol w="1964323">
                  <a:extLst>
                    <a:ext uri="{9D8B030D-6E8A-4147-A177-3AD203B41FA5}">
                      <a16:colId xmlns:a16="http://schemas.microsoft.com/office/drawing/2014/main" val="1677784729"/>
                    </a:ext>
                  </a:extLst>
                </a:gridCol>
              </a:tblGrid>
              <a:tr h="446672">
                <a:tc>
                  <a:txBody>
                    <a:bodyPr/>
                    <a:lstStyle/>
                    <a:p>
                      <a:r>
                        <a:rPr lang="en-GB" sz="1400" b="1" dirty="0">
                          <a:latin typeface="Arial" panose="020B0604020202020204" pitchFamily="34" charset="0"/>
                          <a:cs typeface="Arial" panose="020B0604020202020204" pitchFamily="34" charset="0"/>
                        </a:rPr>
                        <a:t>Project phases</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6170718"/>
                  </a:ext>
                </a:extLst>
              </a:tr>
              <a:tr h="388112">
                <a:tc>
                  <a:txBody>
                    <a:bodyPr/>
                    <a:lstStyle/>
                    <a:p>
                      <a:r>
                        <a:rPr lang="en-GB" sz="1400" b="1" dirty="0">
                          <a:latin typeface="Arial" panose="020B0604020202020204" pitchFamily="34" charset="0"/>
                          <a:cs typeface="Arial" panose="020B0604020202020204" pitchFamily="34" charset="0"/>
                        </a:rPr>
                        <a:t>HM Treasury Business Case Stages</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7559429"/>
                  </a:ext>
                </a:extLst>
              </a:tr>
              <a:tr h="693928">
                <a:tc>
                  <a:txBody>
                    <a:bodyPr/>
                    <a:lstStyle/>
                    <a:p>
                      <a:r>
                        <a:rPr lang="en-GB" sz="1400" b="1" dirty="0">
                          <a:latin typeface="Arial" panose="020B0604020202020204" pitchFamily="34" charset="0"/>
                          <a:cs typeface="Arial" panose="020B0604020202020204" pitchFamily="34" charset="0"/>
                        </a:rPr>
                        <a:t>Assurance Reviews</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1001624"/>
                  </a:ext>
                </a:extLst>
              </a:tr>
              <a:tr h="359664">
                <a:tc>
                  <a:txBody>
                    <a:bodyPr/>
                    <a:lstStyle/>
                    <a:p>
                      <a:r>
                        <a:rPr lang="en-GB" sz="1400" b="1" dirty="0">
                          <a:latin typeface="Arial" panose="020B0604020202020204" pitchFamily="34" charset="0"/>
                          <a:cs typeface="Arial" panose="020B0604020202020204" pitchFamily="34" charset="0"/>
                        </a:rPr>
                        <a:t>Construction Playbook</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21715142"/>
                  </a:ext>
                </a:extLst>
              </a:tr>
              <a:tr h="2164080">
                <a:tc>
                  <a:txBody>
                    <a:bodyPr/>
                    <a:lstStyle/>
                    <a:p>
                      <a:endParaRPr lang="en-GB" sz="1400" b="1" dirty="0">
                        <a:solidFill>
                          <a:srgbClr val="308390"/>
                        </a:solidFill>
                        <a:latin typeface="Arial" panose="020B0604020202020204" pitchFamily="34" charset="0"/>
                        <a:cs typeface="Arial" panose="020B0604020202020204" pitchFamily="34" charset="0"/>
                      </a:endParaRP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6689915"/>
                  </a:ext>
                </a:extLst>
              </a:tr>
              <a:tr h="925906">
                <a:tc>
                  <a:txBody>
                    <a:bodyPr/>
                    <a:lstStyle/>
                    <a:p>
                      <a:r>
                        <a:rPr lang="en-GB" sz="1400" b="1" dirty="0">
                          <a:latin typeface="Arial" panose="020B0604020202020204" pitchFamily="34" charset="0"/>
                          <a:cs typeface="Arial" panose="020B0604020202020204" pitchFamily="34" charset="0"/>
                        </a:rPr>
                        <a:t>RIBA Plan of Work</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0380990"/>
                  </a:ext>
                </a:extLst>
              </a:tr>
              <a:tr h="925906">
                <a:tc>
                  <a:txBody>
                    <a:bodyPr/>
                    <a:lstStyle/>
                    <a:p>
                      <a:r>
                        <a:rPr lang="en-GB" sz="1400" b="1" dirty="0">
                          <a:latin typeface="Arial" panose="020B0604020202020204" pitchFamily="34" charset="0"/>
                          <a:cs typeface="Arial" panose="020B0604020202020204" pitchFamily="34" charset="0"/>
                        </a:rPr>
                        <a:t>PACE</a:t>
                      </a:r>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08942533"/>
                  </a:ext>
                </a:extLst>
              </a:tr>
            </a:tbl>
          </a:graphicData>
        </a:graphic>
      </p:graphicFrame>
      <p:grpSp>
        <p:nvGrpSpPr>
          <p:cNvPr id="4" name="Group 3">
            <a:extLst>
              <a:ext uri="{FF2B5EF4-FFF2-40B4-BE49-F238E27FC236}">
                <a16:creationId xmlns:a16="http://schemas.microsoft.com/office/drawing/2014/main" id="{12B29A21-6477-DF57-4C82-918BF35C3126}"/>
              </a:ext>
            </a:extLst>
          </p:cNvPr>
          <p:cNvGrpSpPr/>
          <p:nvPr/>
        </p:nvGrpSpPr>
        <p:grpSpPr>
          <a:xfrm>
            <a:off x="2174144" y="188321"/>
            <a:ext cx="1966056" cy="438077"/>
            <a:chOff x="4079144" y="5916330"/>
            <a:chExt cx="6142154" cy="525303"/>
          </a:xfrm>
        </p:grpSpPr>
        <p:sp>
          <p:nvSpPr>
            <p:cNvPr id="15" name="Arrow: Right 14">
              <a:extLst>
                <a:ext uri="{FF2B5EF4-FFF2-40B4-BE49-F238E27FC236}">
                  <a16:creationId xmlns:a16="http://schemas.microsoft.com/office/drawing/2014/main" id="{AA1F4FF7-19AD-783C-140A-09551C2D74DC}"/>
                </a:ext>
              </a:extLst>
            </p:cNvPr>
            <p:cNvSpPr/>
            <p:nvPr/>
          </p:nvSpPr>
          <p:spPr>
            <a:xfrm>
              <a:off x="4079144" y="5916330"/>
              <a:ext cx="6142154" cy="525303"/>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6" name="Text Placeholder 5">
              <a:extLst>
                <a:ext uri="{FF2B5EF4-FFF2-40B4-BE49-F238E27FC236}">
                  <a16:creationId xmlns:a16="http://schemas.microsoft.com/office/drawing/2014/main" id="{32404E77-CEEF-E252-CCB1-6042E94C53A4}"/>
                </a:ext>
              </a:extLst>
            </p:cNvPr>
            <p:cNvSpPr txBox="1">
              <a:spLocks/>
            </p:cNvSpPr>
            <p:nvPr/>
          </p:nvSpPr>
          <p:spPr>
            <a:xfrm>
              <a:off x="4435835" y="6019171"/>
              <a:ext cx="4892752"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Policy Formulation</a:t>
              </a: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grpSp>
        <p:nvGrpSpPr>
          <p:cNvPr id="17" name="Group 16">
            <a:extLst>
              <a:ext uri="{FF2B5EF4-FFF2-40B4-BE49-F238E27FC236}">
                <a16:creationId xmlns:a16="http://schemas.microsoft.com/office/drawing/2014/main" id="{236F8CFD-0E56-FB3D-D7A6-50DE92E15908}"/>
              </a:ext>
            </a:extLst>
          </p:cNvPr>
          <p:cNvGrpSpPr/>
          <p:nvPr/>
        </p:nvGrpSpPr>
        <p:grpSpPr>
          <a:xfrm>
            <a:off x="4140200" y="188320"/>
            <a:ext cx="5877656" cy="438077"/>
            <a:chOff x="4079144" y="5916330"/>
            <a:chExt cx="6142154" cy="525303"/>
          </a:xfrm>
        </p:grpSpPr>
        <p:sp>
          <p:nvSpPr>
            <p:cNvPr id="18" name="Arrow: Right 17">
              <a:extLst>
                <a:ext uri="{FF2B5EF4-FFF2-40B4-BE49-F238E27FC236}">
                  <a16:creationId xmlns:a16="http://schemas.microsoft.com/office/drawing/2014/main" id="{73852C4F-A645-E560-62C2-2920D9F7238B}"/>
                </a:ext>
              </a:extLst>
            </p:cNvPr>
            <p:cNvSpPr/>
            <p:nvPr/>
          </p:nvSpPr>
          <p:spPr>
            <a:xfrm>
              <a:off x="4079144" y="5916330"/>
              <a:ext cx="6142154" cy="525303"/>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9" name="Text Placeholder 5">
              <a:extLst>
                <a:ext uri="{FF2B5EF4-FFF2-40B4-BE49-F238E27FC236}">
                  <a16:creationId xmlns:a16="http://schemas.microsoft.com/office/drawing/2014/main" id="{CDA2323A-CE0D-5E6E-F6E9-F7C5374FC6AE}"/>
                </a:ext>
              </a:extLst>
            </p:cNvPr>
            <p:cNvSpPr txBox="1">
              <a:spLocks/>
            </p:cNvSpPr>
            <p:nvPr/>
          </p:nvSpPr>
          <p:spPr>
            <a:xfrm>
              <a:off x="4435835" y="6019171"/>
              <a:ext cx="4892752"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Project or Programme</a:t>
              </a: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grpSp>
        <p:nvGrpSpPr>
          <p:cNvPr id="20" name="Group 19">
            <a:extLst>
              <a:ext uri="{FF2B5EF4-FFF2-40B4-BE49-F238E27FC236}">
                <a16:creationId xmlns:a16="http://schemas.microsoft.com/office/drawing/2014/main" id="{8285FCAE-581D-F0A0-F157-FA9A97FC6AC1}"/>
              </a:ext>
            </a:extLst>
          </p:cNvPr>
          <p:cNvGrpSpPr/>
          <p:nvPr/>
        </p:nvGrpSpPr>
        <p:grpSpPr>
          <a:xfrm>
            <a:off x="10017856" y="188319"/>
            <a:ext cx="1966056" cy="438077"/>
            <a:chOff x="4079144" y="5916330"/>
            <a:chExt cx="6142154" cy="525303"/>
          </a:xfrm>
        </p:grpSpPr>
        <p:sp>
          <p:nvSpPr>
            <p:cNvPr id="21" name="Arrow: Right 20">
              <a:extLst>
                <a:ext uri="{FF2B5EF4-FFF2-40B4-BE49-F238E27FC236}">
                  <a16:creationId xmlns:a16="http://schemas.microsoft.com/office/drawing/2014/main" id="{D9C22D70-42C4-1990-A145-0965D50E23A6}"/>
                </a:ext>
              </a:extLst>
            </p:cNvPr>
            <p:cNvSpPr/>
            <p:nvPr/>
          </p:nvSpPr>
          <p:spPr>
            <a:xfrm>
              <a:off x="4079144" y="5916330"/>
              <a:ext cx="6142154" cy="525303"/>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22" name="Text Placeholder 5">
              <a:extLst>
                <a:ext uri="{FF2B5EF4-FFF2-40B4-BE49-F238E27FC236}">
                  <a16:creationId xmlns:a16="http://schemas.microsoft.com/office/drawing/2014/main" id="{0BF6D87D-D445-7DAF-9114-FFC6496E9389}"/>
                </a:ext>
              </a:extLst>
            </p:cNvPr>
            <p:cNvSpPr txBox="1">
              <a:spLocks/>
            </p:cNvSpPr>
            <p:nvPr/>
          </p:nvSpPr>
          <p:spPr>
            <a:xfrm>
              <a:off x="4435835" y="6019171"/>
              <a:ext cx="4892752"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Operations</a:t>
              </a: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sp>
        <p:nvSpPr>
          <p:cNvPr id="23" name="Oval 22">
            <a:extLst>
              <a:ext uri="{FF2B5EF4-FFF2-40B4-BE49-F238E27FC236}">
                <a16:creationId xmlns:a16="http://schemas.microsoft.com/office/drawing/2014/main" id="{5E0FAC23-2B58-E51C-E426-4209CB1C4D50}"/>
              </a:ext>
            </a:extLst>
          </p:cNvPr>
          <p:cNvSpPr/>
          <p:nvPr/>
        </p:nvSpPr>
        <p:spPr>
          <a:xfrm>
            <a:off x="8153908" y="659322"/>
            <a:ext cx="666496" cy="666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FBC 2</a:t>
            </a:r>
          </a:p>
        </p:txBody>
      </p:sp>
      <p:sp>
        <p:nvSpPr>
          <p:cNvPr id="24" name="Oval 23">
            <a:extLst>
              <a:ext uri="{FF2B5EF4-FFF2-40B4-BE49-F238E27FC236}">
                <a16:creationId xmlns:a16="http://schemas.microsoft.com/office/drawing/2014/main" id="{A522B505-F9BE-5F78-27AE-020493FE7F9E}"/>
              </a:ext>
            </a:extLst>
          </p:cNvPr>
          <p:cNvSpPr/>
          <p:nvPr/>
        </p:nvSpPr>
        <p:spPr>
          <a:xfrm>
            <a:off x="7410196" y="659322"/>
            <a:ext cx="666496" cy="666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FBC 1</a:t>
            </a:r>
          </a:p>
        </p:txBody>
      </p:sp>
      <p:sp>
        <p:nvSpPr>
          <p:cNvPr id="25" name="Oval 24">
            <a:extLst>
              <a:ext uri="{FF2B5EF4-FFF2-40B4-BE49-F238E27FC236}">
                <a16:creationId xmlns:a16="http://schemas.microsoft.com/office/drawing/2014/main" id="{6B710B4D-4697-97DB-8FB9-4595949CF62E}"/>
              </a:ext>
            </a:extLst>
          </p:cNvPr>
          <p:cNvSpPr/>
          <p:nvPr/>
        </p:nvSpPr>
        <p:spPr>
          <a:xfrm>
            <a:off x="5762752" y="664753"/>
            <a:ext cx="666496" cy="666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OBC</a:t>
            </a:r>
          </a:p>
        </p:txBody>
      </p:sp>
      <p:sp>
        <p:nvSpPr>
          <p:cNvPr id="26" name="Oval 25">
            <a:extLst>
              <a:ext uri="{FF2B5EF4-FFF2-40B4-BE49-F238E27FC236}">
                <a16:creationId xmlns:a16="http://schemas.microsoft.com/office/drawing/2014/main" id="{B7ED4AA5-FF6C-4A83-5462-CFA1A28FF27E}"/>
              </a:ext>
            </a:extLst>
          </p:cNvPr>
          <p:cNvSpPr/>
          <p:nvPr/>
        </p:nvSpPr>
        <p:spPr>
          <a:xfrm>
            <a:off x="3806952" y="664753"/>
            <a:ext cx="666496" cy="666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SOC</a:t>
            </a:r>
          </a:p>
        </p:txBody>
      </p:sp>
      <p:cxnSp>
        <p:nvCxnSpPr>
          <p:cNvPr id="9" name="Straight Connector 8">
            <a:extLst>
              <a:ext uri="{FF2B5EF4-FFF2-40B4-BE49-F238E27FC236}">
                <a16:creationId xmlns:a16="http://schemas.microsoft.com/office/drawing/2014/main" id="{18EF3489-8EB6-8940-055C-C2EA12E5882C}"/>
              </a:ext>
            </a:extLst>
          </p:cNvPr>
          <p:cNvCxnSpPr/>
          <p:nvPr/>
        </p:nvCxnSpPr>
        <p:spPr>
          <a:xfrm>
            <a:off x="2174144" y="992570"/>
            <a:ext cx="147126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AEE0577-8167-4C48-1811-1A2918F72025}"/>
              </a:ext>
            </a:extLst>
          </p:cNvPr>
          <p:cNvCxnSpPr>
            <a:cxnSpLocks/>
          </p:cNvCxnSpPr>
          <p:nvPr/>
        </p:nvCxnSpPr>
        <p:spPr>
          <a:xfrm>
            <a:off x="4624736" y="988190"/>
            <a:ext cx="975964" cy="43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0E514BC-A8D3-D724-D35D-54A94F505133}"/>
              </a:ext>
            </a:extLst>
          </p:cNvPr>
          <p:cNvCxnSpPr>
            <a:cxnSpLocks/>
          </p:cNvCxnSpPr>
          <p:nvPr/>
        </p:nvCxnSpPr>
        <p:spPr>
          <a:xfrm>
            <a:off x="6556019" y="988190"/>
            <a:ext cx="680441" cy="43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23C04FAD-3339-0E03-7A57-8341322E7BC0}"/>
              </a:ext>
            </a:extLst>
          </p:cNvPr>
          <p:cNvSpPr/>
          <p:nvPr/>
        </p:nvSpPr>
        <p:spPr>
          <a:xfrm>
            <a:off x="2186844" y="1525355"/>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0</a:t>
            </a:r>
          </a:p>
        </p:txBody>
      </p:sp>
      <p:sp>
        <p:nvSpPr>
          <p:cNvPr id="34" name="Text Placeholder 5">
            <a:extLst>
              <a:ext uri="{FF2B5EF4-FFF2-40B4-BE49-F238E27FC236}">
                <a16:creationId xmlns:a16="http://schemas.microsoft.com/office/drawing/2014/main" id="{45524C60-E3CB-D31C-BAAD-10B856C0416F}"/>
              </a:ext>
            </a:extLst>
          </p:cNvPr>
          <p:cNvSpPr txBox="1">
            <a:spLocks/>
          </p:cNvSpPr>
          <p:nvPr/>
        </p:nvSpPr>
        <p:spPr>
          <a:xfrm>
            <a:off x="2618518" y="1524068"/>
            <a:ext cx="1471264"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Opportunity framing workshop</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5" name="Oval 34">
            <a:extLst>
              <a:ext uri="{FF2B5EF4-FFF2-40B4-BE49-F238E27FC236}">
                <a16:creationId xmlns:a16="http://schemas.microsoft.com/office/drawing/2014/main" id="{8121D570-E45D-BB3E-0000-555870943871}"/>
              </a:ext>
            </a:extLst>
          </p:cNvPr>
          <p:cNvSpPr/>
          <p:nvPr/>
        </p:nvSpPr>
        <p:spPr>
          <a:xfrm>
            <a:off x="4155602" y="1532789"/>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1</a:t>
            </a:r>
          </a:p>
        </p:txBody>
      </p:sp>
      <p:sp>
        <p:nvSpPr>
          <p:cNvPr id="36" name="Text Placeholder 5">
            <a:extLst>
              <a:ext uri="{FF2B5EF4-FFF2-40B4-BE49-F238E27FC236}">
                <a16:creationId xmlns:a16="http://schemas.microsoft.com/office/drawing/2014/main" id="{02D0EC2C-7367-D912-DAB3-B62338CD273D}"/>
              </a:ext>
            </a:extLst>
          </p:cNvPr>
          <p:cNvSpPr txBox="1">
            <a:spLocks/>
          </p:cNvSpPr>
          <p:nvPr/>
        </p:nvSpPr>
        <p:spPr>
          <a:xfrm>
            <a:off x="4600870" y="1604247"/>
            <a:ext cx="1471264"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Business justification</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7" name="Oval 36">
            <a:extLst>
              <a:ext uri="{FF2B5EF4-FFF2-40B4-BE49-F238E27FC236}">
                <a16:creationId xmlns:a16="http://schemas.microsoft.com/office/drawing/2014/main" id="{8481B620-4DD5-5AA9-F064-0ACABD9CDE48}"/>
              </a:ext>
            </a:extLst>
          </p:cNvPr>
          <p:cNvSpPr/>
          <p:nvPr/>
        </p:nvSpPr>
        <p:spPr>
          <a:xfrm>
            <a:off x="6092952" y="1532789"/>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2</a:t>
            </a:r>
          </a:p>
        </p:txBody>
      </p:sp>
      <p:sp>
        <p:nvSpPr>
          <p:cNvPr id="38" name="Text Placeholder 5">
            <a:extLst>
              <a:ext uri="{FF2B5EF4-FFF2-40B4-BE49-F238E27FC236}">
                <a16:creationId xmlns:a16="http://schemas.microsoft.com/office/drawing/2014/main" id="{C9081692-D11D-6A4D-1A4F-0EED68EA486E}"/>
              </a:ext>
            </a:extLst>
          </p:cNvPr>
          <p:cNvSpPr txBox="1">
            <a:spLocks/>
          </p:cNvSpPr>
          <p:nvPr/>
        </p:nvSpPr>
        <p:spPr>
          <a:xfrm>
            <a:off x="6538220" y="1604247"/>
            <a:ext cx="1471264"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Delivery strategy</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9" name="Oval 38">
            <a:extLst>
              <a:ext uri="{FF2B5EF4-FFF2-40B4-BE49-F238E27FC236}">
                <a16:creationId xmlns:a16="http://schemas.microsoft.com/office/drawing/2014/main" id="{5137B06B-C35D-9E4C-BA77-3B24B8D53BCD}"/>
              </a:ext>
            </a:extLst>
          </p:cNvPr>
          <p:cNvSpPr/>
          <p:nvPr/>
        </p:nvSpPr>
        <p:spPr>
          <a:xfrm>
            <a:off x="7898124" y="1532789"/>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3</a:t>
            </a:r>
          </a:p>
        </p:txBody>
      </p:sp>
      <p:sp>
        <p:nvSpPr>
          <p:cNvPr id="40" name="Text Placeholder 5">
            <a:extLst>
              <a:ext uri="{FF2B5EF4-FFF2-40B4-BE49-F238E27FC236}">
                <a16:creationId xmlns:a16="http://schemas.microsoft.com/office/drawing/2014/main" id="{521CC115-7304-BA19-858C-4690CB1E9D28}"/>
              </a:ext>
            </a:extLst>
          </p:cNvPr>
          <p:cNvSpPr txBox="1">
            <a:spLocks/>
          </p:cNvSpPr>
          <p:nvPr/>
        </p:nvSpPr>
        <p:spPr>
          <a:xfrm>
            <a:off x="8343392" y="1604247"/>
            <a:ext cx="1471264"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Investment decision</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41" name="Oval 40">
            <a:extLst>
              <a:ext uri="{FF2B5EF4-FFF2-40B4-BE49-F238E27FC236}">
                <a16:creationId xmlns:a16="http://schemas.microsoft.com/office/drawing/2014/main" id="{2211105B-C6FF-2C3F-B736-E954975574ED}"/>
              </a:ext>
            </a:extLst>
          </p:cNvPr>
          <p:cNvSpPr/>
          <p:nvPr/>
        </p:nvSpPr>
        <p:spPr>
          <a:xfrm>
            <a:off x="9873081" y="1532789"/>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4</a:t>
            </a:r>
          </a:p>
        </p:txBody>
      </p:sp>
      <p:sp>
        <p:nvSpPr>
          <p:cNvPr id="42" name="Text Placeholder 5">
            <a:extLst>
              <a:ext uri="{FF2B5EF4-FFF2-40B4-BE49-F238E27FC236}">
                <a16:creationId xmlns:a16="http://schemas.microsoft.com/office/drawing/2014/main" id="{553DFD77-2219-9308-FA67-1252AE5D2E54}"/>
              </a:ext>
            </a:extLst>
          </p:cNvPr>
          <p:cNvSpPr txBox="1">
            <a:spLocks/>
          </p:cNvSpPr>
          <p:nvPr/>
        </p:nvSpPr>
        <p:spPr>
          <a:xfrm>
            <a:off x="10278311" y="1519846"/>
            <a:ext cx="756760"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Readiness for service</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43" name="Oval 42">
            <a:extLst>
              <a:ext uri="{FF2B5EF4-FFF2-40B4-BE49-F238E27FC236}">
                <a16:creationId xmlns:a16="http://schemas.microsoft.com/office/drawing/2014/main" id="{3BEC4000-6173-5B74-68B6-1EBFF99DB6CB}"/>
              </a:ext>
            </a:extLst>
          </p:cNvPr>
          <p:cNvSpPr/>
          <p:nvPr/>
        </p:nvSpPr>
        <p:spPr>
          <a:xfrm>
            <a:off x="10986302" y="1532789"/>
            <a:ext cx="346804" cy="3468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latin typeface="Arial" panose="020B0604020202020204" pitchFamily="34" charset="0"/>
                <a:cs typeface="Arial" panose="020B0604020202020204" pitchFamily="34" charset="0"/>
              </a:rPr>
              <a:t>5</a:t>
            </a:r>
          </a:p>
        </p:txBody>
      </p:sp>
      <p:sp>
        <p:nvSpPr>
          <p:cNvPr id="44" name="Text Placeholder 5">
            <a:extLst>
              <a:ext uri="{FF2B5EF4-FFF2-40B4-BE49-F238E27FC236}">
                <a16:creationId xmlns:a16="http://schemas.microsoft.com/office/drawing/2014/main" id="{E5178332-8561-8FDD-52EE-42C9057E33A2}"/>
              </a:ext>
            </a:extLst>
          </p:cNvPr>
          <p:cNvSpPr txBox="1">
            <a:spLocks/>
          </p:cNvSpPr>
          <p:nvPr/>
        </p:nvSpPr>
        <p:spPr>
          <a:xfrm>
            <a:off x="11368782" y="1367298"/>
            <a:ext cx="875431" cy="826209"/>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1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Operations review &amp; benefits realisation</a:t>
            </a:r>
          </a:p>
          <a:p>
            <a:pPr marL="144000" marR="0" lvl="0" indent="-1440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nvGrpSpPr>
          <p:cNvPr id="45" name="Group 44">
            <a:extLst>
              <a:ext uri="{FF2B5EF4-FFF2-40B4-BE49-F238E27FC236}">
                <a16:creationId xmlns:a16="http://schemas.microsoft.com/office/drawing/2014/main" id="{953A3BBA-E2DA-AF8B-92E3-CB19DF121382}"/>
              </a:ext>
            </a:extLst>
          </p:cNvPr>
          <p:cNvGrpSpPr/>
          <p:nvPr/>
        </p:nvGrpSpPr>
        <p:grpSpPr>
          <a:xfrm>
            <a:off x="2747962" y="2064435"/>
            <a:ext cx="1390368" cy="507313"/>
            <a:chOff x="5877650" y="5885423"/>
            <a:chExt cx="4343648" cy="608325"/>
          </a:xfrm>
        </p:grpSpPr>
        <p:sp>
          <p:nvSpPr>
            <p:cNvPr id="46" name="Arrow: Right 45">
              <a:extLst>
                <a:ext uri="{FF2B5EF4-FFF2-40B4-BE49-F238E27FC236}">
                  <a16:creationId xmlns:a16="http://schemas.microsoft.com/office/drawing/2014/main" id="{43A0C61E-852C-E2BC-4CB3-FE41B8525229}"/>
                </a:ext>
              </a:extLst>
            </p:cNvPr>
            <p:cNvSpPr/>
            <p:nvPr/>
          </p:nvSpPr>
          <p:spPr>
            <a:xfrm>
              <a:off x="6324009" y="5885423"/>
              <a:ext cx="3897289" cy="608325"/>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7" name="Text Placeholder 5">
              <a:extLst>
                <a:ext uri="{FF2B5EF4-FFF2-40B4-BE49-F238E27FC236}">
                  <a16:creationId xmlns:a16="http://schemas.microsoft.com/office/drawing/2014/main" id="{34D100CA-4C49-D0DD-2D76-C264E96A7800}"/>
                </a:ext>
              </a:extLst>
            </p:cNvPr>
            <p:cNvSpPr txBox="1">
              <a:spLocks/>
            </p:cNvSpPr>
            <p:nvPr/>
          </p:nvSpPr>
          <p:spPr>
            <a:xfrm>
              <a:off x="5877650" y="6005197"/>
              <a:ext cx="3450933"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Define</a:t>
              </a: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grpSp>
        <p:nvGrpSpPr>
          <p:cNvPr id="48" name="Group 47">
            <a:extLst>
              <a:ext uri="{FF2B5EF4-FFF2-40B4-BE49-F238E27FC236}">
                <a16:creationId xmlns:a16="http://schemas.microsoft.com/office/drawing/2014/main" id="{AF26896D-3915-153F-4FF3-6C0BAF09A4DB}"/>
              </a:ext>
            </a:extLst>
          </p:cNvPr>
          <p:cNvGrpSpPr/>
          <p:nvPr/>
        </p:nvGrpSpPr>
        <p:grpSpPr>
          <a:xfrm>
            <a:off x="4140200" y="2055442"/>
            <a:ext cx="3913472" cy="507313"/>
            <a:chOff x="6324009" y="5885423"/>
            <a:chExt cx="3897289" cy="608325"/>
          </a:xfrm>
        </p:grpSpPr>
        <p:sp>
          <p:nvSpPr>
            <p:cNvPr id="49" name="Arrow: Right 48">
              <a:extLst>
                <a:ext uri="{FF2B5EF4-FFF2-40B4-BE49-F238E27FC236}">
                  <a16:creationId xmlns:a16="http://schemas.microsoft.com/office/drawing/2014/main" id="{8FF68EF0-49CE-1565-98A1-06D1DF842DFF}"/>
                </a:ext>
              </a:extLst>
            </p:cNvPr>
            <p:cNvSpPr/>
            <p:nvPr/>
          </p:nvSpPr>
          <p:spPr>
            <a:xfrm>
              <a:off x="6324009" y="5885423"/>
              <a:ext cx="3897289" cy="608325"/>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0" name="Text Placeholder 5">
              <a:extLst>
                <a:ext uri="{FF2B5EF4-FFF2-40B4-BE49-F238E27FC236}">
                  <a16:creationId xmlns:a16="http://schemas.microsoft.com/office/drawing/2014/main" id="{7E528813-CCF0-9EF2-4F2D-7DED14323FB2}"/>
                </a:ext>
              </a:extLst>
            </p:cNvPr>
            <p:cNvSpPr txBox="1">
              <a:spLocks/>
            </p:cNvSpPr>
            <p:nvPr/>
          </p:nvSpPr>
          <p:spPr>
            <a:xfrm>
              <a:off x="6543219" y="6020383"/>
              <a:ext cx="3450933"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Procure</a:t>
              </a: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grpSp>
        <p:nvGrpSpPr>
          <p:cNvPr id="51" name="Group 50">
            <a:extLst>
              <a:ext uri="{FF2B5EF4-FFF2-40B4-BE49-F238E27FC236}">
                <a16:creationId xmlns:a16="http://schemas.microsoft.com/office/drawing/2014/main" id="{90B1720C-1AD0-68F0-D2C8-DB5EDF583048}"/>
              </a:ext>
            </a:extLst>
          </p:cNvPr>
          <p:cNvGrpSpPr/>
          <p:nvPr/>
        </p:nvGrpSpPr>
        <p:grpSpPr>
          <a:xfrm>
            <a:off x="8076692" y="2063312"/>
            <a:ext cx="3925146" cy="507313"/>
            <a:chOff x="6324009" y="5885428"/>
            <a:chExt cx="3897288" cy="608325"/>
          </a:xfrm>
        </p:grpSpPr>
        <p:sp>
          <p:nvSpPr>
            <p:cNvPr id="52" name="Arrow: Right 51">
              <a:extLst>
                <a:ext uri="{FF2B5EF4-FFF2-40B4-BE49-F238E27FC236}">
                  <a16:creationId xmlns:a16="http://schemas.microsoft.com/office/drawing/2014/main" id="{EBAF3D64-7A34-58D5-77B0-735B46918C8F}"/>
                </a:ext>
              </a:extLst>
            </p:cNvPr>
            <p:cNvSpPr/>
            <p:nvPr/>
          </p:nvSpPr>
          <p:spPr>
            <a:xfrm>
              <a:off x="6324009" y="5885428"/>
              <a:ext cx="3897288" cy="608325"/>
            </a:xfrm>
            <a:prstGeom prst="rightArrow">
              <a:avLst>
                <a:gd name="adj1" fmla="val 100000"/>
                <a:gd name="adj2" fmla="val 48456"/>
              </a:avLst>
            </a:prstGeom>
            <a:solidFill>
              <a:schemeClr val="tx1"/>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53" name="Text Placeholder 5">
              <a:extLst>
                <a:ext uri="{FF2B5EF4-FFF2-40B4-BE49-F238E27FC236}">
                  <a16:creationId xmlns:a16="http://schemas.microsoft.com/office/drawing/2014/main" id="{4E675D0F-0334-DC2A-ED61-B00D259BF8CF}"/>
                </a:ext>
              </a:extLst>
            </p:cNvPr>
            <p:cNvSpPr txBox="1">
              <a:spLocks/>
            </p:cNvSpPr>
            <p:nvPr/>
          </p:nvSpPr>
          <p:spPr>
            <a:xfrm>
              <a:off x="6392706" y="5958323"/>
              <a:ext cx="3592386"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Manage</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bg1"/>
                  </a:solidFill>
                </a:rPr>
                <a:t>Construct and Operate</a:t>
              </a:r>
              <a:endParaRPr kumimoji="0" lang="en-GB" sz="12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grpSp>
      <p:sp>
        <p:nvSpPr>
          <p:cNvPr id="54" name="Text Placeholder 5">
            <a:extLst>
              <a:ext uri="{FF2B5EF4-FFF2-40B4-BE49-F238E27FC236}">
                <a16:creationId xmlns:a16="http://schemas.microsoft.com/office/drawing/2014/main" id="{2E4876FF-3F32-E943-CC77-69053EB46DEA}"/>
              </a:ext>
            </a:extLst>
          </p:cNvPr>
          <p:cNvSpPr txBox="1">
            <a:spLocks/>
          </p:cNvSpPr>
          <p:nvPr/>
        </p:nvSpPr>
        <p:spPr>
          <a:xfrm>
            <a:off x="3132698" y="4861396"/>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0</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Strategic Definition</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55" name="Text Placeholder 5">
            <a:extLst>
              <a:ext uri="{FF2B5EF4-FFF2-40B4-BE49-F238E27FC236}">
                <a16:creationId xmlns:a16="http://schemas.microsoft.com/office/drawing/2014/main" id="{96B78AEF-F904-0546-1800-685C99973CA9}"/>
              </a:ext>
            </a:extLst>
          </p:cNvPr>
          <p:cNvSpPr txBox="1">
            <a:spLocks/>
          </p:cNvSpPr>
          <p:nvPr/>
        </p:nvSpPr>
        <p:spPr>
          <a:xfrm>
            <a:off x="4089782" y="4866347"/>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1</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Preparation and Brief</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56" name="Text Placeholder 5">
            <a:extLst>
              <a:ext uri="{FF2B5EF4-FFF2-40B4-BE49-F238E27FC236}">
                <a16:creationId xmlns:a16="http://schemas.microsoft.com/office/drawing/2014/main" id="{4DC44CB6-373A-45FB-EA29-275D67DF1F40}"/>
              </a:ext>
            </a:extLst>
          </p:cNvPr>
          <p:cNvSpPr txBox="1">
            <a:spLocks/>
          </p:cNvSpPr>
          <p:nvPr/>
        </p:nvSpPr>
        <p:spPr>
          <a:xfrm>
            <a:off x="5083761" y="4866347"/>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2</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Concept Design</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57" name="Text Placeholder 5">
            <a:extLst>
              <a:ext uri="{FF2B5EF4-FFF2-40B4-BE49-F238E27FC236}">
                <a16:creationId xmlns:a16="http://schemas.microsoft.com/office/drawing/2014/main" id="{13950BF5-91D2-EFE9-0CE8-A7A0C0927A88}"/>
              </a:ext>
            </a:extLst>
          </p:cNvPr>
          <p:cNvSpPr txBox="1">
            <a:spLocks/>
          </p:cNvSpPr>
          <p:nvPr/>
        </p:nvSpPr>
        <p:spPr>
          <a:xfrm>
            <a:off x="6049496" y="4861396"/>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3</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Spatial Coordination</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58" name="Text Placeholder 5">
            <a:extLst>
              <a:ext uri="{FF2B5EF4-FFF2-40B4-BE49-F238E27FC236}">
                <a16:creationId xmlns:a16="http://schemas.microsoft.com/office/drawing/2014/main" id="{FC67727E-E849-E4AA-20FB-1F9D7D405693}"/>
              </a:ext>
            </a:extLst>
          </p:cNvPr>
          <p:cNvSpPr txBox="1">
            <a:spLocks/>
          </p:cNvSpPr>
          <p:nvPr/>
        </p:nvSpPr>
        <p:spPr>
          <a:xfrm>
            <a:off x="7034824" y="4866347"/>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4</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Technical Design</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59" name="Text Placeholder 5">
            <a:extLst>
              <a:ext uri="{FF2B5EF4-FFF2-40B4-BE49-F238E27FC236}">
                <a16:creationId xmlns:a16="http://schemas.microsoft.com/office/drawing/2014/main" id="{DF1B385C-18C2-49A0-B78B-015BE0CB6988}"/>
              </a:ext>
            </a:extLst>
          </p:cNvPr>
          <p:cNvSpPr txBox="1">
            <a:spLocks/>
          </p:cNvSpPr>
          <p:nvPr/>
        </p:nvSpPr>
        <p:spPr>
          <a:xfrm>
            <a:off x="8339594" y="4866347"/>
            <a:ext cx="1351467"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5</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Manufacturing and Construction</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60" name="Text Placeholder 5">
            <a:extLst>
              <a:ext uri="{FF2B5EF4-FFF2-40B4-BE49-F238E27FC236}">
                <a16:creationId xmlns:a16="http://schemas.microsoft.com/office/drawing/2014/main" id="{210B84A7-9313-B54B-1254-5D12EF190A0D}"/>
              </a:ext>
            </a:extLst>
          </p:cNvPr>
          <p:cNvSpPr txBox="1">
            <a:spLocks/>
          </p:cNvSpPr>
          <p:nvPr/>
        </p:nvSpPr>
        <p:spPr>
          <a:xfrm>
            <a:off x="9873081" y="4861396"/>
            <a:ext cx="1149316"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6</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dirty="0"/>
              <a:t>Handover</a:t>
            </a:r>
            <a:endPar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61" name="Text Placeholder 5">
            <a:extLst>
              <a:ext uri="{FF2B5EF4-FFF2-40B4-BE49-F238E27FC236}">
                <a16:creationId xmlns:a16="http://schemas.microsoft.com/office/drawing/2014/main" id="{E88317CE-908D-37D6-C983-8C0ADABE86E7}"/>
              </a:ext>
            </a:extLst>
          </p:cNvPr>
          <p:cNvSpPr txBox="1">
            <a:spLocks/>
          </p:cNvSpPr>
          <p:nvPr/>
        </p:nvSpPr>
        <p:spPr>
          <a:xfrm>
            <a:off x="11099977" y="4866347"/>
            <a:ext cx="932567" cy="721224"/>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7</a:t>
            </a:r>
            <a:endParaRPr kumimoji="0" lang="en-GB"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3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Use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97" name="Text Placeholder 5">
            <a:extLst>
              <a:ext uri="{FF2B5EF4-FFF2-40B4-BE49-F238E27FC236}">
                <a16:creationId xmlns:a16="http://schemas.microsoft.com/office/drawing/2014/main" id="{7C993977-9399-2D43-3088-4A202FBBA8C7}"/>
              </a:ext>
            </a:extLst>
          </p:cNvPr>
          <p:cNvSpPr txBox="1">
            <a:spLocks/>
          </p:cNvSpPr>
          <p:nvPr/>
        </p:nvSpPr>
        <p:spPr>
          <a:xfrm>
            <a:off x="4206964" y="2647072"/>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Optioneering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98" name="Text Placeholder 5">
            <a:extLst>
              <a:ext uri="{FF2B5EF4-FFF2-40B4-BE49-F238E27FC236}">
                <a16:creationId xmlns:a16="http://schemas.microsoft.com/office/drawing/2014/main" id="{F1C069C5-AE7B-64CA-543D-302F08FB1E40}"/>
              </a:ext>
            </a:extLst>
          </p:cNvPr>
          <p:cNvSpPr txBox="1">
            <a:spLocks/>
          </p:cNvSpPr>
          <p:nvPr/>
        </p:nvSpPr>
        <p:spPr>
          <a:xfrm>
            <a:off x="2235871" y="2637942"/>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solidFill>
                  <a:srgbClr val="308390"/>
                </a:solidFill>
              </a:rPr>
              <a:t>Need</a:t>
            </a: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99" name="Text Placeholder 5">
            <a:extLst>
              <a:ext uri="{FF2B5EF4-FFF2-40B4-BE49-F238E27FC236}">
                <a16:creationId xmlns:a16="http://schemas.microsoft.com/office/drawing/2014/main" id="{18231279-562C-11AD-534E-E8DD401D35E9}"/>
              </a:ext>
            </a:extLst>
          </p:cNvPr>
          <p:cNvSpPr txBox="1">
            <a:spLocks/>
          </p:cNvSpPr>
          <p:nvPr/>
        </p:nvSpPr>
        <p:spPr>
          <a:xfrm>
            <a:off x="6151775" y="2637941"/>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Design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0" name="Text Placeholder 5">
            <a:extLst>
              <a:ext uri="{FF2B5EF4-FFF2-40B4-BE49-F238E27FC236}">
                <a16:creationId xmlns:a16="http://schemas.microsoft.com/office/drawing/2014/main" id="{9FD059C4-A896-0570-BEC9-EA1754A2E76C}"/>
              </a:ext>
            </a:extLst>
          </p:cNvPr>
          <p:cNvSpPr txBox="1">
            <a:spLocks/>
          </p:cNvSpPr>
          <p:nvPr/>
        </p:nvSpPr>
        <p:spPr>
          <a:xfrm>
            <a:off x="8084644" y="2647073"/>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Delivery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1" name="Text Placeholder 5">
            <a:extLst>
              <a:ext uri="{FF2B5EF4-FFF2-40B4-BE49-F238E27FC236}">
                <a16:creationId xmlns:a16="http://schemas.microsoft.com/office/drawing/2014/main" id="{0C1B8660-6DB0-BE74-D67B-531E8BCB4287}"/>
              </a:ext>
            </a:extLst>
          </p:cNvPr>
          <p:cNvSpPr txBox="1">
            <a:spLocks/>
          </p:cNvSpPr>
          <p:nvPr/>
        </p:nvSpPr>
        <p:spPr>
          <a:xfrm>
            <a:off x="10040701" y="2647072"/>
            <a:ext cx="1857709" cy="352313"/>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rPr>
              <a:t>Operation phase</a:t>
            </a:r>
          </a:p>
          <a:p>
            <a:pPr marL="144000" marR="0" lvl="0" indent="-1440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308390"/>
              </a:solidFill>
              <a:effectLst/>
              <a:uLnTx/>
              <a:uFillTx/>
              <a:latin typeface="Arial" panose="020B0604020202020204" pitchFamily="34" charset="0"/>
              <a:ea typeface="+mn-ea"/>
              <a:cs typeface="Arial" panose="020B0604020202020204" pitchFamily="34" charset="0"/>
            </a:endParaRPr>
          </a:p>
        </p:txBody>
      </p:sp>
      <p:sp>
        <p:nvSpPr>
          <p:cNvPr id="102" name="Rectangle: Rounded Corners 101">
            <a:extLst>
              <a:ext uri="{FF2B5EF4-FFF2-40B4-BE49-F238E27FC236}">
                <a16:creationId xmlns:a16="http://schemas.microsoft.com/office/drawing/2014/main" id="{5E869154-972E-00BC-BF21-CC1581530087}"/>
              </a:ext>
            </a:extLst>
          </p:cNvPr>
          <p:cNvSpPr/>
          <p:nvPr/>
        </p:nvSpPr>
        <p:spPr>
          <a:xfrm>
            <a:off x="10937666" y="3470913"/>
            <a:ext cx="1219684" cy="681613"/>
          </a:xfrm>
          <a:prstGeom prst="roundRect">
            <a:avLst>
              <a:gd name="adj" fmla="val 19413"/>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Operations review and benefits realisation</a:t>
            </a:r>
          </a:p>
        </p:txBody>
      </p:sp>
      <p:sp>
        <p:nvSpPr>
          <p:cNvPr id="103" name="Rectangle: Rounded Corners 102">
            <a:extLst>
              <a:ext uri="{FF2B5EF4-FFF2-40B4-BE49-F238E27FC236}">
                <a16:creationId xmlns:a16="http://schemas.microsoft.com/office/drawing/2014/main" id="{C2F9056F-5980-E233-1B18-5F6193B16EED}"/>
              </a:ext>
            </a:extLst>
          </p:cNvPr>
          <p:cNvSpPr/>
          <p:nvPr/>
        </p:nvSpPr>
        <p:spPr>
          <a:xfrm>
            <a:off x="5498778" y="3508720"/>
            <a:ext cx="1220182" cy="666093"/>
          </a:xfrm>
          <a:prstGeom prst="roundRect">
            <a:avLst>
              <a:gd name="adj" fmla="val 19100"/>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Preferred option and delivery strategy</a:t>
            </a:r>
          </a:p>
        </p:txBody>
      </p:sp>
      <p:sp>
        <p:nvSpPr>
          <p:cNvPr id="104" name="Rectangle: Rounded Corners 103">
            <a:extLst>
              <a:ext uri="{FF2B5EF4-FFF2-40B4-BE49-F238E27FC236}">
                <a16:creationId xmlns:a16="http://schemas.microsoft.com/office/drawing/2014/main" id="{76743691-BE1A-B19C-DCC9-2F9D5E92DF9A}"/>
              </a:ext>
            </a:extLst>
          </p:cNvPr>
          <p:cNvSpPr/>
          <p:nvPr/>
        </p:nvSpPr>
        <p:spPr>
          <a:xfrm>
            <a:off x="7482988" y="3488980"/>
            <a:ext cx="1141368" cy="669081"/>
          </a:xfrm>
          <a:prstGeom prst="roundRect">
            <a:avLst>
              <a:gd name="adj" fmla="val 22578"/>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Investment commitment</a:t>
            </a:r>
          </a:p>
        </p:txBody>
      </p:sp>
      <p:sp>
        <p:nvSpPr>
          <p:cNvPr id="105" name="Rectangle: Rounded Corners 104">
            <a:extLst>
              <a:ext uri="{FF2B5EF4-FFF2-40B4-BE49-F238E27FC236}">
                <a16:creationId xmlns:a16="http://schemas.microsoft.com/office/drawing/2014/main" id="{69510419-419C-FC01-B861-B9444053DA15}"/>
              </a:ext>
            </a:extLst>
          </p:cNvPr>
          <p:cNvSpPr/>
          <p:nvPr/>
        </p:nvSpPr>
        <p:spPr>
          <a:xfrm>
            <a:off x="3791054" y="3498430"/>
            <a:ext cx="675640" cy="679022"/>
          </a:xfrm>
          <a:prstGeom prst="roundRect">
            <a:avLst>
              <a:gd name="adj" fmla="val 21550"/>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Case for change</a:t>
            </a:r>
          </a:p>
        </p:txBody>
      </p:sp>
      <p:sp>
        <p:nvSpPr>
          <p:cNvPr id="106" name="Rectangle: Rounded Corners 105">
            <a:extLst>
              <a:ext uri="{FF2B5EF4-FFF2-40B4-BE49-F238E27FC236}">
                <a16:creationId xmlns:a16="http://schemas.microsoft.com/office/drawing/2014/main" id="{0D0F32D2-9187-FCD1-5532-947563A94DB4}"/>
              </a:ext>
            </a:extLst>
          </p:cNvPr>
          <p:cNvSpPr/>
          <p:nvPr/>
        </p:nvSpPr>
        <p:spPr>
          <a:xfrm>
            <a:off x="9485944" y="3475556"/>
            <a:ext cx="912817" cy="672328"/>
          </a:xfrm>
          <a:prstGeom prst="roundRect">
            <a:avLst>
              <a:gd name="adj" fmla="val 21494"/>
            </a:avLst>
          </a:prstGeom>
          <a:solidFill>
            <a:schemeClr val="bg1"/>
          </a:solid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srgbClr val="4B55C0"/>
                </a:solidFill>
                <a:latin typeface="Arial" panose="020B0604020202020204" pitchFamily="34" charset="0"/>
                <a:cs typeface="Arial" panose="020B0604020202020204" pitchFamily="34" charset="0"/>
              </a:rPr>
              <a:t>Readiness for service</a:t>
            </a:r>
          </a:p>
        </p:txBody>
      </p:sp>
      <p:grpSp>
        <p:nvGrpSpPr>
          <p:cNvPr id="80" name="Group 79">
            <a:extLst>
              <a:ext uri="{FF2B5EF4-FFF2-40B4-BE49-F238E27FC236}">
                <a16:creationId xmlns:a16="http://schemas.microsoft.com/office/drawing/2014/main" id="{AC737F41-1DD3-5803-C5E3-B1F47F2FE900}"/>
              </a:ext>
            </a:extLst>
          </p:cNvPr>
          <p:cNvGrpSpPr/>
          <p:nvPr/>
        </p:nvGrpSpPr>
        <p:grpSpPr>
          <a:xfrm>
            <a:off x="2904009" y="5869713"/>
            <a:ext cx="1234321" cy="507313"/>
            <a:chOff x="6324009" y="5885423"/>
            <a:chExt cx="3897289" cy="608325"/>
          </a:xfrm>
        </p:grpSpPr>
        <p:sp>
          <p:nvSpPr>
            <p:cNvPr id="81" name="Arrow: Right 80">
              <a:extLst>
                <a:ext uri="{FF2B5EF4-FFF2-40B4-BE49-F238E27FC236}">
                  <a16:creationId xmlns:a16="http://schemas.microsoft.com/office/drawing/2014/main" id="{A98D32DF-46EE-9080-5ABD-E8CE5C9768D0}"/>
                </a:ext>
              </a:extLst>
            </p:cNvPr>
            <p:cNvSpPr/>
            <p:nvPr/>
          </p:nvSpPr>
          <p:spPr>
            <a:xfrm>
              <a:off x="6324009" y="5885423"/>
              <a:ext cx="3897289" cy="608325"/>
            </a:xfrm>
            <a:prstGeom prst="rightArrow">
              <a:avLst>
                <a:gd name="adj1" fmla="val 100000"/>
                <a:gd name="adj2" fmla="val 48456"/>
              </a:avLst>
            </a:prstGeom>
            <a:solidFill>
              <a:srgbClr val="F6FBFC"/>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82" name="Text Placeholder 5">
              <a:extLst>
                <a:ext uri="{FF2B5EF4-FFF2-40B4-BE49-F238E27FC236}">
                  <a16:creationId xmlns:a16="http://schemas.microsoft.com/office/drawing/2014/main" id="{D08D1C82-51B9-30C0-4AF7-2D3CA3D10DB8}"/>
                </a:ext>
              </a:extLst>
            </p:cNvPr>
            <p:cNvSpPr txBox="1">
              <a:spLocks/>
            </p:cNvSpPr>
            <p:nvPr/>
          </p:nvSpPr>
          <p:spPr>
            <a:xfrm>
              <a:off x="6324009" y="5978355"/>
              <a:ext cx="3004574"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Project Initiation</a:t>
              </a:r>
            </a:p>
            <a:p>
              <a:pPr marL="144000" marR="0" lvl="0" indent="-1440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grpSp>
        <p:nvGrpSpPr>
          <p:cNvPr id="86" name="Group 85">
            <a:extLst>
              <a:ext uri="{FF2B5EF4-FFF2-40B4-BE49-F238E27FC236}">
                <a16:creationId xmlns:a16="http://schemas.microsoft.com/office/drawing/2014/main" id="{4A5E6877-4918-003E-7777-2D70D9E3ED7C}"/>
              </a:ext>
            </a:extLst>
          </p:cNvPr>
          <p:cNvGrpSpPr/>
          <p:nvPr/>
        </p:nvGrpSpPr>
        <p:grpSpPr>
          <a:xfrm>
            <a:off x="4143760" y="5849589"/>
            <a:ext cx="1960115" cy="507313"/>
            <a:chOff x="6324009" y="5885423"/>
            <a:chExt cx="3897289" cy="608325"/>
          </a:xfrm>
        </p:grpSpPr>
        <p:sp>
          <p:nvSpPr>
            <p:cNvPr id="87" name="Arrow: Right 86">
              <a:extLst>
                <a:ext uri="{FF2B5EF4-FFF2-40B4-BE49-F238E27FC236}">
                  <a16:creationId xmlns:a16="http://schemas.microsoft.com/office/drawing/2014/main" id="{058CFD32-9F1F-809A-FCCE-E73FA650EE20}"/>
                </a:ext>
              </a:extLst>
            </p:cNvPr>
            <p:cNvSpPr/>
            <p:nvPr/>
          </p:nvSpPr>
          <p:spPr>
            <a:xfrm>
              <a:off x="6324009" y="5885423"/>
              <a:ext cx="3897289" cy="608325"/>
            </a:xfrm>
            <a:prstGeom prst="rightArrow">
              <a:avLst>
                <a:gd name="adj1" fmla="val 100000"/>
                <a:gd name="adj2" fmla="val 48456"/>
              </a:avLst>
            </a:prstGeom>
            <a:solidFill>
              <a:srgbClr val="F6FBFC"/>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88" name="Text Placeholder 5">
              <a:extLst>
                <a:ext uri="{FF2B5EF4-FFF2-40B4-BE49-F238E27FC236}">
                  <a16:creationId xmlns:a16="http://schemas.microsoft.com/office/drawing/2014/main" id="{E60860E4-A39A-597E-4CBA-0C3750CC49ED}"/>
                </a:ext>
              </a:extLst>
            </p:cNvPr>
            <p:cNvSpPr txBox="1">
              <a:spLocks/>
            </p:cNvSpPr>
            <p:nvPr/>
          </p:nvSpPr>
          <p:spPr>
            <a:xfrm>
              <a:off x="6324009" y="5978355"/>
              <a:ext cx="3004574"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Development and Project Selection</a:t>
              </a:r>
            </a:p>
            <a:p>
              <a:pPr marL="144000" marR="0" lvl="0" indent="-1440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grpSp>
        <p:nvGrpSpPr>
          <p:cNvPr id="112" name="Group 111">
            <a:extLst>
              <a:ext uri="{FF2B5EF4-FFF2-40B4-BE49-F238E27FC236}">
                <a16:creationId xmlns:a16="http://schemas.microsoft.com/office/drawing/2014/main" id="{FAE3800A-EDB0-269A-BA4D-D18AFFEE3EEB}"/>
              </a:ext>
            </a:extLst>
          </p:cNvPr>
          <p:cNvGrpSpPr/>
          <p:nvPr/>
        </p:nvGrpSpPr>
        <p:grpSpPr>
          <a:xfrm>
            <a:off x="6108236" y="5843590"/>
            <a:ext cx="1960115" cy="513308"/>
            <a:chOff x="6324009" y="5885423"/>
            <a:chExt cx="3897289" cy="615514"/>
          </a:xfrm>
        </p:grpSpPr>
        <p:sp>
          <p:nvSpPr>
            <p:cNvPr id="113" name="Arrow: Right 112">
              <a:extLst>
                <a:ext uri="{FF2B5EF4-FFF2-40B4-BE49-F238E27FC236}">
                  <a16:creationId xmlns:a16="http://schemas.microsoft.com/office/drawing/2014/main" id="{BD5ECFEF-AEF5-03C5-5DD5-B6169818BFAB}"/>
                </a:ext>
              </a:extLst>
            </p:cNvPr>
            <p:cNvSpPr/>
            <p:nvPr/>
          </p:nvSpPr>
          <p:spPr>
            <a:xfrm>
              <a:off x="6324009" y="5885423"/>
              <a:ext cx="3897289" cy="608325"/>
            </a:xfrm>
            <a:prstGeom prst="rightArrow">
              <a:avLst>
                <a:gd name="adj1" fmla="val 100000"/>
                <a:gd name="adj2" fmla="val 48456"/>
              </a:avLst>
            </a:prstGeom>
            <a:solidFill>
              <a:srgbClr val="F6FBFC"/>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14" name="Text Placeholder 5">
              <a:extLst>
                <a:ext uri="{FF2B5EF4-FFF2-40B4-BE49-F238E27FC236}">
                  <a16:creationId xmlns:a16="http://schemas.microsoft.com/office/drawing/2014/main" id="{77D66679-EB61-0486-37FC-CF9C64B5C9C0}"/>
                </a:ext>
              </a:extLst>
            </p:cNvPr>
            <p:cNvSpPr txBox="1">
              <a:spLocks/>
            </p:cNvSpPr>
            <p:nvPr/>
          </p:nvSpPr>
          <p:spPr>
            <a:xfrm>
              <a:off x="6324009" y="6078476"/>
              <a:ext cx="3004574"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Project Design</a:t>
              </a:r>
            </a:p>
            <a:p>
              <a:pPr marL="144000" marR="0" lvl="0" indent="-1440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grpSp>
        <p:nvGrpSpPr>
          <p:cNvPr id="115" name="Group 114">
            <a:extLst>
              <a:ext uri="{FF2B5EF4-FFF2-40B4-BE49-F238E27FC236}">
                <a16:creationId xmlns:a16="http://schemas.microsoft.com/office/drawing/2014/main" id="{04C14BCC-FD6C-448F-7506-2E8743AD8F54}"/>
              </a:ext>
            </a:extLst>
          </p:cNvPr>
          <p:cNvGrpSpPr/>
          <p:nvPr/>
        </p:nvGrpSpPr>
        <p:grpSpPr>
          <a:xfrm>
            <a:off x="8072539" y="5837595"/>
            <a:ext cx="3080223" cy="513308"/>
            <a:chOff x="6324009" y="5885423"/>
            <a:chExt cx="3897289" cy="615514"/>
          </a:xfrm>
        </p:grpSpPr>
        <p:sp>
          <p:nvSpPr>
            <p:cNvPr id="116" name="Arrow: Right 115">
              <a:extLst>
                <a:ext uri="{FF2B5EF4-FFF2-40B4-BE49-F238E27FC236}">
                  <a16:creationId xmlns:a16="http://schemas.microsoft.com/office/drawing/2014/main" id="{88955B26-86A1-B51F-CA47-5939C722DE0E}"/>
                </a:ext>
              </a:extLst>
            </p:cNvPr>
            <p:cNvSpPr/>
            <p:nvPr/>
          </p:nvSpPr>
          <p:spPr>
            <a:xfrm>
              <a:off x="6324009" y="5885423"/>
              <a:ext cx="3897289" cy="608325"/>
            </a:xfrm>
            <a:prstGeom prst="rightArrow">
              <a:avLst>
                <a:gd name="adj1" fmla="val 100000"/>
                <a:gd name="adj2" fmla="val 48456"/>
              </a:avLst>
            </a:prstGeom>
            <a:solidFill>
              <a:srgbClr val="F6FBFC"/>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17" name="Text Placeholder 5">
              <a:extLst>
                <a:ext uri="{FF2B5EF4-FFF2-40B4-BE49-F238E27FC236}">
                  <a16:creationId xmlns:a16="http://schemas.microsoft.com/office/drawing/2014/main" id="{25F9E294-3068-A3F1-D892-393D5FB2C1E6}"/>
                </a:ext>
              </a:extLst>
            </p:cNvPr>
            <p:cNvSpPr txBox="1">
              <a:spLocks/>
            </p:cNvSpPr>
            <p:nvPr/>
          </p:nvSpPr>
          <p:spPr>
            <a:xfrm>
              <a:off x="6324009" y="6078476"/>
              <a:ext cx="3004574"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Project Delivery</a:t>
              </a:r>
            </a:p>
            <a:p>
              <a:pPr marL="144000" marR="0" lvl="0" indent="-1440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grpSp>
        <p:nvGrpSpPr>
          <p:cNvPr id="118" name="Group 117">
            <a:extLst>
              <a:ext uri="{FF2B5EF4-FFF2-40B4-BE49-F238E27FC236}">
                <a16:creationId xmlns:a16="http://schemas.microsoft.com/office/drawing/2014/main" id="{11FCBA1F-7FF7-2BAC-93A3-708E6D9E669F}"/>
              </a:ext>
            </a:extLst>
          </p:cNvPr>
          <p:cNvGrpSpPr/>
          <p:nvPr/>
        </p:nvGrpSpPr>
        <p:grpSpPr>
          <a:xfrm>
            <a:off x="11166979" y="5839234"/>
            <a:ext cx="827992" cy="507313"/>
            <a:chOff x="6324009" y="5885423"/>
            <a:chExt cx="3897289" cy="608325"/>
          </a:xfrm>
        </p:grpSpPr>
        <p:sp>
          <p:nvSpPr>
            <p:cNvPr id="119" name="Arrow: Right 118">
              <a:extLst>
                <a:ext uri="{FF2B5EF4-FFF2-40B4-BE49-F238E27FC236}">
                  <a16:creationId xmlns:a16="http://schemas.microsoft.com/office/drawing/2014/main" id="{6B572310-ABD2-609F-4A71-EB05C69B83D0}"/>
                </a:ext>
              </a:extLst>
            </p:cNvPr>
            <p:cNvSpPr/>
            <p:nvPr/>
          </p:nvSpPr>
          <p:spPr>
            <a:xfrm>
              <a:off x="6324009" y="5885423"/>
              <a:ext cx="3897289" cy="608325"/>
            </a:xfrm>
            <a:prstGeom prst="rightArrow">
              <a:avLst>
                <a:gd name="adj1" fmla="val 100000"/>
                <a:gd name="adj2" fmla="val 0"/>
              </a:avLst>
            </a:prstGeom>
            <a:solidFill>
              <a:srgbClr val="F6FBFC"/>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20" name="Text Placeholder 5">
              <a:extLst>
                <a:ext uri="{FF2B5EF4-FFF2-40B4-BE49-F238E27FC236}">
                  <a16:creationId xmlns:a16="http://schemas.microsoft.com/office/drawing/2014/main" id="{ACCC833D-2176-3940-BEAD-4189CE888923}"/>
                </a:ext>
              </a:extLst>
            </p:cNvPr>
            <p:cNvSpPr txBox="1">
              <a:spLocks/>
            </p:cNvSpPr>
            <p:nvPr/>
          </p:nvSpPr>
          <p:spPr>
            <a:xfrm>
              <a:off x="7347674" y="5968997"/>
              <a:ext cx="2411429" cy="422461"/>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Project Close</a:t>
              </a:r>
            </a:p>
            <a:p>
              <a:pPr marL="144000" marR="0" lvl="0" indent="-1440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3121629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677BAF-D4FD-D99C-425D-7CD5B2ABA648}"/>
              </a:ext>
            </a:extLst>
          </p:cNvPr>
          <p:cNvSpPr/>
          <p:nvPr/>
        </p:nvSpPr>
        <p:spPr>
          <a:xfrm>
            <a:off x="504058" y="1167077"/>
            <a:ext cx="11039949" cy="3490338"/>
          </a:xfrm>
          <a:prstGeom prst="rect">
            <a:avLst/>
          </a:prstGeom>
          <a:solidFill>
            <a:srgbClr val="F6FBFC"/>
          </a:solidFill>
          <a:ln w="1905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Appointments: who ‘does’ the Value Toolkit?</a:t>
            </a:r>
            <a:endParaRPr lang="en-US"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35</a:t>
            </a:fld>
            <a:endParaRPr lang="en-US" dirty="0"/>
          </a:p>
        </p:txBody>
      </p:sp>
      <p:sp>
        <p:nvSpPr>
          <p:cNvPr id="45" name="Arrow: Right 44">
            <a:extLst>
              <a:ext uri="{FF2B5EF4-FFF2-40B4-BE49-F238E27FC236}">
                <a16:creationId xmlns:a16="http://schemas.microsoft.com/office/drawing/2014/main" id="{C64C3AFF-2CFC-4DB7-ABD9-2028A309A874}"/>
              </a:ext>
            </a:extLst>
          </p:cNvPr>
          <p:cNvSpPr/>
          <p:nvPr/>
        </p:nvSpPr>
        <p:spPr>
          <a:xfrm>
            <a:off x="504058" y="4793988"/>
            <a:ext cx="11039949" cy="1444887"/>
          </a:xfrm>
          <a:prstGeom prst="rightArrow">
            <a:avLst>
              <a:gd name="adj1" fmla="val 100000"/>
              <a:gd name="adj2" fmla="val 48519"/>
            </a:avLst>
          </a:prstGeom>
          <a:solidFill>
            <a:srgbClr val="308390">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6" name="Content Placeholder 6">
            <a:extLst>
              <a:ext uri="{FF2B5EF4-FFF2-40B4-BE49-F238E27FC236}">
                <a16:creationId xmlns:a16="http://schemas.microsoft.com/office/drawing/2014/main" id="{17895909-A332-49E3-8204-AC5EF5D6B66B}"/>
              </a:ext>
            </a:extLst>
          </p:cNvPr>
          <p:cNvSpPr txBox="1">
            <a:spLocks/>
          </p:cNvSpPr>
          <p:nvPr/>
        </p:nvSpPr>
        <p:spPr>
          <a:xfrm>
            <a:off x="2774217" y="1379530"/>
            <a:ext cx="1160109" cy="704761"/>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Capitals experts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7" name="Content Placeholder 6">
            <a:extLst>
              <a:ext uri="{FF2B5EF4-FFF2-40B4-BE49-F238E27FC236}">
                <a16:creationId xmlns:a16="http://schemas.microsoft.com/office/drawing/2014/main" id="{B3D190F3-47D2-4AE7-BEDB-31B8CC480AC8}"/>
              </a:ext>
            </a:extLst>
          </p:cNvPr>
          <p:cNvSpPr txBox="1">
            <a:spLocks/>
          </p:cNvSpPr>
          <p:nvPr/>
        </p:nvSpPr>
        <p:spPr>
          <a:xfrm>
            <a:off x="1875057" y="2140692"/>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Designers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8" name="Content Placeholder 6">
            <a:extLst>
              <a:ext uri="{FF2B5EF4-FFF2-40B4-BE49-F238E27FC236}">
                <a16:creationId xmlns:a16="http://schemas.microsoft.com/office/drawing/2014/main" id="{1949A048-990D-4592-B3AB-395D961B093A}"/>
              </a:ext>
            </a:extLst>
          </p:cNvPr>
          <p:cNvSpPr txBox="1">
            <a:spLocks/>
          </p:cNvSpPr>
          <p:nvPr/>
        </p:nvSpPr>
        <p:spPr>
          <a:xfrm>
            <a:off x="4790905" y="2218268"/>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Engineering disciplines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9" name="Content Placeholder 6">
            <a:extLst>
              <a:ext uri="{FF2B5EF4-FFF2-40B4-BE49-F238E27FC236}">
                <a16:creationId xmlns:a16="http://schemas.microsoft.com/office/drawing/2014/main" id="{C52DE707-2460-4205-93C7-597386758F7F}"/>
              </a:ext>
            </a:extLst>
          </p:cNvPr>
          <p:cNvSpPr txBox="1">
            <a:spLocks/>
          </p:cNvSpPr>
          <p:nvPr/>
        </p:nvSpPr>
        <p:spPr>
          <a:xfrm>
            <a:off x="1489119" y="2506430"/>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Technicians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0" name="Content Placeholder 6">
            <a:extLst>
              <a:ext uri="{FF2B5EF4-FFF2-40B4-BE49-F238E27FC236}">
                <a16:creationId xmlns:a16="http://schemas.microsoft.com/office/drawing/2014/main" id="{AE8B664E-9C55-4CBD-ADC0-BD211568A983}"/>
              </a:ext>
            </a:extLst>
          </p:cNvPr>
          <p:cNvSpPr txBox="1">
            <a:spLocks/>
          </p:cNvSpPr>
          <p:nvPr/>
        </p:nvSpPr>
        <p:spPr>
          <a:xfrm>
            <a:off x="2323050" y="2890658"/>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Contracts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1" name="Content Placeholder 6">
            <a:extLst>
              <a:ext uri="{FF2B5EF4-FFF2-40B4-BE49-F238E27FC236}">
                <a16:creationId xmlns:a16="http://schemas.microsoft.com/office/drawing/2014/main" id="{3E91BE7C-B8AE-474B-A822-0662B2618027}"/>
              </a:ext>
            </a:extLst>
          </p:cNvPr>
          <p:cNvSpPr txBox="1">
            <a:spLocks/>
          </p:cNvSpPr>
          <p:nvPr/>
        </p:nvSpPr>
        <p:spPr>
          <a:xfrm>
            <a:off x="3562635" y="3262623"/>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Procurement</a:t>
            </a:r>
          </a:p>
        </p:txBody>
      </p:sp>
      <p:sp>
        <p:nvSpPr>
          <p:cNvPr id="52" name="Content Placeholder 6">
            <a:extLst>
              <a:ext uri="{FF2B5EF4-FFF2-40B4-BE49-F238E27FC236}">
                <a16:creationId xmlns:a16="http://schemas.microsoft.com/office/drawing/2014/main" id="{BBEB66D5-50A2-4480-9405-9B9A035C3331}"/>
              </a:ext>
            </a:extLst>
          </p:cNvPr>
          <p:cNvSpPr txBox="1">
            <a:spLocks/>
          </p:cNvSpPr>
          <p:nvPr/>
        </p:nvSpPr>
        <p:spPr>
          <a:xfrm>
            <a:off x="2275132" y="3358844"/>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Legal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3" name="Content Placeholder 6">
            <a:extLst>
              <a:ext uri="{FF2B5EF4-FFF2-40B4-BE49-F238E27FC236}">
                <a16:creationId xmlns:a16="http://schemas.microsoft.com/office/drawing/2014/main" id="{25E02E3E-5E9E-4A1C-A3A2-0C03932ECF44}"/>
              </a:ext>
            </a:extLst>
          </p:cNvPr>
          <p:cNvSpPr txBox="1">
            <a:spLocks/>
          </p:cNvSpPr>
          <p:nvPr/>
        </p:nvSpPr>
        <p:spPr>
          <a:xfrm>
            <a:off x="2691774" y="3827975"/>
            <a:ext cx="1552474" cy="403321"/>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Financial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4" name="Content Placeholder 6">
            <a:extLst>
              <a:ext uri="{FF2B5EF4-FFF2-40B4-BE49-F238E27FC236}">
                <a16:creationId xmlns:a16="http://schemas.microsoft.com/office/drawing/2014/main" id="{2C97AB28-3F01-4532-A055-8AF53B9D7B8D}"/>
              </a:ext>
            </a:extLst>
          </p:cNvPr>
          <p:cNvSpPr txBox="1">
            <a:spLocks/>
          </p:cNvSpPr>
          <p:nvPr/>
        </p:nvSpPr>
        <p:spPr>
          <a:xfrm>
            <a:off x="6729317" y="2237103"/>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Risk Management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5" name="Content Placeholder 6">
            <a:extLst>
              <a:ext uri="{FF2B5EF4-FFF2-40B4-BE49-F238E27FC236}">
                <a16:creationId xmlns:a16="http://schemas.microsoft.com/office/drawing/2014/main" id="{2D690CA3-1612-496E-BBDD-890CE5148FEA}"/>
              </a:ext>
            </a:extLst>
          </p:cNvPr>
          <p:cNvSpPr txBox="1">
            <a:spLocks/>
          </p:cNvSpPr>
          <p:nvPr/>
        </p:nvSpPr>
        <p:spPr>
          <a:xfrm>
            <a:off x="4218291" y="3689319"/>
            <a:ext cx="1552474" cy="94737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Project/ Programme Management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6" name="Content Placeholder 6">
            <a:extLst>
              <a:ext uri="{FF2B5EF4-FFF2-40B4-BE49-F238E27FC236}">
                <a16:creationId xmlns:a16="http://schemas.microsoft.com/office/drawing/2014/main" id="{5866540F-57E8-47C1-B17C-A5BFE368FBC5}"/>
              </a:ext>
            </a:extLst>
          </p:cNvPr>
          <p:cNvSpPr txBox="1">
            <a:spLocks/>
          </p:cNvSpPr>
          <p:nvPr/>
        </p:nvSpPr>
        <p:spPr>
          <a:xfrm>
            <a:off x="4145023" y="1313954"/>
            <a:ext cx="1552474" cy="704761"/>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Environmental/ Social Disciplines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7" name="Content Placeholder 6">
            <a:extLst>
              <a:ext uri="{FF2B5EF4-FFF2-40B4-BE49-F238E27FC236}">
                <a16:creationId xmlns:a16="http://schemas.microsoft.com/office/drawing/2014/main" id="{308CC390-9323-430A-A1BE-CE46D6391A84}"/>
              </a:ext>
            </a:extLst>
          </p:cNvPr>
          <p:cNvSpPr txBox="1">
            <a:spLocks/>
          </p:cNvSpPr>
          <p:nvPr/>
        </p:nvSpPr>
        <p:spPr>
          <a:xfrm>
            <a:off x="7234227" y="4012021"/>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Construction Management</a:t>
            </a:r>
          </a:p>
        </p:txBody>
      </p:sp>
      <p:sp>
        <p:nvSpPr>
          <p:cNvPr id="58" name="Content Placeholder 6">
            <a:extLst>
              <a:ext uri="{FF2B5EF4-FFF2-40B4-BE49-F238E27FC236}">
                <a16:creationId xmlns:a16="http://schemas.microsoft.com/office/drawing/2014/main" id="{C593C9CF-0E50-43B8-A92B-DAF2BF4BCF10}"/>
              </a:ext>
            </a:extLst>
          </p:cNvPr>
          <p:cNvSpPr txBox="1">
            <a:spLocks/>
          </p:cNvSpPr>
          <p:nvPr/>
        </p:nvSpPr>
        <p:spPr>
          <a:xfrm>
            <a:off x="8486533" y="2287210"/>
            <a:ext cx="1552474" cy="942489"/>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Operations/ Asset Management</a:t>
            </a:r>
          </a:p>
        </p:txBody>
      </p:sp>
      <p:sp>
        <p:nvSpPr>
          <p:cNvPr id="59" name="Content Placeholder 6">
            <a:extLst>
              <a:ext uri="{FF2B5EF4-FFF2-40B4-BE49-F238E27FC236}">
                <a16:creationId xmlns:a16="http://schemas.microsoft.com/office/drawing/2014/main" id="{7816DE39-FC86-41FC-85CB-588295EC3E09}"/>
              </a:ext>
            </a:extLst>
          </p:cNvPr>
          <p:cNvSpPr txBox="1">
            <a:spLocks/>
          </p:cNvSpPr>
          <p:nvPr/>
        </p:nvSpPr>
        <p:spPr>
          <a:xfrm>
            <a:off x="480373" y="2890658"/>
            <a:ext cx="1552474" cy="704761"/>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rPr>
              <a:t>Client teams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endParaRPr>
          </a:p>
        </p:txBody>
      </p:sp>
      <p:sp>
        <p:nvSpPr>
          <p:cNvPr id="60" name="Content Placeholder 6">
            <a:extLst>
              <a:ext uri="{FF2B5EF4-FFF2-40B4-BE49-F238E27FC236}">
                <a16:creationId xmlns:a16="http://schemas.microsoft.com/office/drawing/2014/main" id="{4E443BE5-779C-4BAC-A927-3F3B60FF9CC0}"/>
              </a:ext>
            </a:extLst>
          </p:cNvPr>
          <p:cNvSpPr txBox="1">
            <a:spLocks/>
          </p:cNvSpPr>
          <p:nvPr/>
        </p:nvSpPr>
        <p:spPr>
          <a:xfrm>
            <a:off x="346740" y="3229699"/>
            <a:ext cx="1552474" cy="704761"/>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Strategic Leadership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 name="Content Placeholder 6">
            <a:extLst>
              <a:ext uri="{FF2B5EF4-FFF2-40B4-BE49-F238E27FC236}">
                <a16:creationId xmlns:a16="http://schemas.microsoft.com/office/drawing/2014/main" id="{65125D65-B049-4EEE-81AD-E23F4803F318}"/>
              </a:ext>
            </a:extLst>
          </p:cNvPr>
          <p:cNvSpPr txBox="1">
            <a:spLocks/>
          </p:cNvSpPr>
          <p:nvPr/>
        </p:nvSpPr>
        <p:spPr>
          <a:xfrm>
            <a:off x="9916868" y="3115809"/>
            <a:ext cx="1552474" cy="657084"/>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Maintenance disciplines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2" name="Content Placeholder 6">
            <a:extLst>
              <a:ext uri="{FF2B5EF4-FFF2-40B4-BE49-F238E27FC236}">
                <a16:creationId xmlns:a16="http://schemas.microsoft.com/office/drawing/2014/main" id="{99EF970A-DDB4-4E07-B6FF-5DD3AA2721E9}"/>
              </a:ext>
            </a:extLst>
          </p:cNvPr>
          <p:cNvSpPr txBox="1">
            <a:spLocks/>
          </p:cNvSpPr>
          <p:nvPr/>
        </p:nvSpPr>
        <p:spPr>
          <a:xfrm>
            <a:off x="3012948" y="2375737"/>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Architects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3" name="Content Placeholder 6">
            <a:extLst>
              <a:ext uri="{FF2B5EF4-FFF2-40B4-BE49-F238E27FC236}">
                <a16:creationId xmlns:a16="http://schemas.microsoft.com/office/drawing/2014/main" id="{C6F927EF-1078-48D5-90E9-08FF8004678A}"/>
              </a:ext>
            </a:extLst>
          </p:cNvPr>
          <p:cNvSpPr txBox="1">
            <a:spLocks/>
          </p:cNvSpPr>
          <p:nvPr/>
        </p:nvSpPr>
        <p:spPr>
          <a:xfrm>
            <a:off x="5697497" y="1371666"/>
            <a:ext cx="1247112"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Planning/ DCO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4" name="Content Placeholder 6">
            <a:extLst>
              <a:ext uri="{FF2B5EF4-FFF2-40B4-BE49-F238E27FC236}">
                <a16:creationId xmlns:a16="http://schemas.microsoft.com/office/drawing/2014/main" id="{C55F8EF9-8C30-4CF0-8FA9-2FEF1B8A5032}"/>
              </a:ext>
            </a:extLst>
          </p:cNvPr>
          <p:cNvSpPr txBox="1">
            <a:spLocks/>
          </p:cNvSpPr>
          <p:nvPr/>
        </p:nvSpPr>
        <p:spPr>
          <a:xfrm>
            <a:off x="5995000" y="3478143"/>
            <a:ext cx="1417139"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rPr>
              <a:t>Contractor/ Delivery teams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endParaRPr>
          </a:p>
        </p:txBody>
      </p:sp>
      <p:sp>
        <p:nvSpPr>
          <p:cNvPr id="65" name="Content Placeholder 6">
            <a:extLst>
              <a:ext uri="{FF2B5EF4-FFF2-40B4-BE49-F238E27FC236}">
                <a16:creationId xmlns:a16="http://schemas.microsoft.com/office/drawing/2014/main" id="{5726493E-F1B9-417F-B8AD-AF766D80FDB3}"/>
              </a:ext>
            </a:extLst>
          </p:cNvPr>
          <p:cNvSpPr txBox="1">
            <a:spLocks/>
          </p:cNvSpPr>
          <p:nvPr/>
        </p:nvSpPr>
        <p:spPr>
          <a:xfrm>
            <a:off x="7483135" y="3397193"/>
            <a:ext cx="1417139"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rPr>
              <a:t>Suppliers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endParaRPr>
          </a:p>
        </p:txBody>
      </p:sp>
      <p:sp>
        <p:nvSpPr>
          <p:cNvPr id="66" name="Content Placeholder 6">
            <a:extLst>
              <a:ext uri="{FF2B5EF4-FFF2-40B4-BE49-F238E27FC236}">
                <a16:creationId xmlns:a16="http://schemas.microsoft.com/office/drawing/2014/main" id="{7B9BB0A3-33B1-48AF-8C4A-41603EEF72CF}"/>
              </a:ext>
            </a:extLst>
          </p:cNvPr>
          <p:cNvSpPr txBox="1">
            <a:spLocks/>
          </p:cNvSpPr>
          <p:nvPr/>
        </p:nvSpPr>
        <p:spPr>
          <a:xfrm>
            <a:off x="1283101" y="1446625"/>
            <a:ext cx="1417139" cy="63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rPr>
              <a:t>Consultant teams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endParaRPr>
          </a:p>
        </p:txBody>
      </p:sp>
      <p:sp>
        <p:nvSpPr>
          <p:cNvPr id="67" name="Content Placeholder 6">
            <a:extLst>
              <a:ext uri="{FF2B5EF4-FFF2-40B4-BE49-F238E27FC236}">
                <a16:creationId xmlns:a16="http://schemas.microsoft.com/office/drawing/2014/main" id="{9A83C9FF-9D81-4C2D-9C7E-3F277B5A52B6}"/>
              </a:ext>
            </a:extLst>
          </p:cNvPr>
          <p:cNvSpPr txBox="1">
            <a:spLocks/>
          </p:cNvSpPr>
          <p:nvPr/>
        </p:nvSpPr>
        <p:spPr>
          <a:xfrm>
            <a:off x="4610630" y="2961719"/>
            <a:ext cx="1552474" cy="343206"/>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H&amp;S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8" name="Content Placeholder 6">
            <a:extLst>
              <a:ext uri="{FF2B5EF4-FFF2-40B4-BE49-F238E27FC236}">
                <a16:creationId xmlns:a16="http://schemas.microsoft.com/office/drawing/2014/main" id="{68F9B43F-DB04-41CB-9868-65046E2A906B}"/>
              </a:ext>
            </a:extLst>
          </p:cNvPr>
          <p:cNvSpPr txBox="1">
            <a:spLocks/>
          </p:cNvSpPr>
          <p:nvPr/>
        </p:nvSpPr>
        <p:spPr>
          <a:xfrm>
            <a:off x="5755646" y="2969648"/>
            <a:ext cx="1552474"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Quality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9" name="Content Placeholder 6">
            <a:extLst>
              <a:ext uri="{FF2B5EF4-FFF2-40B4-BE49-F238E27FC236}">
                <a16:creationId xmlns:a16="http://schemas.microsoft.com/office/drawing/2014/main" id="{757C7F3B-741F-4409-B547-448716E03464}"/>
              </a:ext>
            </a:extLst>
          </p:cNvPr>
          <p:cNvSpPr txBox="1">
            <a:spLocks/>
          </p:cNvSpPr>
          <p:nvPr/>
        </p:nvSpPr>
        <p:spPr>
          <a:xfrm>
            <a:off x="1506784" y="3724297"/>
            <a:ext cx="1552474" cy="962270"/>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Project/ Programme Board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0" name="Content Placeholder 6">
            <a:extLst>
              <a:ext uri="{FF2B5EF4-FFF2-40B4-BE49-F238E27FC236}">
                <a16:creationId xmlns:a16="http://schemas.microsoft.com/office/drawing/2014/main" id="{C114AFC3-0286-45DB-983A-B7755A5A5C1B}"/>
              </a:ext>
            </a:extLst>
          </p:cNvPr>
          <p:cNvSpPr txBox="1">
            <a:spLocks/>
          </p:cNvSpPr>
          <p:nvPr/>
        </p:nvSpPr>
        <p:spPr>
          <a:xfrm>
            <a:off x="7033441" y="1366196"/>
            <a:ext cx="1417139"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Community/ Stakeholders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1" name="Content Placeholder 6">
            <a:extLst>
              <a:ext uri="{FF2B5EF4-FFF2-40B4-BE49-F238E27FC236}">
                <a16:creationId xmlns:a16="http://schemas.microsoft.com/office/drawing/2014/main" id="{88F58F4A-BC89-43A2-8537-34E26D8BCC73}"/>
              </a:ext>
            </a:extLst>
          </p:cNvPr>
          <p:cNvSpPr txBox="1">
            <a:spLocks/>
          </p:cNvSpPr>
          <p:nvPr/>
        </p:nvSpPr>
        <p:spPr>
          <a:xfrm>
            <a:off x="9255462" y="1340800"/>
            <a:ext cx="1417139" cy="71238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rPr>
              <a:t>Operations teams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A8001F"/>
              </a:solidFill>
              <a:effectLst/>
              <a:uLnTx/>
              <a:uFillTx/>
              <a:latin typeface="Arial" panose="020B0604020202020204" pitchFamily="34" charset="0"/>
              <a:ea typeface="+mn-ea"/>
              <a:cs typeface="+mn-cs"/>
            </a:endParaRPr>
          </a:p>
        </p:txBody>
      </p:sp>
      <p:sp>
        <p:nvSpPr>
          <p:cNvPr id="72" name="Text Placeholder 5">
            <a:extLst>
              <a:ext uri="{FF2B5EF4-FFF2-40B4-BE49-F238E27FC236}">
                <a16:creationId xmlns:a16="http://schemas.microsoft.com/office/drawing/2014/main" id="{D1CF4ECD-123E-4A9C-BD78-1C348BE3599B}"/>
              </a:ext>
            </a:extLst>
          </p:cNvPr>
          <p:cNvSpPr txBox="1">
            <a:spLocks/>
          </p:cNvSpPr>
          <p:nvPr/>
        </p:nvSpPr>
        <p:spPr>
          <a:xfrm>
            <a:off x="390350" y="4921062"/>
            <a:ext cx="2270159"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Strategic Team</a:t>
            </a: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3" name="Arrow: Right 72">
            <a:extLst>
              <a:ext uri="{FF2B5EF4-FFF2-40B4-BE49-F238E27FC236}">
                <a16:creationId xmlns:a16="http://schemas.microsoft.com/office/drawing/2014/main" id="{B59704A9-110A-4D84-9E8C-BD9B79C137A6}"/>
              </a:ext>
            </a:extLst>
          </p:cNvPr>
          <p:cNvSpPr/>
          <p:nvPr/>
        </p:nvSpPr>
        <p:spPr>
          <a:xfrm>
            <a:off x="2574195" y="4793988"/>
            <a:ext cx="5857189" cy="675301"/>
          </a:xfrm>
          <a:prstGeom prst="rightArrow">
            <a:avLst>
              <a:gd name="adj1" fmla="val 100000"/>
              <a:gd name="adj2" fmla="val 46383"/>
            </a:avLst>
          </a:prstGeom>
          <a:solidFill>
            <a:srgbClr val="30839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74" name="Text Placeholder 5">
            <a:extLst>
              <a:ext uri="{FF2B5EF4-FFF2-40B4-BE49-F238E27FC236}">
                <a16:creationId xmlns:a16="http://schemas.microsoft.com/office/drawing/2014/main" id="{FBBB65EE-4192-45CE-9F85-F1BE01941F42}"/>
              </a:ext>
            </a:extLst>
          </p:cNvPr>
          <p:cNvSpPr txBox="1">
            <a:spLocks/>
          </p:cNvSpPr>
          <p:nvPr/>
        </p:nvSpPr>
        <p:spPr>
          <a:xfrm>
            <a:off x="2574195" y="5012455"/>
            <a:ext cx="2179236"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Concept Team</a:t>
            </a: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5" name="Arrow: Right 74">
            <a:extLst>
              <a:ext uri="{FF2B5EF4-FFF2-40B4-BE49-F238E27FC236}">
                <a16:creationId xmlns:a16="http://schemas.microsoft.com/office/drawing/2014/main" id="{76F5CEBD-EAC9-4C92-9BA3-B47953CE682A}"/>
              </a:ext>
            </a:extLst>
          </p:cNvPr>
          <p:cNvSpPr/>
          <p:nvPr/>
        </p:nvSpPr>
        <p:spPr>
          <a:xfrm>
            <a:off x="4719242" y="4966693"/>
            <a:ext cx="4067459" cy="618202"/>
          </a:xfrm>
          <a:prstGeom prst="rightArrow">
            <a:avLst>
              <a:gd name="adj1" fmla="val 100000"/>
              <a:gd name="adj2" fmla="val 48456"/>
            </a:avLst>
          </a:prstGeom>
          <a:solidFill>
            <a:srgbClr val="308390">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76" name="Arrow: Right 75">
            <a:extLst>
              <a:ext uri="{FF2B5EF4-FFF2-40B4-BE49-F238E27FC236}">
                <a16:creationId xmlns:a16="http://schemas.microsoft.com/office/drawing/2014/main" id="{7467EA36-1255-4DA4-B784-E6F3F260C83B}"/>
              </a:ext>
            </a:extLst>
          </p:cNvPr>
          <p:cNvSpPr/>
          <p:nvPr/>
        </p:nvSpPr>
        <p:spPr>
          <a:xfrm>
            <a:off x="6618870" y="5210723"/>
            <a:ext cx="2998935" cy="618202"/>
          </a:xfrm>
          <a:prstGeom prst="rightArrow">
            <a:avLst>
              <a:gd name="adj1" fmla="val 100000"/>
              <a:gd name="adj2" fmla="val 48456"/>
            </a:avLst>
          </a:prstGeom>
          <a:solidFill>
            <a:srgbClr val="308390">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77" name="Text Placeholder 5">
            <a:extLst>
              <a:ext uri="{FF2B5EF4-FFF2-40B4-BE49-F238E27FC236}">
                <a16:creationId xmlns:a16="http://schemas.microsoft.com/office/drawing/2014/main" id="{20E3388A-9191-4EB0-BC7A-10E9F0B2CFC4}"/>
              </a:ext>
            </a:extLst>
          </p:cNvPr>
          <p:cNvSpPr txBox="1">
            <a:spLocks/>
          </p:cNvSpPr>
          <p:nvPr/>
        </p:nvSpPr>
        <p:spPr>
          <a:xfrm>
            <a:off x="4462419" y="5138126"/>
            <a:ext cx="2436058"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Design Team</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8" name="Text Placeholder 5">
            <a:extLst>
              <a:ext uri="{FF2B5EF4-FFF2-40B4-BE49-F238E27FC236}">
                <a16:creationId xmlns:a16="http://schemas.microsoft.com/office/drawing/2014/main" id="{D5C9BA5F-0174-412A-96E5-37FC509D8051}"/>
              </a:ext>
            </a:extLst>
          </p:cNvPr>
          <p:cNvSpPr txBox="1">
            <a:spLocks/>
          </p:cNvSpPr>
          <p:nvPr/>
        </p:nvSpPr>
        <p:spPr>
          <a:xfrm>
            <a:off x="647993" y="5936346"/>
            <a:ext cx="9783217"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Value Toolkit facilitation </a:t>
            </a:r>
            <a:r>
              <a:rPr kumimoji="0" lang="en-GB"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(individual or organisation who owns and drives Value Toolkit process)</a:t>
            </a: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9" name="Text Placeholder 5">
            <a:extLst>
              <a:ext uri="{FF2B5EF4-FFF2-40B4-BE49-F238E27FC236}">
                <a16:creationId xmlns:a16="http://schemas.microsoft.com/office/drawing/2014/main" id="{ABE693B0-A191-4E54-B574-6F8979E3C631}"/>
              </a:ext>
            </a:extLst>
          </p:cNvPr>
          <p:cNvSpPr txBox="1">
            <a:spLocks/>
          </p:cNvSpPr>
          <p:nvPr/>
        </p:nvSpPr>
        <p:spPr>
          <a:xfrm>
            <a:off x="6823569" y="5268461"/>
            <a:ext cx="1791232"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Delivery Organisation</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8B62AA"/>
              </a:solidFill>
              <a:effectLst/>
              <a:uLnTx/>
              <a:uFillTx/>
              <a:latin typeface="Arial" panose="020B0604020202020204" pitchFamily="34" charset="0"/>
              <a:ea typeface="+mn-ea"/>
              <a:cs typeface="Arial" panose="020B0604020202020204" pitchFamily="34" charset="0"/>
            </a:endParaRPr>
          </a:p>
        </p:txBody>
      </p:sp>
      <p:sp>
        <p:nvSpPr>
          <p:cNvPr id="80" name="Arrow: Right 79">
            <a:extLst>
              <a:ext uri="{FF2B5EF4-FFF2-40B4-BE49-F238E27FC236}">
                <a16:creationId xmlns:a16="http://schemas.microsoft.com/office/drawing/2014/main" id="{5C287522-89E6-4AD9-B284-2CA796EE8460}"/>
              </a:ext>
            </a:extLst>
          </p:cNvPr>
          <p:cNvSpPr/>
          <p:nvPr/>
        </p:nvSpPr>
        <p:spPr>
          <a:xfrm>
            <a:off x="8431384" y="5348391"/>
            <a:ext cx="2858915" cy="618202"/>
          </a:xfrm>
          <a:prstGeom prst="rightArrow">
            <a:avLst>
              <a:gd name="adj1" fmla="val 100000"/>
              <a:gd name="adj2" fmla="val 48456"/>
            </a:avLst>
          </a:prstGeom>
          <a:solidFill>
            <a:srgbClr val="30839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81" name="Text Placeholder 5">
            <a:extLst>
              <a:ext uri="{FF2B5EF4-FFF2-40B4-BE49-F238E27FC236}">
                <a16:creationId xmlns:a16="http://schemas.microsoft.com/office/drawing/2014/main" id="{334AE973-7790-4424-A914-FB0EA113A5CD}"/>
              </a:ext>
            </a:extLst>
          </p:cNvPr>
          <p:cNvSpPr txBox="1">
            <a:spLocks/>
          </p:cNvSpPr>
          <p:nvPr/>
        </p:nvSpPr>
        <p:spPr>
          <a:xfrm>
            <a:off x="8571577" y="5434917"/>
            <a:ext cx="2080564" cy="422462"/>
          </a:xfrm>
          <a:prstGeom prst="rect">
            <a:avLst/>
          </a:prstGeom>
        </p:spPr>
        <p:txBody>
          <a:bodyPr vert="horz" lIns="0" tIns="0" rIns="0" bIns="0" rtlCol="0">
            <a:noAutofit/>
          </a:bodyPr>
          <a:lstStyle>
            <a:lvl1pPr marL="144000" indent="-1440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ts val="2000"/>
              </a:lnSpc>
              <a:spcBef>
                <a:spcPts val="0"/>
              </a:spcBef>
              <a:spcAft>
                <a:spcPts val="90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000"/>
              </a:lnSpc>
              <a:spcBef>
                <a:spcPts val="0"/>
              </a:spcBef>
              <a:spcAft>
                <a:spcPts val="90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Operations Organisation</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144000" marR="0" lvl="0" indent="-144000" algn="l" defTabSz="914400" rtl="0" eaLnBrk="1" fontAlgn="auto" latinLnBrk="0" hangingPunct="1">
              <a:lnSpc>
                <a:spcPts val="2000"/>
              </a:lnSpc>
              <a:spcBef>
                <a:spcPts val="0"/>
              </a:spcBef>
              <a:spcAft>
                <a:spcPts val="90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8B62AA"/>
              </a:solidFill>
              <a:effectLst/>
              <a:uLnTx/>
              <a:uFillTx/>
              <a:latin typeface="Arial" panose="020B0604020202020204" pitchFamily="34" charset="0"/>
              <a:ea typeface="+mn-ea"/>
              <a:cs typeface="Arial" panose="020B0604020202020204" pitchFamily="34" charset="0"/>
            </a:endParaRPr>
          </a:p>
        </p:txBody>
      </p:sp>
      <p:sp>
        <p:nvSpPr>
          <p:cNvPr id="41" name="Content Placeholder 6">
            <a:extLst>
              <a:ext uri="{FF2B5EF4-FFF2-40B4-BE49-F238E27FC236}">
                <a16:creationId xmlns:a16="http://schemas.microsoft.com/office/drawing/2014/main" id="{F0F0A750-078E-45CC-939D-A863389F1FC8}"/>
              </a:ext>
            </a:extLst>
          </p:cNvPr>
          <p:cNvSpPr txBox="1">
            <a:spLocks/>
          </p:cNvSpPr>
          <p:nvPr/>
        </p:nvSpPr>
        <p:spPr>
          <a:xfrm>
            <a:off x="3934326" y="2803751"/>
            <a:ext cx="1029733" cy="409822"/>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800" b="0" i="0" kern="1200">
                <a:solidFill>
                  <a:schemeClr val="tx1"/>
                </a:solidFill>
                <a:latin typeface="Arial" panose="020B0604020202020204" pitchFamily="34" charset="0"/>
                <a:ea typeface="+mn-ea"/>
                <a:cs typeface="+mn-cs"/>
              </a:defRPr>
            </a:lvl1pPr>
            <a:lvl2pPr marL="0" indent="-228600" algn="l" defTabSz="914400" rtl="0" eaLnBrk="1" latinLnBrk="0" hangingPunct="1">
              <a:lnSpc>
                <a:spcPct val="120000"/>
              </a:lnSpc>
              <a:spcBef>
                <a:spcPts val="500"/>
              </a:spcBef>
              <a:buFontTx/>
              <a:buNone/>
              <a:defRPr sz="2000" b="1" i="0" kern="1200">
                <a:solidFill>
                  <a:srgbClr val="A9001F"/>
                </a:solidFill>
                <a:latin typeface="Arial" panose="020B0604020202020204" pitchFamily="34"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QS</a:t>
            </a:r>
          </a:p>
        </p:txBody>
      </p:sp>
    </p:spTree>
    <p:extLst>
      <p:ext uri="{BB962C8B-B14F-4D97-AF65-F5344CB8AC3E}">
        <p14:creationId xmlns:p14="http://schemas.microsoft.com/office/powerpoint/2010/main" val="3035906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fld id="{D7F4A4CA-9C60-844E-8943-D7385AD37C61}" type="slidenum">
              <a:rPr lang="en-US" smtClean="0"/>
              <a:pPr/>
              <a:t>36</a:t>
            </a:fld>
            <a:endParaRPr lang="en-US" sz="900" dirty="0"/>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6547322" cy="872983"/>
          </a:xfrm>
        </p:spPr>
        <p:txBody>
          <a:bodyPr>
            <a:noAutofit/>
          </a:bodyPr>
          <a:lstStyle/>
          <a:p>
            <a:r>
              <a:rPr lang="en-GB" dirty="0"/>
              <a:t>Value Toolkit integrated process ‘walk-through’</a:t>
            </a:r>
          </a:p>
        </p:txBody>
      </p:sp>
    </p:spTree>
    <p:extLst>
      <p:ext uri="{BB962C8B-B14F-4D97-AF65-F5344CB8AC3E}">
        <p14:creationId xmlns:p14="http://schemas.microsoft.com/office/powerpoint/2010/main" val="18793657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EDC7675-155C-A888-CEA0-39240E67B77C}"/>
              </a:ext>
            </a:extLst>
          </p:cNvPr>
          <p:cNvSpPr/>
          <p:nvPr/>
        </p:nvSpPr>
        <p:spPr>
          <a:xfrm>
            <a:off x="0" y="1752476"/>
            <a:ext cx="12192000" cy="3490338"/>
          </a:xfrm>
          <a:prstGeom prst="rect">
            <a:avLst/>
          </a:prstGeom>
          <a:solidFill>
            <a:srgbClr val="F6FBFC"/>
          </a:solidFill>
          <a:ln w="1905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B9073BAF-009F-A64C-92DE-7816B78DEC51}"/>
              </a:ext>
            </a:extLst>
          </p:cNvPr>
          <p:cNvSpPr>
            <a:spLocks noGrp="1"/>
          </p:cNvSpPr>
          <p:nvPr>
            <p:ph type="title"/>
          </p:nvPr>
        </p:nvSpPr>
        <p:spPr/>
        <p:txBody>
          <a:bodyPr anchor="t"/>
          <a:lstStyle/>
          <a:p>
            <a:r>
              <a:rPr lang="en-US" dirty="0"/>
              <a:t>Outline of the Value Toolkit Process</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37</a:t>
            </a:fld>
            <a:endParaRPr lang="en-US" dirty="0"/>
          </a:p>
        </p:txBody>
      </p:sp>
      <p:pic>
        <p:nvPicPr>
          <p:cNvPr id="7" name="Picture 6">
            <a:extLst>
              <a:ext uri="{FF2B5EF4-FFF2-40B4-BE49-F238E27FC236}">
                <a16:creationId xmlns:a16="http://schemas.microsoft.com/office/drawing/2014/main" id="{9E0B16BD-133D-8213-DEE0-01DEC3CBC773}"/>
              </a:ext>
            </a:extLst>
          </p:cNvPr>
          <p:cNvPicPr>
            <a:picLocks noChangeAspect="1"/>
          </p:cNvPicPr>
          <p:nvPr/>
        </p:nvPicPr>
        <p:blipFill>
          <a:blip r:embed="rId3"/>
          <a:stretch>
            <a:fillRect/>
          </a:stretch>
        </p:blipFill>
        <p:spPr>
          <a:xfrm>
            <a:off x="195943" y="1975029"/>
            <a:ext cx="11800114" cy="3045233"/>
          </a:xfrm>
          <a:prstGeom prst="rect">
            <a:avLst/>
          </a:prstGeom>
        </p:spPr>
      </p:pic>
    </p:spTree>
    <p:extLst>
      <p:ext uri="{BB962C8B-B14F-4D97-AF65-F5344CB8AC3E}">
        <p14:creationId xmlns:p14="http://schemas.microsoft.com/office/powerpoint/2010/main" val="97697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5C101944-CE97-6615-0946-B1BD9F77B2ED}"/>
              </a:ext>
            </a:extLst>
          </p:cNvPr>
          <p:cNvSpPr/>
          <p:nvPr/>
        </p:nvSpPr>
        <p:spPr>
          <a:xfrm>
            <a:off x="0" y="3367662"/>
            <a:ext cx="12192000" cy="3021346"/>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C6D86546-57A3-4B8A-B57D-BC9DE2344E90}"/>
              </a:ext>
            </a:extLst>
          </p:cNvPr>
          <p:cNvSpPr>
            <a:spLocks noGrp="1"/>
          </p:cNvSpPr>
          <p:nvPr>
            <p:ph type="title"/>
          </p:nvPr>
        </p:nvSpPr>
        <p:spPr/>
        <p:txBody>
          <a:bodyPr/>
          <a:lstStyle/>
          <a:p>
            <a:r>
              <a:rPr lang="en-GB" dirty="0"/>
              <a:t>Need phase </a:t>
            </a:r>
          </a:p>
        </p:txBody>
      </p:sp>
      <p:sp>
        <p:nvSpPr>
          <p:cNvPr id="4" name="Slide Number Placeholder 3">
            <a:extLst>
              <a:ext uri="{FF2B5EF4-FFF2-40B4-BE49-F238E27FC236}">
                <a16:creationId xmlns:a16="http://schemas.microsoft.com/office/drawing/2014/main" id="{00F199E0-1C1C-4561-8A76-F63DBD188E23}"/>
              </a:ext>
            </a:extLst>
          </p:cNvPr>
          <p:cNvSpPr>
            <a:spLocks noGrp="1"/>
          </p:cNvSpPr>
          <p:nvPr>
            <p:ph type="sldNum" sz="quarter" idx="12"/>
          </p:nvPr>
        </p:nvSpPr>
        <p:spPr/>
        <p:txBody>
          <a:bodyPr/>
          <a:lstStyle/>
          <a:p>
            <a:fld id="{D7F4A4CA-9C60-844E-8943-D7385AD37C61}" type="slidenum">
              <a:rPr lang="en-US" smtClean="0"/>
              <a:pPr/>
              <a:t>38</a:t>
            </a:fld>
            <a:endParaRPr lang="en-US" sz="900" dirty="0"/>
          </a:p>
        </p:txBody>
      </p:sp>
      <p:sp>
        <p:nvSpPr>
          <p:cNvPr id="6" name="Rectangle 5">
            <a:extLst>
              <a:ext uri="{FF2B5EF4-FFF2-40B4-BE49-F238E27FC236}">
                <a16:creationId xmlns:a16="http://schemas.microsoft.com/office/drawing/2014/main" id="{B085FAD1-6465-4C45-8638-4BD5CE038600}"/>
              </a:ext>
            </a:extLst>
          </p:cNvPr>
          <p:cNvSpPr/>
          <p:nvPr/>
        </p:nvSpPr>
        <p:spPr>
          <a:xfrm>
            <a:off x="5695939" y="1036441"/>
            <a:ext cx="4378984" cy="1938992"/>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Key deliverables: </a:t>
            </a:r>
          </a:p>
          <a:p>
            <a:pPr marL="342900" lvl="0" indent="-34290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Strategic Objective Profile</a:t>
            </a:r>
          </a:p>
          <a:p>
            <a:pPr marL="342900" lvl="0" indent="-34290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Client Profile</a:t>
            </a:r>
          </a:p>
          <a:p>
            <a:pPr lvl="0"/>
            <a:endParaRPr lang="en-GB" sz="2000" dirty="0">
              <a:latin typeface="Arial" panose="020B0604020202020204" pitchFamily="34" charset="0"/>
              <a:cs typeface="Arial" panose="020B0604020202020204" pitchFamily="34" charset="0"/>
            </a:endParaRPr>
          </a:p>
          <a:p>
            <a:pPr lvl="0"/>
            <a:r>
              <a:rPr lang="en-GB" sz="2000" b="1" dirty="0">
                <a:solidFill>
                  <a:srgbClr val="318390"/>
                </a:solidFill>
                <a:latin typeface="Arial" panose="020B0604020202020204" pitchFamily="34" charset="0"/>
                <a:cs typeface="Arial" panose="020B0604020202020204" pitchFamily="34" charset="0"/>
              </a:rPr>
              <a:t>Key decision: </a:t>
            </a:r>
          </a:p>
          <a:p>
            <a:pPr lvl="0"/>
            <a:r>
              <a:rPr lang="en-GB" sz="2000" dirty="0">
                <a:solidFill>
                  <a:srgbClr val="002060"/>
                </a:solidFill>
                <a:latin typeface="Arial" panose="020B0604020202020204" pitchFamily="34" charset="0"/>
                <a:cs typeface="Arial" panose="020B0604020202020204" pitchFamily="34" charset="0"/>
              </a:rPr>
              <a:t>‘Is there a case for change?’</a:t>
            </a:r>
          </a:p>
        </p:txBody>
      </p:sp>
      <p:grpSp>
        <p:nvGrpSpPr>
          <p:cNvPr id="3" name="Group 2">
            <a:extLst>
              <a:ext uri="{FF2B5EF4-FFF2-40B4-BE49-F238E27FC236}">
                <a16:creationId xmlns:a16="http://schemas.microsoft.com/office/drawing/2014/main" id="{436C5BC7-F783-5BF5-A5E5-902C77737A10}"/>
              </a:ext>
            </a:extLst>
          </p:cNvPr>
          <p:cNvGrpSpPr/>
          <p:nvPr/>
        </p:nvGrpSpPr>
        <p:grpSpPr>
          <a:xfrm>
            <a:off x="163228" y="3541974"/>
            <a:ext cx="11059592" cy="2789530"/>
            <a:chOff x="239421" y="1543129"/>
            <a:chExt cx="11059592" cy="2789530"/>
          </a:xfrm>
        </p:grpSpPr>
        <p:cxnSp>
          <p:nvCxnSpPr>
            <p:cNvPr id="10" name="Straight Connector 9">
              <a:extLst>
                <a:ext uri="{FF2B5EF4-FFF2-40B4-BE49-F238E27FC236}">
                  <a16:creationId xmlns:a16="http://schemas.microsoft.com/office/drawing/2014/main" id="{3C72F696-F9B1-C175-FCFF-19DA58D3F29C}"/>
                </a:ext>
              </a:extLst>
            </p:cNvPr>
            <p:cNvCxnSpPr>
              <a:cxnSpLocks/>
            </p:cNvCxnSpPr>
            <p:nvPr/>
          </p:nvCxnSpPr>
          <p:spPr>
            <a:xfrm>
              <a:off x="2592031" y="2474179"/>
              <a:ext cx="6552998" cy="443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F8B5304-49E1-7AAE-D350-47AF265972BF}"/>
                </a:ext>
              </a:extLst>
            </p:cNvPr>
            <p:cNvCxnSpPr>
              <a:cxnSpLocks/>
            </p:cNvCxnSpPr>
            <p:nvPr/>
          </p:nvCxnSpPr>
          <p:spPr>
            <a:xfrm flipV="1">
              <a:off x="2533650" y="3314735"/>
              <a:ext cx="6658476" cy="20589"/>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FFB67EF-A011-38E1-A482-F417DDE7F8CA}"/>
                </a:ext>
              </a:extLst>
            </p:cNvPr>
            <p:cNvSpPr/>
            <p:nvPr/>
          </p:nvSpPr>
          <p:spPr>
            <a:xfrm>
              <a:off x="3237791" y="3230966"/>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632EEB96-523B-64ED-A0BF-CBAA17CA3B12}"/>
                </a:ext>
              </a:extLst>
            </p:cNvPr>
            <p:cNvSpPr/>
            <p:nvPr/>
          </p:nvSpPr>
          <p:spPr>
            <a:xfrm>
              <a:off x="3657708" y="2376248"/>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Content Placeholder 2">
              <a:extLst>
                <a:ext uri="{FF2B5EF4-FFF2-40B4-BE49-F238E27FC236}">
                  <a16:creationId xmlns:a16="http://schemas.microsoft.com/office/drawing/2014/main" id="{8F115955-F21E-5CAE-36CC-AF60FBD136CB}"/>
                </a:ext>
              </a:extLst>
            </p:cNvPr>
            <p:cNvSpPr txBox="1">
              <a:spLocks/>
            </p:cNvSpPr>
            <p:nvPr/>
          </p:nvSpPr>
          <p:spPr>
            <a:xfrm>
              <a:off x="3206605" y="1543129"/>
              <a:ext cx="1088584" cy="983376"/>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Identify Stakeholders &amp; Commence Engagement</a:t>
              </a:r>
              <a:endParaRPr lang="en-GB" sz="1100" dirty="0">
                <a:solidFill>
                  <a:srgbClr val="A9001F"/>
                </a:solidFill>
              </a:endParaRPr>
            </a:p>
          </p:txBody>
        </p:sp>
        <p:sp>
          <p:nvSpPr>
            <p:cNvPr id="15" name="Content Placeholder 2">
              <a:extLst>
                <a:ext uri="{FF2B5EF4-FFF2-40B4-BE49-F238E27FC236}">
                  <a16:creationId xmlns:a16="http://schemas.microsoft.com/office/drawing/2014/main" id="{1380744F-0250-64AA-6021-3A941993FFB6}"/>
                </a:ext>
              </a:extLst>
            </p:cNvPr>
            <p:cNvSpPr txBox="1">
              <a:spLocks/>
            </p:cNvSpPr>
            <p:nvPr/>
          </p:nvSpPr>
          <p:spPr>
            <a:xfrm>
              <a:off x="2995228" y="3527901"/>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Form Strategic Team</a:t>
              </a:r>
            </a:p>
          </p:txBody>
        </p:sp>
        <p:sp>
          <p:nvSpPr>
            <p:cNvPr id="16" name="Oval 15">
              <a:extLst>
                <a:ext uri="{FF2B5EF4-FFF2-40B4-BE49-F238E27FC236}">
                  <a16:creationId xmlns:a16="http://schemas.microsoft.com/office/drawing/2014/main" id="{A004F270-185B-8EDE-A76F-F6596182B8F7}"/>
                </a:ext>
              </a:extLst>
            </p:cNvPr>
            <p:cNvSpPr/>
            <p:nvPr/>
          </p:nvSpPr>
          <p:spPr>
            <a:xfrm>
              <a:off x="5029305" y="2364801"/>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Content Placeholder 2">
              <a:extLst>
                <a:ext uri="{FF2B5EF4-FFF2-40B4-BE49-F238E27FC236}">
                  <a16:creationId xmlns:a16="http://schemas.microsoft.com/office/drawing/2014/main" id="{DC267C6F-E094-F7E3-3C70-1B483BF7EA30}"/>
                </a:ext>
              </a:extLst>
            </p:cNvPr>
            <p:cNvSpPr txBox="1">
              <a:spLocks/>
            </p:cNvSpPr>
            <p:nvPr/>
          </p:nvSpPr>
          <p:spPr>
            <a:xfrm>
              <a:off x="4586726" y="1729288"/>
              <a:ext cx="1038758" cy="75576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Develop Strategic Objectives</a:t>
              </a:r>
            </a:p>
          </p:txBody>
        </p:sp>
        <p:sp>
          <p:nvSpPr>
            <p:cNvPr id="18" name="Oval 17">
              <a:extLst>
                <a:ext uri="{FF2B5EF4-FFF2-40B4-BE49-F238E27FC236}">
                  <a16:creationId xmlns:a16="http://schemas.microsoft.com/office/drawing/2014/main" id="{BB9AAD3C-79E4-3C5B-0024-1C2C9B2CE487}"/>
                </a:ext>
              </a:extLst>
            </p:cNvPr>
            <p:cNvSpPr/>
            <p:nvPr/>
          </p:nvSpPr>
          <p:spPr>
            <a:xfrm>
              <a:off x="5025810" y="3211071"/>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Content Placeholder 2">
              <a:extLst>
                <a:ext uri="{FF2B5EF4-FFF2-40B4-BE49-F238E27FC236}">
                  <a16:creationId xmlns:a16="http://schemas.microsoft.com/office/drawing/2014/main" id="{1A4AA3A7-8A42-C751-0815-1153D506C70C}"/>
                </a:ext>
              </a:extLst>
            </p:cNvPr>
            <p:cNvSpPr txBox="1">
              <a:spLocks/>
            </p:cNvSpPr>
            <p:nvPr/>
          </p:nvSpPr>
          <p:spPr>
            <a:xfrm>
              <a:off x="4763271" y="3501334"/>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Identify Strategic Risks</a:t>
              </a:r>
            </a:p>
          </p:txBody>
        </p:sp>
        <p:sp>
          <p:nvSpPr>
            <p:cNvPr id="20" name="Oval 19">
              <a:extLst>
                <a:ext uri="{FF2B5EF4-FFF2-40B4-BE49-F238E27FC236}">
                  <a16:creationId xmlns:a16="http://schemas.microsoft.com/office/drawing/2014/main" id="{FAF84F61-0599-FB1E-D195-A800879960B6}"/>
                </a:ext>
              </a:extLst>
            </p:cNvPr>
            <p:cNvSpPr/>
            <p:nvPr/>
          </p:nvSpPr>
          <p:spPr>
            <a:xfrm>
              <a:off x="6012948" y="2357632"/>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Content Placeholder 2">
              <a:extLst>
                <a:ext uri="{FF2B5EF4-FFF2-40B4-BE49-F238E27FC236}">
                  <a16:creationId xmlns:a16="http://schemas.microsoft.com/office/drawing/2014/main" id="{9646E49D-0DBC-EC5D-0998-7F72A684F45F}"/>
                </a:ext>
              </a:extLst>
            </p:cNvPr>
            <p:cNvSpPr txBox="1">
              <a:spLocks/>
            </p:cNvSpPr>
            <p:nvPr/>
          </p:nvSpPr>
          <p:spPr>
            <a:xfrm>
              <a:off x="5597926" y="1671009"/>
              <a:ext cx="1038758" cy="75576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Prioritise Strategic Objectives</a:t>
              </a:r>
            </a:p>
          </p:txBody>
        </p:sp>
        <p:sp>
          <p:nvSpPr>
            <p:cNvPr id="24" name="Diamond 23">
              <a:extLst>
                <a:ext uri="{FF2B5EF4-FFF2-40B4-BE49-F238E27FC236}">
                  <a16:creationId xmlns:a16="http://schemas.microsoft.com/office/drawing/2014/main" id="{D504260A-2035-DE70-91EF-5409C9651CA0}"/>
                </a:ext>
              </a:extLst>
            </p:cNvPr>
            <p:cNvSpPr/>
            <p:nvPr/>
          </p:nvSpPr>
          <p:spPr>
            <a:xfrm>
              <a:off x="6987097" y="2265943"/>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Content Placeholder 2">
              <a:extLst>
                <a:ext uri="{FF2B5EF4-FFF2-40B4-BE49-F238E27FC236}">
                  <a16:creationId xmlns:a16="http://schemas.microsoft.com/office/drawing/2014/main" id="{F6D75247-2657-EA6B-D692-91F1E2EF7F8C}"/>
                </a:ext>
              </a:extLst>
            </p:cNvPr>
            <p:cNvSpPr txBox="1">
              <a:spLocks/>
            </p:cNvSpPr>
            <p:nvPr/>
          </p:nvSpPr>
          <p:spPr>
            <a:xfrm>
              <a:off x="6680384" y="1593065"/>
              <a:ext cx="1038758"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200" b="1" dirty="0">
                  <a:solidFill>
                    <a:srgbClr val="318390"/>
                  </a:solidFill>
                </a:rPr>
                <a:t>Strategic Objective Profile</a:t>
              </a:r>
            </a:p>
          </p:txBody>
        </p:sp>
        <p:sp>
          <p:nvSpPr>
            <p:cNvPr id="29" name="Content Placeholder 2">
              <a:extLst>
                <a:ext uri="{FF2B5EF4-FFF2-40B4-BE49-F238E27FC236}">
                  <a16:creationId xmlns:a16="http://schemas.microsoft.com/office/drawing/2014/main" id="{9A241534-F435-3E9B-2318-31204A40A8B4}"/>
                </a:ext>
              </a:extLst>
            </p:cNvPr>
            <p:cNvSpPr txBox="1">
              <a:spLocks/>
            </p:cNvSpPr>
            <p:nvPr/>
          </p:nvSpPr>
          <p:spPr>
            <a:xfrm>
              <a:off x="5962216" y="3566195"/>
              <a:ext cx="971507" cy="564417"/>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200" b="1" dirty="0">
                  <a:solidFill>
                    <a:srgbClr val="A9001F"/>
                  </a:solidFill>
                </a:rPr>
                <a:t>Develop Client Profile</a:t>
              </a:r>
            </a:p>
          </p:txBody>
        </p:sp>
        <p:sp>
          <p:nvSpPr>
            <p:cNvPr id="30" name="Oval 29">
              <a:extLst>
                <a:ext uri="{FF2B5EF4-FFF2-40B4-BE49-F238E27FC236}">
                  <a16:creationId xmlns:a16="http://schemas.microsoft.com/office/drawing/2014/main" id="{276BC280-E69F-C8DC-1180-3D400E864453}"/>
                </a:ext>
              </a:extLst>
            </p:cNvPr>
            <p:cNvSpPr/>
            <p:nvPr/>
          </p:nvSpPr>
          <p:spPr>
            <a:xfrm>
              <a:off x="8284322" y="2357632"/>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Content Placeholder 2">
              <a:extLst>
                <a:ext uri="{FF2B5EF4-FFF2-40B4-BE49-F238E27FC236}">
                  <a16:creationId xmlns:a16="http://schemas.microsoft.com/office/drawing/2014/main" id="{EB273448-EC05-0BCC-D1BD-9127D4F77533}"/>
                </a:ext>
              </a:extLst>
            </p:cNvPr>
            <p:cNvSpPr txBox="1">
              <a:spLocks/>
            </p:cNvSpPr>
            <p:nvPr/>
          </p:nvSpPr>
          <p:spPr>
            <a:xfrm>
              <a:off x="7750788" y="1569504"/>
              <a:ext cx="1322348" cy="87194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Evaluate options using high level performance indicators</a:t>
              </a:r>
            </a:p>
          </p:txBody>
        </p:sp>
        <p:cxnSp>
          <p:nvCxnSpPr>
            <p:cNvPr id="32" name="Straight Connector 31">
              <a:extLst>
                <a:ext uri="{FF2B5EF4-FFF2-40B4-BE49-F238E27FC236}">
                  <a16:creationId xmlns:a16="http://schemas.microsoft.com/office/drawing/2014/main" id="{350CA2B8-55B2-7D45-7C5C-5AB2810035CE}"/>
                </a:ext>
              </a:extLst>
            </p:cNvPr>
            <p:cNvCxnSpPr>
              <a:cxnSpLocks/>
            </p:cNvCxnSpPr>
            <p:nvPr/>
          </p:nvCxnSpPr>
          <p:spPr>
            <a:xfrm>
              <a:off x="9370885" y="2810530"/>
              <a:ext cx="87898"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0157C60-828A-C153-C5CB-DFB751B8A5BF}"/>
                </a:ext>
              </a:extLst>
            </p:cNvPr>
            <p:cNvCxnSpPr>
              <a:cxnSpLocks/>
            </p:cNvCxnSpPr>
            <p:nvPr/>
          </p:nvCxnSpPr>
          <p:spPr>
            <a:xfrm>
              <a:off x="9145029" y="2474179"/>
              <a:ext cx="225856" cy="336351"/>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BC8783E-48FC-0E6D-2434-577CC8EECFB2}"/>
                </a:ext>
              </a:extLst>
            </p:cNvPr>
            <p:cNvCxnSpPr>
              <a:cxnSpLocks/>
              <a:stCxn id="18" idx="0"/>
              <a:endCxn id="16" idx="4"/>
            </p:cNvCxnSpPr>
            <p:nvPr/>
          </p:nvCxnSpPr>
          <p:spPr>
            <a:xfrm flipV="1">
              <a:off x="5130168" y="2573516"/>
              <a:ext cx="3495" cy="637555"/>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sp>
          <p:nvSpPr>
            <p:cNvPr id="35" name="Diamond 34">
              <a:extLst>
                <a:ext uri="{FF2B5EF4-FFF2-40B4-BE49-F238E27FC236}">
                  <a16:creationId xmlns:a16="http://schemas.microsoft.com/office/drawing/2014/main" id="{2784B818-7A09-3D7D-9F20-8A518924CE3E}"/>
                </a:ext>
              </a:extLst>
            </p:cNvPr>
            <p:cNvSpPr/>
            <p:nvPr/>
          </p:nvSpPr>
          <p:spPr>
            <a:xfrm>
              <a:off x="6229518" y="3108983"/>
              <a:ext cx="425332" cy="425332"/>
            </a:xfrm>
            <a:prstGeom prst="diamond">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Rounded Corners 35">
              <a:extLst>
                <a:ext uri="{FF2B5EF4-FFF2-40B4-BE49-F238E27FC236}">
                  <a16:creationId xmlns:a16="http://schemas.microsoft.com/office/drawing/2014/main" id="{DDDBB223-E79C-050C-33F7-A0901C6360A7}"/>
                </a:ext>
              </a:extLst>
            </p:cNvPr>
            <p:cNvSpPr/>
            <p:nvPr/>
          </p:nvSpPr>
          <p:spPr>
            <a:xfrm>
              <a:off x="239421" y="2215184"/>
              <a:ext cx="1840361" cy="502920"/>
            </a:xfrm>
            <a:prstGeom prst="roundRect">
              <a:avLst>
                <a:gd name="adj" fmla="val 50000"/>
              </a:avLst>
            </a:prstGeom>
            <a:noFill/>
            <a:ln w="12700">
              <a:solidFill>
                <a:srgbClr val="31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Value Definition &amp; Measurement</a:t>
              </a:r>
            </a:p>
          </p:txBody>
        </p:sp>
        <p:sp>
          <p:nvSpPr>
            <p:cNvPr id="37" name="Rectangle: Rounded Corners 36">
              <a:extLst>
                <a:ext uri="{FF2B5EF4-FFF2-40B4-BE49-F238E27FC236}">
                  <a16:creationId xmlns:a16="http://schemas.microsoft.com/office/drawing/2014/main" id="{59207BDA-196C-18D0-33BC-F7B8F54BF6CB}"/>
                </a:ext>
              </a:extLst>
            </p:cNvPr>
            <p:cNvSpPr/>
            <p:nvPr/>
          </p:nvSpPr>
          <p:spPr>
            <a:xfrm>
              <a:off x="239422" y="3083864"/>
              <a:ext cx="1840360" cy="502920"/>
            </a:xfrm>
            <a:prstGeom prst="roundRect">
              <a:avLst>
                <a:gd name="adj" fmla="val 50000"/>
              </a:avLst>
            </a:prstGeom>
            <a:noFill/>
            <a:ln w="12700">
              <a:solidFill>
                <a:srgbClr val="A900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Client Approach</a:t>
              </a:r>
            </a:p>
          </p:txBody>
        </p:sp>
        <p:pic>
          <p:nvPicPr>
            <p:cNvPr id="38" name="Picture 37">
              <a:extLst>
                <a:ext uri="{FF2B5EF4-FFF2-40B4-BE49-F238E27FC236}">
                  <a16:creationId xmlns:a16="http://schemas.microsoft.com/office/drawing/2014/main" id="{526C6A97-EE7C-468D-AABE-F57AC72D4A72}"/>
                </a:ext>
              </a:extLst>
            </p:cNvPr>
            <p:cNvPicPr>
              <a:picLocks noChangeAspect="1"/>
            </p:cNvPicPr>
            <p:nvPr/>
          </p:nvPicPr>
          <p:blipFill>
            <a:blip r:embed="rId3"/>
            <a:srcRect/>
            <a:stretch/>
          </p:blipFill>
          <p:spPr>
            <a:xfrm>
              <a:off x="2241984" y="2243611"/>
              <a:ext cx="464620" cy="464620"/>
            </a:xfrm>
            <a:prstGeom prst="rect">
              <a:avLst/>
            </a:prstGeom>
          </p:spPr>
        </p:pic>
        <p:pic>
          <p:nvPicPr>
            <p:cNvPr id="39" name="Picture 38">
              <a:extLst>
                <a:ext uri="{FF2B5EF4-FFF2-40B4-BE49-F238E27FC236}">
                  <a16:creationId xmlns:a16="http://schemas.microsoft.com/office/drawing/2014/main" id="{C380A8B1-BB07-F038-9997-972758CF3BD2}"/>
                </a:ext>
              </a:extLst>
            </p:cNvPr>
            <p:cNvPicPr>
              <a:picLocks noChangeAspect="1"/>
            </p:cNvPicPr>
            <p:nvPr/>
          </p:nvPicPr>
          <p:blipFill>
            <a:blip r:embed="rId4"/>
            <a:srcRect/>
            <a:stretch/>
          </p:blipFill>
          <p:spPr>
            <a:xfrm>
              <a:off x="2241984" y="3106239"/>
              <a:ext cx="464620" cy="464620"/>
            </a:xfrm>
            <a:prstGeom prst="rect">
              <a:avLst/>
            </a:prstGeom>
          </p:spPr>
        </p:pic>
        <p:cxnSp>
          <p:nvCxnSpPr>
            <p:cNvPr id="40" name="Straight Connector 39">
              <a:extLst>
                <a:ext uri="{FF2B5EF4-FFF2-40B4-BE49-F238E27FC236}">
                  <a16:creationId xmlns:a16="http://schemas.microsoft.com/office/drawing/2014/main" id="{6198786C-FE13-926E-3587-B607220EEE0D}"/>
                </a:ext>
              </a:extLst>
            </p:cNvPr>
            <p:cNvCxnSpPr>
              <a:cxnSpLocks/>
            </p:cNvCxnSpPr>
            <p:nvPr/>
          </p:nvCxnSpPr>
          <p:spPr>
            <a:xfrm>
              <a:off x="9360682" y="2950230"/>
              <a:ext cx="87898"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495BE0B-DF3C-EAC5-604A-3F0E1E5CE3A3}"/>
                </a:ext>
              </a:extLst>
            </p:cNvPr>
            <p:cNvCxnSpPr>
              <a:cxnSpLocks/>
            </p:cNvCxnSpPr>
            <p:nvPr/>
          </p:nvCxnSpPr>
          <p:spPr>
            <a:xfrm flipV="1">
              <a:off x="9192126" y="2942113"/>
              <a:ext cx="178759" cy="370105"/>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9898D946-2E66-8ADD-7DC3-E21275D516A8}"/>
                </a:ext>
              </a:extLst>
            </p:cNvPr>
            <p:cNvSpPr/>
            <p:nvPr/>
          </p:nvSpPr>
          <p:spPr>
            <a:xfrm>
              <a:off x="9458783" y="2641000"/>
              <a:ext cx="1840230" cy="502920"/>
            </a:xfrm>
            <a:prstGeom prst="roundRect">
              <a:avLst>
                <a:gd name="adj" fmla="val 32828"/>
              </a:avLst>
            </a:prstGeom>
            <a:no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B55C0"/>
                  </a:solidFill>
                  <a:latin typeface="Arial" panose="020B0604020202020204" pitchFamily="34" charset="0"/>
                  <a:cs typeface="Arial" panose="020B0604020202020204" pitchFamily="34" charset="0"/>
                </a:rPr>
                <a:t>Case for change</a:t>
              </a:r>
            </a:p>
          </p:txBody>
        </p:sp>
      </p:grpSp>
      <p:sp>
        <p:nvSpPr>
          <p:cNvPr id="43" name="Rectangle 42">
            <a:extLst>
              <a:ext uri="{FF2B5EF4-FFF2-40B4-BE49-F238E27FC236}">
                <a16:creationId xmlns:a16="http://schemas.microsoft.com/office/drawing/2014/main" id="{DC79CCB2-DE05-536C-4369-A51A0C7C7EF6}"/>
              </a:ext>
            </a:extLst>
          </p:cNvPr>
          <p:cNvSpPr/>
          <p:nvPr/>
        </p:nvSpPr>
        <p:spPr>
          <a:xfrm>
            <a:off x="940920" y="1485323"/>
            <a:ext cx="4378984" cy="1015663"/>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Purpose: </a:t>
            </a:r>
          </a:p>
          <a:p>
            <a:pPr lvl="0"/>
            <a:r>
              <a:rPr lang="en-GB" sz="2000" dirty="0">
                <a:solidFill>
                  <a:srgbClr val="002060"/>
                </a:solidFill>
                <a:latin typeface="Arial" panose="020B0604020202020204" pitchFamily="34" charset="0"/>
                <a:cs typeface="Arial" panose="020B0604020202020204" pitchFamily="34" charset="0"/>
              </a:rPr>
              <a:t>Define the problem/goals</a:t>
            </a:r>
          </a:p>
          <a:p>
            <a:pPr lvl="0"/>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95740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6FA8D5A-3C28-3405-DE0C-05C90AFA75ED}"/>
              </a:ext>
            </a:extLst>
          </p:cNvPr>
          <p:cNvSpPr/>
          <p:nvPr/>
        </p:nvSpPr>
        <p:spPr>
          <a:xfrm>
            <a:off x="0" y="3367662"/>
            <a:ext cx="12192000" cy="3021346"/>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39</a:t>
            </a:fld>
            <a:endParaRPr lang="en-US" dirty="0"/>
          </a:p>
        </p:txBody>
      </p:sp>
      <p:sp>
        <p:nvSpPr>
          <p:cNvPr id="19" name="Rectangle 18">
            <a:extLst>
              <a:ext uri="{FF2B5EF4-FFF2-40B4-BE49-F238E27FC236}">
                <a16:creationId xmlns:a16="http://schemas.microsoft.com/office/drawing/2014/main" id="{04B88D7B-8F39-4A99-AF9B-805FD033AB71}"/>
              </a:ext>
            </a:extLst>
          </p:cNvPr>
          <p:cNvSpPr/>
          <p:nvPr/>
        </p:nvSpPr>
        <p:spPr>
          <a:xfrm>
            <a:off x="998220" y="1426618"/>
            <a:ext cx="3956377" cy="1631216"/>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Purpose: </a:t>
            </a:r>
          </a:p>
          <a:p>
            <a:pPr lvl="0"/>
            <a:r>
              <a:rPr lang="en-GB" sz="2000" dirty="0">
                <a:latin typeface="Arial" panose="020B0604020202020204" pitchFamily="34" charset="0"/>
                <a:cs typeface="Arial" panose="020B0604020202020204" pitchFamily="34" charset="0"/>
              </a:rPr>
              <a:t>Consider alternative options, create outline designs, evaluate and recommend preferred option</a:t>
            </a:r>
          </a:p>
          <a:p>
            <a:pPr lvl="0"/>
            <a:endParaRPr lang="en-GB" sz="2000" dirty="0">
              <a:latin typeface="Arial" panose="020B0604020202020204" pitchFamily="34" charset="0"/>
              <a:cs typeface="Arial" panose="020B0604020202020204" pitchFamily="34" charset="0"/>
            </a:endParaRPr>
          </a:p>
        </p:txBody>
      </p:sp>
      <p:sp>
        <p:nvSpPr>
          <p:cNvPr id="37" name="Title 1">
            <a:extLst>
              <a:ext uri="{FF2B5EF4-FFF2-40B4-BE49-F238E27FC236}">
                <a16:creationId xmlns:a16="http://schemas.microsoft.com/office/drawing/2014/main" id="{CDFA1562-CDA9-42F9-A6AA-446BD3AD417F}"/>
              </a:ext>
            </a:extLst>
          </p:cNvPr>
          <p:cNvSpPr>
            <a:spLocks noGrp="1"/>
          </p:cNvSpPr>
          <p:nvPr>
            <p:ph type="title"/>
          </p:nvPr>
        </p:nvSpPr>
        <p:spPr>
          <a:xfrm>
            <a:off x="998220" y="546653"/>
            <a:ext cx="10104132" cy="745434"/>
          </a:xfrm>
        </p:spPr>
        <p:txBody>
          <a:bodyPr/>
          <a:lstStyle/>
          <a:p>
            <a:r>
              <a:rPr lang="en-GB" dirty="0"/>
              <a:t>Optioneering phase </a:t>
            </a:r>
          </a:p>
        </p:txBody>
      </p:sp>
      <p:sp>
        <p:nvSpPr>
          <p:cNvPr id="42" name="Rectangle 41">
            <a:extLst>
              <a:ext uri="{FF2B5EF4-FFF2-40B4-BE49-F238E27FC236}">
                <a16:creationId xmlns:a16="http://schemas.microsoft.com/office/drawing/2014/main" id="{3C9ED3A6-03F1-4E7A-9B78-B3FB56CDCE81}"/>
              </a:ext>
            </a:extLst>
          </p:cNvPr>
          <p:cNvSpPr/>
          <p:nvPr/>
        </p:nvSpPr>
        <p:spPr>
          <a:xfrm>
            <a:off x="6156702" y="601451"/>
            <a:ext cx="5909618" cy="2554545"/>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Key deliverables: </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Value Profile</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Optioneering Value Scorecard</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Delivery Model selected</a:t>
            </a:r>
          </a:p>
          <a:p>
            <a:pPr lvl="0"/>
            <a:endParaRPr lang="en-GB" sz="2000" dirty="0">
              <a:latin typeface="Arial" panose="020B0604020202020204" pitchFamily="34" charset="0"/>
              <a:cs typeface="Arial" panose="020B0604020202020204" pitchFamily="34" charset="0"/>
            </a:endParaRPr>
          </a:p>
          <a:p>
            <a:pPr lvl="0"/>
            <a:r>
              <a:rPr lang="en-GB" sz="2000" b="1" dirty="0">
                <a:solidFill>
                  <a:srgbClr val="318390"/>
                </a:solidFill>
                <a:latin typeface="Arial" panose="020B0604020202020204" pitchFamily="34" charset="0"/>
                <a:cs typeface="Arial" panose="020B0604020202020204" pitchFamily="34" charset="0"/>
              </a:rPr>
              <a:t>Key decision: </a:t>
            </a:r>
          </a:p>
          <a:p>
            <a:pPr lvl="0"/>
            <a:r>
              <a:rPr lang="en-GB" sz="2000" dirty="0">
                <a:latin typeface="Arial" panose="020B0604020202020204" pitchFamily="34" charset="0"/>
                <a:cs typeface="Arial" panose="020B0604020202020204" pitchFamily="34" charset="0"/>
              </a:rPr>
              <a:t>‘What is the preferred option and delivery strategy?’</a:t>
            </a:r>
          </a:p>
        </p:txBody>
      </p:sp>
      <p:grpSp>
        <p:nvGrpSpPr>
          <p:cNvPr id="2" name="Group 1">
            <a:extLst>
              <a:ext uri="{FF2B5EF4-FFF2-40B4-BE49-F238E27FC236}">
                <a16:creationId xmlns:a16="http://schemas.microsoft.com/office/drawing/2014/main" id="{440BEAE4-B10F-1740-1C40-D08C835A4C58}"/>
              </a:ext>
            </a:extLst>
          </p:cNvPr>
          <p:cNvGrpSpPr/>
          <p:nvPr/>
        </p:nvGrpSpPr>
        <p:grpSpPr>
          <a:xfrm>
            <a:off x="217527" y="3429000"/>
            <a:ext cx="11180419" cy="2907691"/>
            <a:chOff x="239421" y="1418503"/>
            <a:chExt cx="11180419" cy="2907691"/>
          </a:xfrm>
        </p:grpSpPr>
        <p:sp>
          <p:nvSpPr>
            <p:cNvPr id="10" name="Rectangle: Rounded Corners 9">
              <a:extLst>
                <a:ext uri="{FF2B5EF4-FFF2-40B4-BE49-F238E27FC236}">
                  <a16:creationId xmlns:a16="http://schemas.microsoft.com/office/drawing/2014/main" id="{9463E385-018D-334B-81D6-447D4D8BA973}"/>
                </a:ext>
              </a:extLst>
            </p:cNvPr>
            <p:cNvSpPr/>
            <p:nvPr/>
          </p:nvSpPr>
          <p:spPr>
            <a:xfrm>
              <a:off x="239421" y="2219948"/>
              <a:ext cx="1840361" cy="502920"/>
            </a:xfrm>
            <a:prstGeom prst="roundRect">
              <a:avLst>
                <a:gd name="adj" fmla="val 50000"/>
              </a:avLst>
            </a:prstGeom>
            <a:noFill/>
            <a:ln w="12700">
              <a:solidFill>
                <a:srgbClr val="31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Value Definition &amp; Measurement</a:t>
              </a:r>
            </a:p>
          </p:txBody>
        </p:sp>
        <p:sp>
          <p:nvSpPr>
            <p:cNvPr id="11" name="Rectangle: Rounded Corners 10">
              <a:extLst>
                <a:ext uri="{FF2B5EF4-FFF2-40B4-BE49-F238E27FC236}">
                  <a16:creationId xmlns:a16="http://schemas.microsoft.com/office/drawing/2014/main" id="{723C5CD3-E3A2-00A5-A82F-92F167781CAD}"/>
                </a:ext>
              </a:extLst>
            </p:cNvPr>
            <p:cNvSpPr/>
            <p:nvPr/>
          </p:nvSpPr>
          <p:spPr>
            <a:xfrm>
              <a:off x="239422" y="3088628"/>
              <a:ext cx="1840360" cy="502920"/>
            </a:xfrm>
            <a:prstGeom prst="roundRect">
              <a:avLst>
                <a:gd name="adj" fmla="val 50000"/>
              </a:avLst>
            </a:prstGeom>
            <a:noFill/>
            <a:ln w="12700">
              <a:solidFill>
                <a:srgbClr val="A900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Client Approach</a:t>
              </a:r>
            </a:p>
          </p:txBody>
        </p:sp>
        <p:cxnSp>
          <p:nvCxnSpPr>
            <p:cNvPr id="12" name="Straight Connector 11">
              <a:extLst>
                <a:ext uri="{FF2B5EF4-FFF2-40B4-BE49-F238E27FC236}">
                  <a16:creationId xmlns:a16="http://schemas.microsoft.com/office/drawing/2014/main" id="{A3CD2DAF-0D4F-F73C-FBBF-40167010D9B7}"/>
                </a:ext>
              </a:extLst>
            </p:cNvPr>
            <p:cNvCxnSpPr>
              <a:cxnSpLocks/>
            </p:cNvCxnSpPr>
            <p:nvPr/>
          </p:nvCxnSpPr>
          <p:spPr>
            <a:xfrm flipV="1">
              <a:off x="2530193" y="2478249"/>
              <a:ext cx="6830101" cy="5124"/>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62DBA46-04EE-36E4-A41D-B33CF066FA0D}"/>
                </a:ext>
              </a:extLst>
            </p:cNvPr>
            <p:cNvCxnSpPr>
              <a:cxnSpLocks/>
            </p:cNvCxnSpPr>
            <p:nvPr/>
          </p:nvCxnSpPr>
          <p:spPr>
            <a:xfrm flipV="1">
              <a:off x="2567988" y="3312218"/>
              <a:ext cx="6839403" cy="29697"/>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A400BFFF-586A-6A68-F982-BFBD33D64C84}"/>
                </a:ext>
              </a:extLst>
            </p:cNvPr>
            <p:cNvPicPr>
              <a:picLocks noChangeAspect="1"/>
            </p:cNvPicPr>
            <p:nvPr/>
          </p:nvPicPr>
          <p:blipFill>
            <a:blip r:embed="rId3"/>
            <a:srcRect/>
            <a:stretch/>
          </p:blipFill>
          <p:spPr>
            <a:xfrm>
              <a:off x="2241984" y="2248375"/>
              <a:ext cx="464620" cy="464620"/>
            </a:xfrm>
            <a:prstGeom prst="rect">
              <a:avLst/>
            </a:prstGeom>
          </p:spPr>
        </p:pic>
        <p:sp>
          <p:nvSpPr>
            <p:cNvPr id="15" name="Oval 14">
              <a:extLst>
                <a:ext uri="{FF2B5EF4-FFF2-40B4-BE49-F238E27FC236}">
                  <a16:creationId xmlns:a16="http://schemas.microsoft.com/office/drawing/2014/main" id="{2963CF82-9D33-30E7-0196-908AF3593501}"/>
                </a:ext>
              </a:extLst>
            </p:cNvPr>
            <p:cNvSpPr/>
            <p:nvPr/>
          </p:nvSpPr>
          <p:spPr>
            <a:xfrm>
              <a:off x="2849171" y="3235730"/>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945CFE37-5E26-7C7A-74DE-87A056CD618D}"/>
                </a:ext>
              </a:extLst>
            </p:cNvPr>
            <p:cNvSpPr/>
            <p:nvPr/>
          </p:nvSpPr>
          <p:spPr>
            <a:xfrm>
              <a:off x="3537885" y="2381012"/>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Content Placeholder 2">
              <a:extLst>
                <a:ext uri="{FF2B5EF4-FFF2-40B4-BE49-F238E27FC236}">
                  <a16:creationId xmlns:a16="http://schemas.microsoft.com/office/drawing/2014/main" id="{16FB67EB-4694-A572-8C47-4CA1B603F067}"/>
                </a:ext>
              </a:extLst>
            </p:cNvPr>
            <p:cNvSpPr txBox="1">
              <a:spLocks/>
            </p:cNvSpPr>
            <p:nvPr/>
          </p:nvSpPr>
          <p:spPr>
            <a:xfrm>
              <a:off x="3093894" y="1980514"/>
              <a:ext cx="1088584" cy="44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Develop Value Profile</a:t>
              </a:r>
              <a:endParaRPr lang="en-GB" sz="1100" dirty="0">
                <a:solidFill>
                  <a:srgbClr val="A9001F"/>
                </a:solidFill>
              </a:endParaRPr>
            </a:p>
          </p:txBody>
        </p:sp>
        <p:sp>
          <p:nvSpPr>
            <p:cNvPr id="18" name="Content Placeholder 2">
              <a:extLst>
                <a:ext uri="{FF2B5EF4-FFF2-40B4-BE49-F238E27FC236}">
                  <a16:creationId xmlns:a16="http://schemas.microsoft.com/office/drawing/2014/main" id="{2487512A-82D5-91FD-5881-A4AA1EF1C2F5}"/>
                </a:ext>
              </a:extLst>
            </p:cNvPr>
            <p:cNvSpPr txBox="1">
              <a:spLocks/>
            </p:cNvSpPr>
            <p:nvPr/>
          </p:nvSpPr>
          <p:spPr>
            <a:xfrm>
              <a:off x="2544181" y="3521436"/>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Form Concept Team</a:t>
              </a:r>
            </a:p>
          </p:txBody>
        </p:sp>
        <p:sp>
          <p:nvSpPr>
            <p:cNvPr id="20" name="Oval 19">
              <a:extLst>
                <a:ext uri="{FF2B5EF4-FFF2-40B4-BE49-F238E27FC236}">
                  <a16:creationId xmlns:a16="http://schemas.microsoft.com/office/drawing/2014/main" id="{0791E3FF-813D-760E-67C1-E5D1451D1263}"/>
                </a:ext>
              </a:extLst>
            </p:cNvPr>
            <p:cNvSpPr/>
            <p:nvPr/>
          </p:nvSpPr>
          <p:spPr>
            <a:xfrm>
              <a:off x="3536562" y="3230011"/>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Content Placeholder 2">
              <a:extLst>
                <a:ext uri="{FF2B5EF4-FFF2-40B4-BE49-F238E27FC236}">
                  <a16:creationId xmlns:a16="http://schemas.microsoft.com/office/drawing/2014/main" id="{4F4AAAEC-5C51-A757-536B-BAF6DD041A09}"/>
                </a:ext>
              </a:extLst>
            </p:cNvPr>
            <p:cNvSpPr txBox="1">
              <a:spLocks/>
            </p:cNvSpPr>
            <p:nvPr/>
          </p:nvSpPr>
          <p:spPr>
            <a:xfrm>
              <a:off x="3246896" y="3506631"/>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Appraise Relative Risks</a:t>
              </a:r>
            </a:p>
          </p:txBody>
        </p:sp>
        <p:sp>
          <p:nvSpPr>
            <p:cNvPr id="22" name="Diamond 21">
              <a:extLst>
                <a:ext uri="{FF2B5EF4-FFF2-40B4-BE49-F238E27FC236}">
                  <a16:creationId xmlns:a16="http://schemas.microsoft.com/office/drawing/2014/main" id="{6200A6FE-FE4B-BC4F-10FE-DC02F6B20383}"/>
                </a:ext>
              </a:extLst>
            </p:cNvPr>
            <p:cNvSpPr/>
            <p:nvPr/>
          </p:nvSpPr>
          <p:spPr>
            <a:xfrm>
              <a:off x="4671606" y="2261181"/>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Content Placeholder 2">
              <a:extLst>
                <a:ext uri="{FF2B5EF4-FFF2-40B4-BE49-F238E27FC236}">
                  <a16:creationId xmlns:a16="http://schemas.microsoft.com/office/drawing/2014/main" id="{27F0B302-95FE-4B13-7AE8-AF46E4B74A0E}"/>
                </a:ext>
              </a:extLst>
            </p:cNvPr>
            <p:cNvSpPr txBox="1">
              <a:spLocks/>
            </p:cNvSpPr>
            <p:nvPr/>
          </p:nvSpPr>
          <p:spPr>
            <a:xfrm>
              <a:off x="4495317" y="1713729"/>
              <a:ext cx="745496"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Value Profile</a:t>
              </a:r>
            </a:p>
          </p:txBody>
        </p:sp>
        <p:sp>
          <p:nvSpPr>
            <p:cNvPr id="24" name="Content Placeholder 2">
              <a:extLst>
                <a:ext uri="{FF2B5EF4-FFF2-40B4-BE49-F238E27FC236}">
                  <a16:creationId xmlns:a16="http://schemas.microsoft.com/office/drawing/2014/main" id="{36096B75-2262-2CF8-2B1A-B4F1310AFEC9}"/>
                </a:ext>
              </a:extLst>
            </p:cNvPr>
            <p:cNvSpPr txBox="1">
              <a:spLocks/>
            </p:cNvSpPr>
            <p:nvPr/>
          </p:nvSpPr>
          <p:spPr>
            <a:xfrm>
              <a:off x="8230901" y="3558248"/>
              <a:ext cx="1089036" cy="564417"/>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A9001F"/>
                  </a:solidFill>
                </a:rPr>
                <a:t>Delivery Model selected</a:t>
              </a:r>
            </a:p>
          </p:txBody>
        </p:sp>
        <p:sp>
          <p:nvSpPr>
            <p:cNvPr id="25" name="Oval 24">
              <a:extLst>
                <a:ext uri="{FF2B5EF4-FFF2-40B4-BE49-F238E27FC236}">
                  <a16:creationId xmlns:a16="http://schemas.microsoft.com/office/drawing/2014/main" id="{77DD9F23-4DED-06CA-D553-4ABFC37448D2}"/>
                </a:ext>
              </a:extLst>
            </p:cNvPr>
            <p:cNvSpPr/>
            <p:nvPr/>
          </p:nvSpPr>
          <p:spPr>
            <a:xfrm>
              <a:off x="7672857" y="2374585"/>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Content Placeholder 2">
              <a:extLst>
                <a:ext uri="{FF2B5EF4-FFF2-40B4-BE49-F238E27FC236}">
                  <a16:creationId xmlns:a16="http://schemas.microsoft.com/office/drawing/2014/main" id="{E1210ABB-887F-B66B-FDDF-C5F9AE1703F3}"/>
                </a:ext>
              </a:extLst>
            </p:cNvPr>
            <p:cNvSpPr txBox="1">
              <a:spLocks/>
            </p:cNvSpPr>
            <p:nvPr/>
          </p:nvSpPr>
          <p:spPr>
            <a:xfrm>
              <a:off x="5229126" y="1729862"/>
              <a:ext cx="969590" cy="87194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Identify Measures of Success</a:t>
              </a:r>
            </a:p>
          </p:txBody>
        </p:sp>
        <p:cxnSp>
          <p:nvCxnSpPr>
            <p:cNvPr id="27" name="Straight Connector 26">
              <a:extLst>
                <a:ext uri="{FF2B5EF4-FFF2-40B4-BE49-F238E27FC236}">
                  <a16:creationId xmlns:a16="http://schemas.microsoft.com/office/drawing/2014/main" id="{B05A7C32-79A2-82AD-8211-3E1D211158AD}"/>
                </a:ext>
              </a:extLst>
            </p:cNvPr>
            <p:cNvCxnSpPr>
              <a:cxnSpLocks/>
              <a:stCxn id="20" idx="0"/>
              <a:endCxn id="16" idx="4"/>
            </p:cNvCxnSpPr>
            <p:nvPr/>
          </p:nvCxnSpPr>
          <p:spPr>
            <a:xfrm flipV="1">
              <a:off x="3640920" y="2589727"/>
              <a:ext cx="1323" cy="640284"/>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sp>
          <p:nvSpPr>
            <p:cNvPr id="28" name="Diamond 27">
              <a:extLst>
                <a:ext uri="{FF2B5EF4-FFF2-40B4-BE49-F238E27FC236}">
                  <a16:creationId xmlns:a16="http://schemas.microsoft.com/office/drawing/2014/main" id="{31E1C0E1-EF5C-AD6D-D822-CC3D0189B43D}"/>
                </a:ext>
              </a:extLst>
            </p:cNvPr>
            <p:cNvSpPr/>
            <p:nvPr/>
          </p:nvSpPr>
          <p:spPr>
            <a:xfrm>
              <a:off x="8546021" y="3111003"/>
              <a:ext cx="425332" cy="425332"/>
            </a:xfrm>
            <a:prstGeom prst="diamond">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9" name="Picture 28">
              <a:extLst>
                <a:ext uri="{FF2B5EF4-FFF2-40B4-BE49-F238E27FC236}">
                  <a16:creationId xmlns:a16="http://schemas.microsoft.com/office/drawing/2014/main" id="{2565A412-681A-92D2-D257-ADEE31A283C3}"/>
                </a:ext>
              </a:extLst>
            </p:cNvPr>
            <p:cNvPicPr>
              <a:picLocks noChangeAspect="1"/>
            </p:cNvPicPr>
            <p:nvPr/>
          </p:nvPicPr>
          <p:blipFill>
            <a:blip r:embed="rId4"/>
            <a:srcRect/>
            <a:stretch/>
          </p:blipFill>
          <p:spPr>
            <a:xfrm>
              <a:off x="2241984" y="3111003"/>
              <a:ext cx="464620" cy="464620"/>
            </a:xfrm>
            <a:prstGeom prst="rect">
              <a:avLst/>
            </a:prstGeom>
          </p:spPr>
        </p:pic>
        <p:sp>
          <p:nvSpPr>
            <p:cNvPr id="30" name="Oval 29">
              <a:extLst>
                <a:ext uri="{FF2B5EF4-FFF2-40B4-BE49-F238E27FC236}">
                  <a16:creationId xmlns:a16="http://schemas.microsoft.com/office/drawing/2014/main" id="{09CBEEFA-87DE-1F29-3132-6BD730CA7CF8}"/>
                </a:ext>
              </a:extLst>
            </p:cNvPr>
            <p:cNvSpPr/>
            <p:nvPr/>
          </p:nvSpPr>
          <p:spPr>
            <a:xfrm>
              <a:off x="4182287" y="3237557"/>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Content Placeholder 2">
              <a:extLst>
                <a:ext uri="{FF2B5EF4-FFF2-40B4-BE49-F238E27FC236}">
                  <a16:creationId xmlns:a16="http://schemas.microsoft.com/office/drawing/2014/main" id="{80ECDFC2-A7EE-8B95-5537-1BC50935BF94}"/>
                </a:ext>
              </a:extLst>
            </p:cNvPr>
            <p:cNvSpPr txBox="1">
              <a:spLocks/>
            </p:cNvSpPr>
            <p:nvPr/>
          </p:nvSpPr>
          <p:spPr>
            <a:xfrm>
              <a:off x="3920852" y="3507027"/>
              <a:ext cx="873852"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Market Consultations</a:t>
              </a:r>
            </a:p>
          </p:txBody>
        </p:sp>
        <p:cxnSp>
          <p:nvCxnSpPr>
            <p:cNvPr id="32" name="Connector: Elbow 31">
              <a:extLst>
                <a:ext uri="{FF2B5EF4-FFF2-40B4-BE49-F238E27FC236}">
                  <a16:creationId xmlns:a16="http://schemas.microsoft.com/office/drawing/2014/main" id="{F272225C-D0EF-DFC6-12BC-B6F59EAE7C85}"/>
                </a:ext>
              </a:extLst>
            </p:cNvPr>
            <p:cNvCxnSpPr>
              <a:stCxn id="30" idx="0"/>
              <a:endCxn id="16" idx="4"/>
            </p:cNvCxnSpPr>
            <p:nvPr/>
          </p:nvCxnSpPr>
          <p:spPr>
            <a:xfrm rot="16200000" flipV="1">
              <a:off x="3640529" y="2591441"/>
              <a:ext cx="647830" cy="644402"/>
            </a:xfrm>
            <a:prstGeom prst="bentConnector3">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0669BC93-AD5C-C99F-C2DB-B100784C01AF}"/>
                </a:ext>
              </a:extLst>
            </p:cNvPr>
            <p:cNvSpPr/>
            <p:nvPr/>
          </p:nvSpPr>
          <p:spPr>
            <a:xfrm>
              <a:off x="5599021" y="2369516"/>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Diamond 33">
              <a:extLst>
                <a:ext uri="{FF2B5EF4-FFF2-40B4-BE49-F238E27FC236}">
                  <a16:creationId xmlns:a16="http://schemas.microsoft.com/office/drawing/2014/main" id="{00FE1E60-11F2-61FC-9681-3A17D5E33A78}"/>
                </a:ext>
              </a:extLst>
            </p:cNvPr>
            <p:cNvSpPr/>
            <p:nvPr/>
          </p:nvSpPr>
          <p:spPr>
            <a:xfrm>
              <a:off x="6625711" y="2259593"/>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Content Placeholder 2">
              <a:extLst>
                <a:ext uri="{FF2B5EF4-FFF2-40B4-BE49-F238E27FC236}">
                  <a16:creationId xmlns:a16="http://schemas.microsoft.com/office/drawing/2014/main" id="{0081DB9A-AAAE-13CF-2122-364660AAD5AA}"/>
                </a:ext>
              </a:extLst>
            </p:cNvPr>
            <p:cNvSpPr txBox="1">
              <a:spLocks/>
            </p:cNvSpPr>
            <p:nvPr/>
          </p:nvSpPr>
          <p:spPr>
            <a:xfrm>
              <a:off x="6245069" y="1418503"/>
              <a:ext cx="1141368"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Develop Optioneering Value Scorecard</a:t>
              </a:r>
            </a:p>
          </p:txBody>
        </p:sp>
        <p:sp>
          <p:nvSpPr>
            <p:cNvPr id="36" name="Content Placeholder 2">
              <a:extLst>
                <a:ext uri="{FF2B5EF4-FFF2-40B4-BE49-F238E27FC236}">
                  <a16:creationId xmlns:a16="http://schemas.microsoft.com/office/drawing/2014/main" id="{8FF9ECD8-C563-CB88-C886-06B123B42873}"/>
                </a:ext>
              </a:extLst>
            </p:cNvPr>
            <p:cNvSpPr txBox="1">
              <a:spLocks/>
            </p:cNvSpPr>
            <p:nvPr/>
          </p:nvSpPr>
          <p:spPr>
            <a:xfrm>
              <a:off x="7227783" y="1927286"/>
              <a:ext cx="988506" cy="87194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Compare Options</a:t>
              </a:r>
            </a:p>
          </p:txBody>
        </p:sp>
        <p:sp>
          <p:nvSpPr>
            <p:cNvPr id="38" name="Oval 37">
              <a:extLst>
                <a:ext uri="{FF2B5EF4-FFF2-40B4-BE49-F238E27FC236}">
                  <a16:creationId xmlns:a16="http://schemas.microsoft.com/office/drawing/2014/main" id="{D400D700-F74B-D566-4A19-54E33D5982A2}"/>
                </a:ext>
              </a:extLst>
            </p:cNvPr>
            <p:cNvSpPr/>
            <p:nvPr/>
          </p:nvSpPr>
          <p:spPr>
            <a:xfrm>
              <a:off x="6052344" y="3235730"/>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Content Placeholder 2">
              <a:extLst>
                <a:ext uri="{FF2B5EF4-FFF2-40B4-BE49-F238E27FC236}">
                  <a16:creationId xmlns:a16="http://schemas.microsoft.com/office/drawing/2014/main" id="{6D2E6F39-967D-FB0F-A7C7-8A02F5796BFC}"/>
                </a:ext>
              </a:extLst>
            </p:cNvPr>
            <p:cNvSpPr txBox="1">
              <a:spLocks/>
            </p:cNvSpPr>
            <p:nvPr/>
          </p:nvSpPr>
          <p:spPr>
            <a:xfrm>
              <a:off x="5617932" y="3521436"/>
              <a:ext cx="1099747"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Clarify Scope and Risk</a:t>
              </a:r>
            </a:p>
          </p:txBody>
        </p:sp>
        <p:sp>
          <p:nvSpPr>
            <p:cNvPr id="45" name="Oval 44">
              <a:extLst>
                <a:ext uri="{FF2B5EF4-FFF2-40B4-BE49-F238E27FC236}">
                  <a16:creationId xmlns:a16="http://schemas.microsoft.com/office/drawing/2014/main" id="{E0F88A13-01E5-C925-80FB-EB656388F96F}"/>
                </a:ext>
              </a:extLst>
            </p:cNvPr>
            <p:cNvSpPr/>
            <p:nvPr/>
          </p:nvSpPr>
          <p:spPr>
            <a:xfrm>
              <a:off x="7672857" y="3217297"/>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Content Placeholder 2">
              <a:extLst>
                <a:ext uri="{FF2B5EF4-FFF2-40B4-BE49-F238E27FC236}">
                  <a16:creationId xmlns:a16="http://schemas.microsoft.com/office/drawing/2014/main" id="{1E9ED008-59DF-F14E-1028-6871BF4B6426}"/>
                </a:ext>
              </a:extLst>
            </p:cNvPr>
            <p:cNvSpPr txBox="1">
              <a:spLocks/>
            </p:cNvSpPr>
            <p:nvPr/>
          </p:nvSpPr>
          <p:spPr>
            <a:xfrm>
              <a:off x="7360062" y="3444445"/>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Identify Market Factors</a:t>
              </a:r>
            </a:p>
          </p:txBody>
        </p:sp>
        <p:cxnSp>
          <p:nvCxnSpPr>
            <p:cNvPr id="47" name="Straight Connector 46">
              <a:extLst>
                <a:ext uri="{FF2B5EF4-FFF2-40B4-BE49-F238E27FC236}">
                  <a16:creationId xmlns:a16="http://schemas.microsoft.com/office/drawing/2014/main" id="{14F3924A-5526-FB4A-8D09-AD1EBC22E903}"/>
                </a:ext>
              </a:extLst>
            </p:cNvPr>
            <p:cNvCxnSpPr>
              <a:cxnSpLocks/>
              <a:stCxn id="45" idx="0"/>
              <a:endCxn id="25" idx="4"/>
            </p:cNvCxnSpPr>
            <p:nvPr/>
          </p:nvCxnSpPr>
          <p:spPr>
            <a:xfrm flipV="1">
              <a:off x="7777215" y="2583300"/>
              <a:ext cx="0" cy="633997"/>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4CF3542-AA5E-744B-ECE1-77B9C6914BED}"/>
                </a:ext>
              </a:extLst>
            </p:cNvPr>
            <p:cNvCxnSpPr>
              <a:cxnSpLocks/>
            </p:cNvCxnSpPr>
            <p:nvPr/>
          </p:nvCxnSpPr>
          <p:spPr>
            <a:xfrm>
              <a:off x="9586150" y="2810530"/>
              <a:ext cx="87898"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76497F4-F9D6-0E67-9C17-CDFAF0A36464}"/>
                </a:ext>
              </a:extLst>
            </p:cNvPr>
            <p:cNvCxnSpPr>
              <a:cxnSpLocks/>
            </p:cNvCxnSpPr>
            <p:nvPr/>
          </p:nvCxnSpPr>
          <p:spPr>
            <a:xfrm>
              <a:off x="9360294" y="2474179"/>
              <a:ext cx="225856" cy="336351"/>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62555AE-FB36-3EEC-B29B-B1727E9DAC86}"/>
                </a:ext>
              </a:extLst>
            </p:cNvPr>
            <p:cNvCxnSpPr>
              <a:cxnSpLocks/>
            </p:cNvCxnSpPr>
            <p:nvPr/>
          </p:nvCxnSpPr>
          <p:spPr>
            <a:xfrm>
              <a:off x="9575947" y="2950230"/>
              <a:ext cx="87898"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7D610AF-F51F-3FA2-CBFC-C444136F31AE}"/>
                </a:ext>
              </a:extLst>
            </p:cNvPr>
            <p:cNvCxnSpPr>
              <a:cxnSpLocks/>
            </p:cNvCxnSpPr>
            <p:nvPr/>
          </p:nvCxnSpPr>
          <p:spPr>
            <a:xfrm flipV="1">
              <a:off x="9407391" y="2942113"/>
              <a:ext cx="178759" cy="370105"/>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52" name="Rectangle: Rounded Corners 51">
              <a:extLst>
                <a:ext uri="{FF2B5EF4-FFF2-40B4-BE49-F238E27FC236}">
                  <a16:creationId xmlns:a16="http://schemas.microsoft.com/office/drawing/2014/main" id="{E1D2C1FF-0CF0-76E7-8F56-0E5DFFEB0B16}"/>
                </a:ext>
              </a:extLst>
            </p:cNvPr>
            <p:cNvSpPr/>
            <p:nvPr/>
          </p:nvSpPr>
          <p:spPr>
            <a:xfrm>
              <a:off x="9672139" y="2639413"/>
              <a:ext cx="1747701" cy="502920"/>
            </a:xfrm>
            <a:prstGeom prst="roundRect">
              <a:avLst>
                <a:gd name="adj" fmla="val 32828"/>
              </a:avLst>
            </a:prstGeom>
            <a:no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B55C0"/>
                  </a:solidFill>
                  <a:latin typeface="Arial" panose="020B0604020202020204" pitchFamily="34" charset="0"/>
                  <a:cs typeface="Arial" panose="020B0604020202020204" pitchFamily="34" charset="0"/>
                </a:rPr>
                <a:t>Preferred option and delivery strategy</a:t>
              </a:r>
            </a:p>
          </p:txBody>
        </p:sp>
      </p:grpSp>
    </p:spTree>
    <p:extLst>
      <p:ext uri="{BB962C8B-B14F-4D97-AF65-F5344CB8AC3E}">
        <p14:creationId xmlns:p14="http://schemas.microsoft.com/office/powerpoint/2010/main" val="3080510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31FD611-8EF6-4021-AE6D-2DB9DA5144CF}"/>
              </a:ext>
            </a:extLst>
          </p:cNvPr>
          <p:cNvSpPr>
            <a:spLocks noGrp="1"/>
          </p:cNvSpPr>
          <p:nvPr>
            <p:ph type="sldNum" sz="quarter" idx="12"/>
          </p:nvPr>
        </p:nvSpPr>
        <p:spPr/>
        <p:txBody>
          <a:bodyPr/>
          <a:lstStyle/>
          <a:p>
            <a:fld id="{D7F4A4CA-9C60-844E-8943-D7385AD37C61}" type="slidenum">
              <a:rPr lang="en-US" smtClean="0"/>
              <a:pPr/>
              <a:t>4</a:t>
            </a:fld>
            <a:endParaRPr lang="en-US" dirty="0"/>
          </a:p>
        </p:txBody>
      </p:sp>
      <p:pic>
        <p:nvPicPr>
          <p:cNvPr id="17" name="Content Placeholder 7" descr="Diagram&#10;&#10;Description automatically generated">
            <a:extLst>
              <a:ext uri="{FF2B5EF4-FFF2-40B4-BE49-F238E27FC236}">
                <a16:creationId xmlns:a16="http://schemas.microsoft.com/office/drawing/2014/main" id="{F32B8914-834B-4D5A-BB17-4734797D825A}"/>
              </a:ext>
            </a:extLst>
          </p:cNvPr>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6297780" y="1715693"/>
            <a:ext cx="4896000" cy="4065895"/>
          </a:xfrm>
          <a:prstGeom prst="rect">
            <a:avLst/>
          </a:prstGeom>
        </p:spPr>
      </p:pic>
      <p:sp>
        <p:nvSpPr>
          <p:cNvPr id="2" name="Title 1">
            <a:extLst>
              <a:ext uri="{FF2B5EF4-FFF2-40B4-BE49-F238E27FC236}">
                <a16:creationId xmlns:a16="http://schemas.microsoft.com/office/drawing/2014/main" id="{92843995-C7DF-4F7D-BE6E-E6EFD84C0B1A}"/>
              </a:ext>
            </a:extLst>
          </p:cNvPr>
          <p:cNvSpPr>
            <a:spLocks noGrp="1"/>
          </p:cNvSpPr>
          <p:nvPr>
            <p:ph type="title"/>
          </p:nvPr>
        </p:nvSpPr>
        <p:spPr/>
        <p:txBody>
          <a:bodyPr/>
          <a:lstStyle/>
          <a:p>
            <a:r>
              <a:rPr lang="en-GB" dirty="0"/>
              <a:t>Overview document </a:t>
            </a:r>
          </a:p>
        </p:txBody>
      </p:sp>
      <p:sp>
        <p:nvSpPr>
          <p:cNvPr id="16" name="Content Placeholder 15">
            <a:extLst>
              <a:ext uri="{FF2B5EF4-FFF2-40B4-BE49-F238E27FC236}">
                <a16:creationId xmlns:a16="http://schemas.microsoft.com/office/drawing/2014/main" id="{1A9D2B54-1D18-438D-8B89-0EB54D2EBDB9}"/>
              </a:ext>
            </a:extLst>
          </p:cNvPr>
          <p:cNvSpPr>
            <a:spLocks noGrp="1"/>
          </p:cNvSpPr>
          <p:nvPr>
            <p:ph sz="half" idx="13"/>
          </p:nvPr>
        </p:nvSpPr>
        <p:spPr>
          <a:xfrm>
            <a:off x="1078019" y="1997856"/>
            <a:ext cx="4896000" cy="2446822"/>
          </a:xfrm>
        </p:spPr>
        <p:txBody>
          <a:bodyPr>
            <a:normAutofit/>
          </a:bodyPr>
          <a:lstStyle/>
          <a:p>
            <a:pPr>
              <a:spcBef>
                <a:spcPts val="0"/>
              </a:spcBef>
            </a:pPr>
            <a:r>
              <a:rPr lang="en-GB" sz="2000" dirty="0">
                <a:solidFill>
                  <a:schemeClr val="tx1"/>
                </a:solidFill>
                <a:cs typeface="Arial" panose="020B0604020202020204" pitchFamily="34" charset="0"/>
              </a:rPr>
              <a:t>This course provides an outline of the Value Toolkit Overview document.</a:t>
            </a:r>
            <a:br>
              <a:rPr lang="en-GB" sz="2000" dirty="0">
                <a:solidFill>
                  <a:schemeClr val="tx1"/>
                </a:solidFill>
                <a:cs typeface="Arial" panose="020B0604020202020204" pitchFamily="34" charset="0"/>
              </a:rPr>
            </a:br>
            <a:endParaRPr lang="en-GB" sz="2000" dirty="0">
              <a:solidFill>
                <a:schemeClr val="tx1"/>
              </a:solidFill>
              <a:cs typeface="Arial" panose="020B0604020202020204" pitchFamily="34" charset="0"/>
            </a:endParaRPr>
          </a:p>
          <a:p>
            <a:pPr>
              <a:spcBef>
                <a:spcPts val="0"/>
              </a:spcBef>
            </a:pPr>
            <a:r>
              <a:rPr lang="en-GB" sz="2000" dirty="0">
                <a:solidFill>
                  <a:schemeClr val="tx1"/>
                </a:solidFill>
                <a:cs typeface="Arial" panose="020B0604020202020204" pitchFamily="34" charset="0"/>
              </a:rPr>
              <a:t>You can download a copy here:</a:t>
            </a:r>
            <a:br>
              <a:rPr lang="en-GB" sz="2000" dirty="0"/>
            </a:br>
            <a:r>
              <a:rPr lang="en-GB" sz="2000" i="1" dirty="0">
                <a:solidFill>
                  <a:schemeClr val="tx2"/>
                </a:solidFill>
                <a:cs typeface="Arial" panose="020B0604020202020204" pitchFamily="34" charset="0"/>
                <a:hlinkClick r:id="rId4"/>
              </a:rPr>
              <a:t>constructingexcellence.org.uk/value-toolkit/</a:t>
            </a:r>
            <a:endParaRPr lang="en-GB" sz="2000" i="1" dirty="0">
              <a:solidFill>
                <a:schemeClr val="tx2"/>
              </a:solidFill>
              <a:cs typeface="Arial" panose="020B0604020202020204" pitchFamily="34" charset="0"/>
            </a:endParaRPr>
          </a:p>
        </p:txBody>
      </p:sp>
    </p:spTree>
    <p:extLst>
      <p:ext uri="{BB962C8B-B14F-4D97-AF65-F5344CB8AC3E}">
        <p14:creationId xmlns:p14="http://schemas.microsoft.com/office/powerpoint/2010/main" val="39681522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40</a:t>
            </a:fld>
            <a:endParaRPr lang="en-US" dirty="0"/>
          </a:p>
        </p:txBody>
      </p:sp>
      <p:sp>
        <p:nvSpPr>
          <p:cNvPr id="45" name="Title 1">
            <a:extLst>
              <a:ext uri="{FF2B5EF4-FFF2-40B4-BE49-F238E27FC236}">
                <a16:creationId xmlns:a16="http://schemas.microsoft.com/office/drawing/2014/main" id="{9FC68FB4-5285-48ED-B461-54597E1E94D4}"/>
              </a:ext>
            </a:extLst>
          </p:cNvPr>
          <p:cNvSpPr>
            <a:spLocks noGrp="1"/>
          </p:cNvSpPr>
          <p:nvPr>
            <p:ph type="title"/>
          </p:nvPr>
        </p:nvSpPr>
        <p:spPr>
          <a:xfrm>
            <a:off x="998220" y="546653"/>
            <a:ext cx="10104132" cy="745434"/>
          </a:xfrm>
        </p:spPr>
        <p:txBody>
          <a:bodyPr/>
          <a:lstStyle/>
          <a:p>
            <a:r>
              <a:rPr lang="en-GB" dirty="0"/>
              <a:t>Delivery Model</a:t>
            </a:r>
          </a:p>
        </p:txBody>
      </p:sp>
      <p:graphicFrame>
        <p:nvGraphicFramePr>
          <p:cNvPr id="46" name="object 8">
            <a:extLst>
              <a:ext uri="{FF2B5EF4-FFF2-40B4-BE49-F238E27FC236}">
                <a16:creationId xmlns:a16="http://schemas.microsoft.com/office/drawing/2014/main" id="{5343ACFA-774F-4D96-84F3-B26FE4214D71}"/>
              </a:ext>
            </a:extLst>
          </p:cNvPr>
          <p:cNvGraphicFramePr>
            <a:graphicFrameLocks noGrp="1"/>
          </p:cNvGraphicFramePr>
          <p:nvPr>
            <p:extLst>
              <p:ext uri="{D42A27DB-BD31-4B8C-83A1-F6EECF244321}">
                <p14:modId xmlns:p14="http://schemas.microsoft.com/office/powerpoint/2010/main" val="676916681"/>
              </p:ext>
            </p:extLst>
          </p:nvPr>
        </p:nvGraphicFramePr>
        <p:xfrm>
          <a:off x="1053127" y="1255754"/>
          <a:ext cx="10049225" cy="5364749"/>
        </p:xfrm>
        <a:graphic>
          <a:graphicData uri="http://schemas.openxmlformats.org/drawingml/2006/table">
            <a:tbl>
              <a:tblPr>
                <a:tableStyleId>{2D5ABB26-0587-4C30-8999-92F81FD0307C}</a:tableStyleId>
              </a:tblPr>
              <a:tblGrid>
                <a:gridCol w="10049225">
                  <a:extLst>
                    <a:ext uri="{9D8B030D-6E8A-4147-A177-3AD203B41FA5}">
                      <a16:colId xmlns:a16="http://schemas.microsoft.com/office/drawing/2014/main" val="20000"/>
                    </a:ext>
                  </a:extLst>
                </a:gridCol>
              </a:tblGrid>
              <a:tr h="250951">
                <a:tc>
                  <a:txBody>
                    <a:bodyPr/>
                    <a:lstStyle/>
                    <a:p>
                      <a:endParaRPr sz="2000" dirty="0">
                        <a:latin typeface="Arial" panose="020B0604020202020204" pitchFamily="34" charset="0"/>
                        <a:cs typeface="Arial" panose="020B0604020202020204" pitchFamily="34" charset="0"/>
                      </a:endParaRPr>
                    </a:p>
                  </a:txBody>
                  <a:tcPr marL="0" marR="0" marT="0" marB="0">
                    <a:lnL>
                      <a:noFill/>
                    </a:lnL>
                    <a:lnR>
                      <a:noFill/>
                    </a:lnR>
                    <a:lnT w="10470">
                      <a:noFill/>
                      <a:prstDash val="solid"/>
                    </a:lnT>
                    <a:lnB w="7423">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50951">
                <a:tc>
                  <a:txBody>
                    <a:bodyPr/>
                    <a:lstStyle/>
                    <a:p>
                      <a:pPr marL="99695">
                        <a:lnSpc>
                          <a:spcPct val="100000"/>
                        </a:lnSpc>
                      </a:pPr>
                      <a:r>
                        <a:rPr sz="2000" spc="45" dirty="0">
                          <a:solidFill>
                            <a:srgbClr val="FFFFFF"/>
                          </a:solidFill>
                          <a:latin typeface="Arial" panose="020B0604020202020204" pitchFamily="34" charset="0"/>
                          <a:cs typeface="Arial" panose="020B0604020202020204" pitchFamily="34" charset="0"/>
                        </a:rPr>
                        <a:t>ST</a:t>
                      </a:r>
                      <a:r>
                        <a:rPr sz="2000" spc="85" dirty="0">
                          <a:solidFill>
                            <a:srgbClr val="FFFFFF"/>
                          </a:solidFill>
                          <a:latin typeface="Arial" panose="020B0604020202020204" pitchFamily="34" charset="0"/>
                          <a:cs typeface="Arial" panose="020B0604020202020204" pitchFamily="34" charset="0"/>
                        </a:rPr>
                        <a:t>R</a:t>
                      </a:r>
                      <a:r>
                        <a:rPr sz="2000" spc="-45" dirty="0">
                          <a:solidFill>
                            <a:srgbClr val="FFFFFF"/>
                          </a:solidFill>
                          <a:latin typeface="Arial" panose="020B0604020202020204" pitchFamily="34" charset="0"/>
                          <a:cs typeface="Arial" panose="020B0604020202020204" pitchFamily="34" charset="0"/>
                        </a:rPr>
                        <a:t>A</a:t>
                      </a:r>
                      <a:r>
                        <a:rPr sz="2000" spc="45" dirty="0">
                          <a:solidFill>
                            <a:srgbClr val="FFFFFF"/>
                          </a:solidFill>
                          <a:latin typeface="Arial" panose="020B0604020202020204" pitchFamily="34" charset="0"/>
                          <a:cs typeface="Arial" panose="020B0604020202020204" pitchFamily="34" charset="0"/>
                        </a:rPr>
                        <a:t>T</a:t>
                      </a:r>
                      <a:r>
                        <a:rPr sz="2000" spc="40" dirty="0">
                          <a:solidFill>
                            <a:srgbClr val="FFFFFF"/>
                          </a:solidFill>
                          <a:latin typeface="Arial" panose="020B0604020202020204" pitchFamily="34" charset="0"/>
                          <a:cs typeface="Arial" panose="020B0604020202020204" pitchFamily="34" charset="0"/>
                        </a:rPr>
                        <a:t>E</a:t>
                      </a:r>
                      <a:r>
                        <a:rPr sz="2000" spc="70" dirty="0">
                          <a:solidFill>
                            <a:srgbClr val="FFFFFF"/>
                          </a:solidFill>
                          <a:latin typeface="Arial" panose="020B0604020202020204" pitchFamily="34" charset="0"/>
                          <a:cs typeface="Arial" panose="020B0604020202020204" pitchFamily="34" charset="0"/>
                        </a:rPr>
                        <a:t>G</a:t>
                      </a:r>
                      <a:r>
                        <a:rPr sz="2000" spc="65" dirty="0">
                          <a:solidFill>
                            <a:srgbClr val="FFFFFF"/>
                          </a:solidFill>
                          <a:latin typeface="Arial" panose="020B0604020202020204" pitchFamily="34" charset="0"/>
                          <a:cs typeface="Arial" panose="020B0604020202020204" pitchFamily="34" charset="0"/>
                        </a:rPr>
                        <a:t>I</a:t>
                      </a:r>
                      <a:r>
                        <a:rPr sz="2000" dirty="0">
                          <a:solidFill>
                            <a:srgbClr val="FFFFFF"/>
                          </a:solidFill>
                          <a:latin typeface="Arial" panose="020B0604020202020204" pitchFamily="34" charset="0"/>
                          <a:cs typeface="Arial" panose="020B0604020202020204" pitchFamily="34" charset="0"/>
                        </a:rPr>
                        <a:t>C</a:t>
                      </a:r>
                      <a:r>
                        <a:rPr sz="2000" spc="140" dirty="0">
                          <a:solidFill>
                            <a:srgbClr val="FFFFFF"/>
                          </a:solidFill>
                          <a:latin typeface="Arial" panose="020B0604020202020204" pitchFamily="34" charset="0"/>
                          <a:cs typeface="Arial" panose="020B0604020202020204" pitchFamily="34" charset="0"/>
                        </a:rPr>
                        <a:t> </a:t>
                      </a:r>
                      <a:r>
                        <a:rPr sz="2000" spc="50" dirty="0">
                          <a:solidFill>
                            <a:srgbClr val="FFFFFF"/>
                          </a:solidFill>
                          <a:latin typeface="Arial" panose="020B0604020202020204" pitchFamily="34" charset="0"/>
                          <a:cs typeface="Arial" panose="020B0604020202020204" pitchFamily="34" charset="0"/>
                        </a:rPr>
                        <a:t>APP</a:t>
                      </a:r>
                      <a:r>
                        <a:rPr sz="2000" spc="55" dirty="0">
                          <a:solidFill>
                            <a:srgbClr val="FFFFFF"/>
                          </a:solidFill>
                          <a:latin typeface="Arial" panose="020B0604020202020204" pitchFamily="34" charset="0"/>
                          <a:cs typeface="Arial" panose="020B0604020202020204" pitchFamily="34" charset="0"/>
                        </a:rPr>
                        <a:t>R</a:t>
                      </a:r>
                      <a:r>
                        <a:rPr sz="2000" spc="15" dirty="0">
                          <a:solidFill>
                            <a:srgbClr val="FFFFFF"/>
                          </a:solidFill>
                          <a:latin typeface="Arial" panose="020B0604020202020204" pitchFamily="34" charset="0"/>
                          <a:cs typeface="Arial" panose="020B0604020202020204" pitchFamily="34" charset="0"/>
                        </a:rPr>
                        <a:t>OA</a:t>
                      </a:r>
                      <a:r>
                        <a:rPr sz="2000" spc="45" dirty="0">
                          <a:solidFill>
                            <a:srgbClr val="FFFFFF"/>
                          </a:solidFill>
                          <a:latin typeface="Arial" panose="020B0604020202020204" pitchFamily="34" charset="0"/>
                          <a:cs typeface="Arial" panose="020B0604020202020204" pitchFamily="34" charset="0"/>
                        </a:rPr>
                        <a:t>CH</a:t>
                      </a:r>
                      <a:endParaRPr sz="2000" dirty="0">
                        <a:latin typeface="Arial" panose="020B0604020202020204" pitchFamily="34" charset="0"/>
                        <a:cs typeface="Arial" panose="020B0604020202020204" pitchFamily="34" charset="0"/>
                      </a:endParaRP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A91B29"/>
                    </a:solidFill>
                  </a:tcPr>
                </a:tc>
                <a:extLst>
                  <a:ext uri="{0D108BD9-81ED-4DB2-BD59-A6C34878D82A}">
                    <a16:rowId xmlns:a16="http://schemas.microsoft.com/office/drawing/2014/main" val="10001"/>
                  </a:ext>
                </a:extLst>
              </a:tr>
              <a:tr h="771621">
                <a:tc>
                  <a:txBody>
                    <a:bodyPr/>
                    <a:lstStyle/>
                    <a:p>
                      <a:pPr marL="82550">
                        <a:lnSpc>
                          <a:spcPct val="100000"/>
                        </a:lnSpc>
                      </a:pPr>
                      <a:r>
                        <a:rPr sz="2000" b="1" spc="-75" dirty="0">
                          <a:solidFill>
                            <a:schemeClr val="tx1"/>
                          </a:solidFill>
                          <a:latin typeface="Arial"/>
                          <a:cs typeface="Arial"/>
                        </a:rPr>
                        <a:t>1</a:t>
                      </a:r>
                      <a:r>
                        <a:rPr sz="2000" b="1" dirty="0">
                          <a:solidFill>
                            <a:schemeClr val="tx1"/>
                          </a:solidFill>
                          <a:latin typeface="Arial"/>
                          <a:cs typeface="Arial"/>
                        </a:rPr>
                        <a:t>:</a:t>
                      </a:r>
                      <a:r>
                        <a:rPr sz="2000" b="1" spc="25" dirty="0">
                          <a:solidFill>
                            <a:schemeClr val="tx1"/>
                          </a:solidFill>
                          <a:latin typeface="Arial"/>
                          <a:cs typeface="Arial"/>
                        </a:rPr>
                        <a:t> </a:t>
                      </a:r>
                      <a:r>
                        <a:rPr sz="2000" b="1" spc="-80" dirty="0">
                          <a:solidFill>
                            <a:schemeClr val="tx1"/>
                          </a:solidFill>
                          <a:latin typeface="Arial"/>
                          <a:cs typeface="Arial"/>
                        </a:rPr>
                        <a:t>T</a:t>
                      </a:r>
                      <a:r>
                        <a:rPr sz="2000" b="1" spc="-10" dirty="0">
                          <a:solidFill>
                            <a:schemeClr val="tx1"/>
                          </a:solidFill>
                          <a:latin typeface="Arial"/>
                          <a:cs typeface="Arial"/>
                        </a:rPr>
                        <a:t>r</a:t>
                      </a:r>
                      <a:r>
                        <a:rPr sz="2000" b="1" spc="5" dirty="0">
                          <a:solidFill>
                            <a:schemeClr val="tx1"/>
                          </a:solidFill>
                          <a:latin typeface="Arial"/>
                          <a:cs typeface="Arial"/>
                        </a:rPr>
                        <a:t>ansa</a:t>
                      </a:r>
                      <a:r>
                        <a:rPr sz="2000" b="1" spc="10" dirty="0">
                          <a:solidFill>
                            <a:schemeClr val="tx1"/>
                          </a:solidFill>
                          <a:latin typeface="Arial"/>
                          <a:cs typeface="Arial"/>
                        </a:rPr>
                        <a:t>c</a:t>
                      </a:r>
                      <a:r>
                        <a:rPr sz="2000" b="1" spc="5" dirty="0">
                          <a:solidFill>
                            <a:schemeClr val="tx1"/>
                          </a:solidFill>
                          <a:latin typeface="Arial"/>
                          <a:cs typeface="Arial"/>
                        </a:rPr>
                        <a:t>t</a:t>
                      </a:r>
                      <a:r>
                        <a:rPr sz="2000" b="1" dirty="0">
                          <a:solidFill>
                            <a:schemeClr val="tx1"/>
                          </a:solidFill>
                          <a:latin typeface="Arial"/>
                          <a:cs typeface="Arial"/>
                        </a:rPr>
                        <a:t>i</a:t>
                      </a:r>
                      <a:r>
                        <a:rPr sz="2000" b="1" spc="5" dirty="0">
                          <a:solidFill>
                            <a:schemeClr val="tx1"/>
                          </a:solidFill>
                          <a:latin typeface="Arial"/>
                          <a:cs typeface="Arial"/>
                        </a:rPr>
                        <a:t>o</a:t>
                      </a:r>
                      <a:r>
                        <a:rPr sz="2000" b="1" spc="10" dirty="0">
                          <a:solidFill>
                            <a:schemeClr val="tx1"/>
                          </a:solidFill>
                          <a:latin typeface="Arial"/>
                          <a:cs typeface="Arial"/>
                        </a:rPr>
                        <a:t>n</a:t>
                      </a:r>
                      <a:r>
                        <a:rPr sz="2000" b="1" spc="5" dirty="0">
                          <a:solidFill>
                            <a:schemeClr val="tx1"/>
                          </a:solidFill>
                          <a:latin typeface="Arial"/>
                          <a:cs typeface="Arial"/>
                        </a:rPr>
                        <a:t>al</a:t>
                      </a:r>
                      <a:endParaRPr sz="2000" dirty="0">
                        <a:solidFill>
                          <a:schemeClr val="tx1"/>
                        </a:solidFill>
                        <a:latin typeface="Arial"/>
                        <a:cs typeface="Arial"/>
                      </a:endParaRPr>
                    </a:p>
                    <a:p>
                      <a:pPr marL="105410" marR="160655" indent="-59055">
                        <a:lnSpc>
                          <a:spcPct val="117800"/>
                        </a:lnSpc>
                      </a:pPr>
                      <a:r>
                        <a:rPr sz="2000" spc="-15" dirty="0">
                          <a:solidFill>
                            <a:schemeClr val="tx1"/>
                          </a:solidFill>
                          <a:latin typeface="Arial"/>
                          <a:cs typeface="Arial"/>
                        </a:rPr>
                        <a:t>“</a:t>
                      </a:r>
                      <a:r>
                        <a:rPr sz="2000" dirty="0">
                          <a:solidFill>
                            <a:schemeClr val="tx1"/>
                          </a:solidFill>
                          <a:latin typeface="Arial"/>
                          <a:cs typeface="Arial"/>
                        </a:rPr>
                        <a:t>I</a:t>
                      </a:r>
                      <a:r>
                        <a:rPr sz="2000" spc="25" dirty="0">
                          <a:solidFill>
                            <a:schemeClr val="tx1"/>
                          </a:solidFill>
                          <a:latin typeface="Arial"/>
                          <a:cs typeface="Arial"/>
                        </a:rPr>
                        <a:t> </a:t>
                      </a:r>
                      <a:r>
                        <a:rPr sz="2000" spc="10" dirty="0">
                          <a:solidFill>
                            <a:schemeClr val="tx1"/>
                          </a:solidFill>
                          <a:latin typeface="Arial"/>
                          <a:cs typeface="Arial"/>
                        </a:rPr>
                        <a:t>kn</a:t>
                      </a:r>
                      <a:r>
                        <a:rPr sz="2000" spc="-10" dirty="0">
                          <a:solidFill>
                            <a:schemeClr val="tx1"/>
                          </a:solidFill>
                          <a:latin typeface="Arial"/>
                          <a:cs typeface="Arial"/>
                        </a:rPr>
                        <a:t>o</a:t>
                      </a:r>
                      <a:r>
                        <a:rPr sz="2000" dirty="0">
                          <a:solidFill>
                            <a:schemeClr val="tx1"/>
                          </a:solidFill>
                          <a:latin typeface="Arial"/>
                          <a:cs typeface="Arial"/>
                        </a:rPr>
                        <a:t>w</a:t>
                      </a:r>
                      <a:r>
                        <a:rPr sz="2000" spc="25" dirty="0">
                          <a:solidFill>
                            <a:schemeClr val="tx1"/>
                          </a:solidFill>
                          <a:latin typeface="Arial"/>
                          <a:cs typeface="Arial"/>
                        </a:rPr>
                        <a:t> </a:t>
                      </a:r>
                      <a:r>
                        <a:rPr sz="2000" spc="-20" dirty="0">
                          <a:solidFill>
                            <a:schemeClr val="tx1"/>
                          </a:solidFill>
                          <a:latin typeface="Arial"/>
                          <a:cs typeface="Arial"/>
                        </a:rPr>
                        <a:t>m</a:t>
                      </a:r>
                      <a:r>
                        <a:rPr sz="2000" dirty="0">
                          <a:solidFill>
                            <a:schemeClr val="tx1"/>
                          </a:solidFill>
                          <a:latin typeface="Arial"/>
                          <a:cs typeface="Arial"/>
                        </a:rPr>
                        <a:t>y</a:t>
                      </a:r>
                      <a:r>
                        <a:rPr sz="2000" spc="25" dirty="0">
                          <a:solidFill>
                            <a:schemeClr val="tx1"/>
                          </a:solidFill>
                          <a:latin typeface="Arial"/>
                          <a:cs typeface="Arial"/>
                        </a:rPr>
                        <a:t> </a:t>
                      </a:r>
                      <a:r>
                        <a:rPr sz="2000" spc="-20" dirty="0">
                          <a:solidFill>
                            <a:schemeClr val="tx1"/>
                          </a:solidFill>
                          <a:latin typeface="Arial"/>
                          <a:cs typeface="Arial"/>
                        </a:rPr>
                        <a:t>r</a:t>
                      </a:r>
                      <a:r>
                        <a:rPr sz="2000" spc="10" dirty="0">
                          <a:solidFill>
                            <a:schemeClr val="tx1"/>
                          </a:solidFill>
                          <a:latin typeface="Arial"/>
                          <a:cs typeface="Arial"/>
                        </a:rPr>
                        <a:t>eq</a:t>
                      </a:r>
                      <a:r>
                        <a:rPr sz="2000" spc="-5" dirty="0">
                          <a:solidFill>
                            <a:schemeClr val="tx1"/>
                          </a:solidFill>
                          <a:latin typeface="Arial"/>
                          <a:cs typeface="Arial"/>
                        </a:rPr>
                        <a:t>ui</a:t>
                      </a:r>
                      <a:r>
                        <a:rPr sz="2000" spc="-20" dirty="0">
                          <a:solidFill>
                            <a:schemeClr val="tx1"/>
                          </a:solidFill>
                          <a:latin typeface="Arial"/>
                          <a:cs typeface="Arial"/>
                        </a:rPr>
                        <a:t>r</a:t>
                      </a:r>
                      <a:r>
                        <a:rPr sz="2000" spc="5" dirty="0">
                          <a:solidFill>
                            <a:schemeClr val="tx1"/>
                          </a:solidFill>
                          <a:latin typeface="Arial"/>
                          <a:cs typeface="Arial"/>
                        </a:rPr>
                        <a:t>e</a:t>
                      </a:r>
                      <a:r>
                        <a:rPr sz="2000" spc="10" dirty="0">
                          <a:solidFill>
                            <a:schemeClr val="tx1"/>
                          </a:solidFill>
                          <a:latin typeface="Arial"/>
                          <a:cs typeface="Arial"/>
                        </a:rPr>
                        <a:t>m</a:t>
                      </a:r>
                      <a:r>
                        <a:rPr sz="2000" spc="5" dirty="0">
                          <a:solidFill>
                            <a:schemeClr val="tx1"/>
                          </a:solidFill>
                          <a:latin typeface="Arial"/>
                          <a:cs typeface="Arial"/>
                        </a:rPr>
                        <a:t>e</a:t>
                      </a:r>
                      <a:r>
                        <a:rPr sz="2000" spc="-15" dirty="0">
                          <a:solidFill>
                            <a:schemeClr val="tx1"/>
                          </a:solidFill>
                          <a:latin typeface="Arial"/>
                          <a:cs typeface="Arial"/>
                        </a:rPr>
                        <a:t>n</a:t>
                      </a:r>
                      <a:r>
                        <a:rPr sz="2000" spc="-5" dirty="0">
                          <a:solidFill>
                            <a:schemeClr val="tx1"/>
                          </a:solidFill>
                          <a:latin typeface="Arial"/>
                          <a:cs typeface="Arial"/>
                        </a:rPr>
                        <a:t>t</a:t>
                      </a:r>
                      <a:r>
                        <a:rPr sz="2000" dirty="0">
                          <a:solidFill>
                            <a:schemeClr val="tx1"/>
                          </a:solidFill>
                          <a:latin typeface="Arial"/>
                          <a:cs typeface="Arial"/>
                        </a:rPr>
                        <a:t>,</a:t>
                      </a:r>
                      <a:r>
                        <a:rPr sz="2000" spc="25" dirty="0">
                          <a:solidFill>
                            <a:schemeClr val="tx1"/>
                          </a:solidFill>
                          <a:latin typeface="Arial"/>
                          <a:cs typeface="Arial"/>
                        </a:rPr>
                        <a:t> </a:t>
                      </a:r>
                      <a:r>
                        <a:rPr sz="2000" dirty="0">
                          <a:solidFill>
                            <a:schemeClr val="tx1"/>
                          </a:solidFill>
                          <a:latin typeface="Arial"/>
                          <a:cs typeface="Arial"/>
                        </a:rPr>
                        <a:t>w</a:t>
                      </a:r>
                      <a:r>
                        <a:rPr sz="2000" spc="10" dirty="0">
                          <a:solidFill>
                            <a:schemeClr val="tx1"/>
                          </a:solidFill>
                          <a:latin typeface="Arial"/>
                          <a:cs typeface="Arial"/>
                        </a:rPr>
                        <a:t>h</a:t>
                      </a:r>
                      <a:r>
                        <a:rPr sz="2000" dirty="0">
                          <a:solidFill>
                            <a:schemeClr val="tx1"/>
                          </a:solidFill>
                          <a:latin typeface="Arial"/>
                          <a:cs typeface="Arial"/>
                        </a:rPr>
                        <a:t>o</a:t>
                      </a:r>
                      <a:r>
                        <a:rPr sz="2000" spc="25" dirty="0">
                          <a:solidFill>
                            <a:schemeClr val="tx1"/>
                          </a:solidFill>
                          <a:latin typeface="Arial"/>
                          <a:cs typeface="Arial"/>
                        </a:rPr>
                        <a:t> </a:t>
                      </a:r>
                      <a:r>
                        <a:rPr sz="2000" spc="-20" dirty="0">
                          <a:solidFill>
                            <a:schemeClr val="tx1"/>
                          </a:solidFill>
                          <a:latin typeface="Arial"/>
                          <a:cs typeface="Arial"/>
                        </a:rPr>
                        <a:t>c</a:t>
                      </a:r>
                      <a:r>
                        <a:rPr sz="2000" spc="5" dirty="0">
                          <a:solidFill>
                            <a:schemeClr val="tx1"/>
                          </a:solidFill>
                          <a:latin typeface="Arial"/>
                          <a:cs typeface="Arial"/>
                        </a:rPr>
                        <a:t>a</a:t>
                      </a:r>
                      <a:r>
                        <a:rPr sz="2000" dirty="0">
                          <a:solidFill>
                            <a:schemeClr val="tx1"/>
                          </a:solidFill>
                          <a:latin typeface="Arial"/>
                          <a:cs typeface="Arial"/>
                        </a:rPr>
                        <a:t>n </a:t>
                      </a:r>
                      <a:r>
                        <a:rPr sz="2000" spc="10" dirty="0">
                          <a:solidFill>
                            <a:schemeClr val="tx1"/>
                          </a:solidFill>
                          <a:latin typeface="Arial"/>
                          <a:cs typeface="Arial"/>
                        </a:rPr>
                        <a:t>b</a:t>
                      </a:r>
                      <a:r>
                        <a:rPr sz="2000" spc="-5" dirty="0">
                          <a:solidFill>
                            <a:schemeClr val="tx1"/>
                          </a:solidFill>
                          <a:latin typeface="Arial"/>
                          <a:cs typeface="Arial"/>
                        </a:rPr>
                        <a:t>e</a:t>
                      </a:r>
                      <a:r>
                        <a:rPr sz="2000" spc="5" dirty="0">
                          <a:solidFill>
                            <a:schemeClr val="tx1"/>
                          </a:solidFill>
                          <a:latin typeface="Arial"/>
                          <a:cs typeface="Arial"/>
                        </a:rPr>
                        <a:t>s</a:t>
                      </a:r>
                      <a:r>
                        <a:rPr sz="2000" dirty="0">
                          <a:solidFill>
                            <a:schemeClr val="tx1"/>
                          </a:solidFill>
                          <a:latin typeface="Arial"/>
                          <a:cs typeface="Arial"/>
                        </a:rPr>
                        <a:t>t</a:t>
                      </a:r>
                      <a:r>
                        <a:rPr sz="2000" spc="25" dirty="0">
                          <a:solidFill>
                            <a:schemeClr val="tx1"/>
                          </a:solidFill>
                          <a:latin typeface="Arial"/>
                          <a:cs typeface="Arial"/>
                        </a:rPr>
                        <a:t> </a:t>
                      </a:r>
                      <a:r>
                        <a:rPr sz="2000" spc="10" dirty="0">
                          <a:solidFill>
                            <a:schemeClr val="tx1"/>
                          </a:solidFill>
                          <a:latin typeface="Arial"/>
                          <a:cs typeface="Arial"/>
                        </a:rPr>
                        <a:t>d</a:t>
                      </a:r>
                      <a:r>
                        <a:rPr sz="2000" spc="-5" dirty="0">
                          <a:solidFill>
                            <a:schemeClr val="tx1"/>
                          </a:solidFill>
                          <a:latin typeface="Arial"/>
                          <a:cs typeface="Arial"/>
                        </a:rPr>
                        <a:t>e</a:t>
                      </a:r>
                      <a:r>
                        <a:rPr sz="2000" spc="-10" dirty="0">
                          <a:solidFill>
                            <a:schemeClr val="tx1"/>
                          </a:solidFill>
                          <a:latin typeface="Arial"/>
                          <a:cs typeface="Arial"/>
                        </a:rPr>
                        <a:t>l</a:t>
                      </a:r>
                      <a:r>
                        <a:rPr sz="2000" spc="-5" dirty="0">
                          <a:solidFill>
                            <a:schemeClr val="tx1"/>
                          </a:solidFill>
                          <a:latin typeface="Arial"/>
                          <a:cs typeface="Arial"/>
                        </a:rPr>
                        <a:t>i</a:t>
                      </a:r>
                      <a:r>
                        <a:rPr sz="2000" spc="-20" dirty="0">
                          <a:solidFill>
                            <a:schemeClr val="tx1"/>
                          </a:solidFill>
                          <a:latin typeface="Arial"/>
                          <a:cs typeface="Arial"/>
                        </a:rPr>
                        <a:t>v</a:t>
                      </a:r>
                      <a:r>
                        <a:rPr sz="2000" spc="5" dirty="0">
                          <a:solidFill>
                            <a:schemeClr val="tx1"/>
                          </a:solidFill>
                          <a:latin typeface="Arial"/>
                          <a:cs typeface="Arial"/>
                        </a:rPr>
                        <a:t>e</a:t>
                      </a:r>
                      <a:r>
                        <a:rPr sz="2000" dirty="0">
                          <a:solidFill>
                            <a:schemeClr val="tx1"/>
                          </a:solidFill>
                          <a:latin typeface="Arial"/>
                          <a:cs typeface="Arial"/>
                        </a:rPr>
                        <a:t>r</a:t>
                      </a:r>
                      <a:r>
                        <a:rPr sz="2000" spc="25" dirty="0">
                          <a:solidFill>
                            <a:schemeClr val="tx1"/>
                          </a:solidFill>
                          <a:latin typeface="Arial"/>
                          <a:cs typeface="Arial"/>
                        </a:rPr>
                        <a:t> </a:t>
                      </a:r>
                      <a:r>
                        <a:rPr sz="2000" spc="-15" dirty="0">
                          <a:solidFill>
                            <a:schemeClr val="tx1"/>
                          </a:solidFill>
                          <a:latin typeface="Arial"/>
                          <a:cs typeface="Arial"/>
                        </a:rPr>
                        <a:t>i</a:t>
                      </a:r>
                      <a:r>
                        <a:rPr sz="2000" spc="-45" dirty="0">
                          <a:solidFill>
                            <a:schemeClr val="tx1"/>
                          </a:solidFill>
                          <a:latin typeface="Arial"/>
                          <a:cs typeface="Arial"/>
                        </a:rPr>
                        <a:t>t</a:t>
                      </a:r>
                      <a:r>
                        <a:rPr sz="2000" spc="-5" dirty="0">
                          <a:solidFill>
                            <a:schemeClr val="tx1"/>
                          </a:solidFill>
                          <a:latin typeface="Arial"/>
                          <a:cs typeface="Arial"/>
                        </a:rPr>
                        <a:t>?”</a:t>
                      </a:r>
                      <a:endParaRPr sz="2000" dirty="0">
                        <a:solidFill>
                          <a:schemeClr val="tx1"/>
                        </a:solidFill>
                        <a:latin typeface="Arial"/>
                        <a:cs typeface="Arial"/>
                      </a:endParaRP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F6E8E9"/>
                    </a:solidFill>
                  </a:tcPr>
                </a:tc>
                <a:extLst>
                  <a:ext uri="{0D108BD9-81ED-4DB2-BD59-A6C34878D82A}">
                    <a16:rowId xmlns:a16="http://schemas.microsoft.com/office/drawing/2014/main" val="10002"/>
                  </a:ext>
                </a:extLst>
              </a:tr>
              <a:tr h="771621">
                <a:tc>
                  <a:txBody>
                    <a:bodyPr/>
                    <a:lstStyle/>
                    <a:p>
                      <a:pPr marL="92710">
                        <a:lnSpc>
                          <a:spcPct val="100000"/>
                        </a:lnSpc>
                      </a:pPr>
                      <a:r>
                        <a:rPr sz="2000" b="1" spc="-10" dirty="0">
                          <a:solidFill>
                            <a:schemeClr val="tx1"/>
                          </a:solidFill>
                          <a:latin typeface="Arial"/>
                          <a:cs typeface="Arial"/>
                        </a:rPr>
                        <a:t>2</a:t>
                      </a:r>
                      <a:r>
                        <a:rPr sz="2000" b="1" dirty="0">
                          <a:solidFill>
                            <a:schemeClr val="tx1"/>
                          </a:solidFill>
                          <a:latin typeface="Arial"/>
                          <a:cs typeface="Arial"/>
                        </a:rPr>
                        <a:t>:</a:t>
                      </a:r>
                      <a:r>
                        <a:rPr sz="2000" b="1" spc="25" dirty="0">
                          <a:solidFill>
                            <a:schemeClr val="tx1"/>
                          </a:solidFill>
                          <a:latin typeface="Arial"/>
                          <a:cs typeface="Arial"/>
                        </a:rPr>
                        <a:t> </a:t>
                      </a:r>
                      <a:r>
                        <a:rPr sz="2000" b="1" spc="15" dirty="0">
                          <a:solidFill>
                            <a:schemeClr val="tx1"/>
                          </a:solidFill>
                          <a:latin typeface="Arial"/>
                          <a:cs typeface="Arial"/>
                        </a:rPr>
                        <a:t>H</a:t>
                      </a:r>
                      <a:r>
                        <a:rPr sz="2000" b="1" spc="5" dirty="0">
                          <a:solidFill>
                            <a:schemeClr val="tx1"/>
                          </a:solidFill>
                          <a:latin typeface="Arial"/>
                          <a:cs typeface="Arial"/>
                        </a:rPr>
                        <a:t>a</a:t>
                      </a:r>
                      <a:r>
                        <a:rPr sz="2000" b="1" spc="10" dirty="0">
                          <a:solidFill>
                            <a:schemeClr val="tx1"/>
                          </a:solidFill>
                          <a:latin typeface="Arial"/>
                          <a:cs typeface="Arial"/>
                        </a:rPr>
                        <a:t>n</a:t>
                      </a:r>
                      <a:r>
                        <a:rPr sz="2000" b="1" dirty="0">
                          <a:solidFill>
                            <a:schemeClr val="tx1"/>
                          </a:solidFill>
                          <a:latin typeface="Arial"/>
                          <a:cs typeface="Arial"/>
                        </a:rPr>
                        <a:t>d</a:t>
                      </a:r>
                      <a:r>
                        <a:rPr sz="2000" b="1" spc="-10" dirty="0">
                          <a:solidFill>
                            <a:schemeClr val="tx1"/>
                          </a:solidFill>
                          <a:latin typeface="Arial"/>
                          <a:cs typeface="Arial"/>
                        </a:rPr>
                        <a:t>s</a:t>
                      </a:r>
                      <a:r>
                        <a:rPr sz="2000" b="1" spc="25" dirty="0">
                          <a:solidFill>
                            <a:schemeClr val="tx1"/>
                          </a:solidFill>
                          <a:latin typeface="Arial"/>
                          <a:cs typeface="Arial"/>
                        </a:rPr>
                        <a:t>-</a:t>
                      </a:r>
                      <a:r>
                        <a:rPr sz="2000" b="1" spc="5" dirty="0">
                          <a:solidFill>
                            <a:schemeClr val="tx1"/>
                          </a:solidFill>
                          <a:latin typeface="Arial"/>
                          <a:cs typeface="Arial"/>
                        </a:rPr>
                        <a:t>o</a:t>
                      </a:r>
                      <a:r>
                        <a:rPr sz="2000" b="1" dirty="0">
                          <a:solidFill>
                            <a:schemeClr val="tx1"/>
                          </a:solidFill>
                          <a:latin typeface="Arial"/>
                          <a:cs typeface="Arial"/>
                        </a:rPr>
                        <a:t>n</a:t>
                      </a:r>
                      <a:r>
                        <a:rPr sz="2000" b="1" spc="25" dirty="0">
                          <a:solidFill>
                            <a:schemeClr val="tx1"/>
                          </a:solidFill>
                          <a:latin typeface="Arial"/>
                          <a:cs typeface="Arial"/>
                        </a:rPr>
                        <a:t> </a:t>
                      </a:r>
                      <a:r>
                        <a:rPr sz="2000" b="1" spc="5" dirty="0">
                          <a:solidFill>
                            <a:schemeClr val="tx1"/>
                          </a:solidFill>
                          <a:latin typeface="Arial"/>
                          <a:cs typeface="Arial"/>
                        </a:rPr>
                        <a:t>l</a:t>
                      </a:r>
                      <a:r>
                        <a:rPr sz="2000" b="1" spc="10" dirty="0">
                          <a:solidFill>
                            <a:schemeClr val="tx1"/>
                          </a:solidFill>
                          <a:latin typeface="Arial"/>
                          <a:cs typeface="Arial"/>
                        </a:rPr>
                        <a:t>ea</a:t>
                      </a:r>
                      <a:r>
                        <a:rPr sz="2000" b="1" spc="5" dirty="0">
                          <a:solidFill>
                            <a:schemeClr val="tx1"/>
                          </a:solidFill>
                          <a:latin typeface="Arial"/>
                          <a:cs typeface="Arial"/>
                        </a:rPr>
                        <a:t>de</a:t>
                      </a:r>
                      <a:r>
                        <a:rPr sz="2000" b="1" spc="-5" dirty="0">
                          <a:solidFill>
                            <a:schemeClr val="tx1"/>
                          </a:solidFill>
                          <a:latin typeface="Arial"/>
                          <a:cs typeface="Arial"/>
                        </a:rPr>
                        <a:t>r</a:t>
                      </a:r>
                      <a:r>
                        <a:rPr sz="2000" b="1" spc="10" dirty="0">
                          <a:solidFill>
                            <a:schemeClr val="tx1"/>
                          </a:solidFill>
                          <a:latin typeface="Arial"/>
                          <a:cs typeface="Arial"/>
                        </a:rPr>
                        <a:t>s</a:t>
                      </a:r>
                      <a:r>
                        <a:rPr sz="2000" b="1" spc="5" dirty="0">
                          <a:solidFill>
                            <a:schemeClr val="tx1"/>
                          </a:solidFill>
                          <a:latin typeface="Arial"/>
                          <a:cs typeface="Arial"/>
                        </a:rPr>
                        <a:t>hi</a:t>
                      </a:r>
                      <a:r>
                        <a:rPr sz="2000" b="1" dirty="0">
                          <a:solidFill>
                            <a:schemeClr val="tx1"/>
                          </a:solidFill>
                          <a:latin typeface="Arial"/>
                          <a:cs typeface="Arial"/>
                        </a:rPr>
                        <a:t>p</a:t>
                      </a:r>
                      <a:endParaRPr sz="2000" dirty="0">
                        <a:solidFill>
                          <a:schemeClr val="tx1"/>
                        </a:solidFill>
                        <a:latin typeface="Arial"/>
                        <a:cs typeface="Arial"/>
                      </a:endParaRPr>
                    </a:p>
                    <a:p>
                      <a:pPr marL="103505" marR="204470" indent="-57150">
                        <a:lnSpc>
                          <a:spcPct val="117800"/>
                        </a:lnSpc>
                      </a:pPr>
                      <a:r>
                        <a:rPr sz="2000" spc="-45" dirty="0">
                          <a:solidFill>
                            <a:schemeClr val="tx1"/>
                          </a:solidFill>
                          <a:latin typeface="Arial"/>
                          <a:cs typeface="Arial"/>
                        </a:rPr>
                        <a:t>“</a:t>
                      </a:r>
                      <a:r>
                        <a:rPr sz="2000" spc="-5" dirty="0">
                          <a:solidFill>
                            <a:schemeClr val="tx1"/>
                          </a:solidFill>
                          <a:latin typeface="Arial"/>
                          <a:cs typeface="Arial"/>
                        </a:rPr>
                        <a:t>Gi</a:t>
                      </a:r>
                      <a:r>
                        <a:rPr sz="2000" spc="-20" dirty="0">
                          <a:solidFill>
                            <a:schemeClr val="tx1"/>
                          </a:solidFill>
                          <a:latin typeface="Arial"/>
                          <a:cs typeface="Arial"/>
                        </a:rPr>
                        <a:t>v</a:t>
                      </a:r>
                      <a:r>
                        <a:rPr sz="2000" spc="5" dirty="0">
                          <a:solidFill>
                            <a:schemeClr val="tx1"/>
                          </a:solidFill>
                          <a:latin typeface="Arial"/>
                          <a:cs typeface="Arial"/>
                        </a:rPr>
                        <a:t>e</a:t>
                      </a:r>
                      <a:r>
                        <a:rPr sz="2000" dirty="0">
                          <a:solidFill>
                            <a:schemeClr val="tx1"/>
                          </a:solidFill>
                          <a:latin typeface="Arial"/>
                          <a:cs typeface="Arial"/>
                        </a:rPr>
                        <a:t>n</a:t>
                      </a:r>
                      <a:r>
                        <a:rPr sz="2000" spc="25" dirty="0">
                          <a:solidFill>
                            <a:schemeClr val="tx1"/>
                          </a:solidFill>
                          <a:latin typeface="Arial"/>
                          <a:cs typeface="Arial"/>
                        </a:rPr>
                        <a:t> </a:t>
                      </a:r>
                      <a:r>
                        <a:rPr sz="2000" spc="-10" dirty="0">
                          <a:solidFill>
                            <a:schemeClr val="tx1"/>
                          </a:solidFill>
                          <a:latin typeface="Arial"/>
                          <a:cs typeface="Arial"/>
                        </a:rPr>
                        <a:t>t</a:t>
                      </a:r>
                      <a:r>
                        <a:rPr sz="2000" spc="10" dirty="0">
                          <a:solidFill>
                            <a:schemeClr val="tx1"/>
                          </a:solidFill>
                          <a:latin typeface="Arial"/>
                          <a:cs typeface="Arial"/>
                        </a:rPr>
                        <a:t>h</a:t>
                      </a:r>
                      <a:r>
                        <a:rPr sz="2000" dirty="0">
                          <a:solidFill>
                            <a:schemeClr val="tx1"/>
                          </a:solidFill>
                          <a:latin typeface="Arial"/>
                          <a:cs typeface="Arial"/>
                        </a:rPr>
                        <a:t>e</a:t>
                      </a:r>
                      <a:r>
                        <a:rPr sz="2000" spc="25" dirty="0">
                          <a:solidFill>
                            <a:schemeClr val="tx1"/>
                          </a:solidFill>
                          <a:latin typeface="Arial"/>
                          <a:cs typeface="Arial"/>
                        </a:rPr>
                        <a:t> </a:t>
                      </a:r>
                      <a:r>
                        <a:rPr sz="2000" spc="-20" dirty="0">
                          <a:solidFill>
                            <a:schemeClr val="tx1"/>
                          </a:solidFill>
                          <a:latin typeface="Arial"/>
                          <a:cs typeface="Arial"/>
                        </a:rPr>
                        <a:t>c</a:t>
                      </a:r>
                      <a:r>
                        <a:rPr sz="2000" spc="10" dirty="0">
                          <a:solidFill>
                            <a:schemeClr val="tx1"/>
                          </a:solidFill>
                          <a:latin typeface="Arial"/>
                          <a:cs typeface="Arial"/>
                        </a:rPr>
                        <a:t>om</a:t>
                      </a:r>
                      <a:r>
                        <a:rPr sz="2000" dirty="0">
                          <a:solidFill>
                            <a:schemeClr val="tx1"/>
                          </a:solidFill>
                          <a:latin typeface="Arial"/>
                          <a:cs typeface="Arial"/>
                        </a:rPr>
                        <a:t>pl</a:t>
                      </a:r>
                      <a:r>
                        <a:rPr sz="2000" spc="-25" dirty="0">
                          <a:solidFill>
                            <a:schemeClr val="tx1"/>
                          </a:solidFill>
                          <a:latin typeface="Arial"/>
                          <a:cs typeface="Arial"/>
                        </a:rPr>
                        <a:t>e</a:t>
                      </a:r>
                      <a:r>
                        <a:rPr sz="2000" spc="-10" dirty="0">
                          <a:solidFill>
                            <a:schemeClr val="tx1"/>
                          </a:solidFill>
                          <a:latin typeface="Arial"/>
                          <a:cs typeface="Arial"/>
                        </a:rPr>
                        <a:t>x</a:t>
                      </a:r>
                      <a:r>
                        <a:rPr sz="2000" spc="-15" dirty="0">
                          <a:solidFill>
                            <a:schemeClr val="tx1"/>
                          </a:solidFill>
                          <a:latin typeface="Arial"/>
                          <a:cs typeface="Arial"/>
                        </a:rPr>
                        <a:t>i</a:t>
                      </a:r>
                      <a:r>
                        <a:rPr sz="2000" spc="30" dirty="0">
                          <a:solidFill>
                            <a:schemeClr val="tx1"/>
                          </a:solidFill>
                          <a:latin typeface="Arial"/>
                          <a:cs typeface="Arial"/>
                        </a:rPr>
                        <a:t>t</a:t>
                      </a:r>
                      <a:r>
                        <a:rPr sz="2000" dirty="0">
                          <a:solidFill>
                            <a:schemeClr val="tx1"/>
                          </a:solidFill>
                          <a:latin typeface="Arial"/>
                          <a:cs typeface="Arial"/>
                        </a:rPr>
                        <a:t>y</a:t>
                      </a:r>
                      <a:r>
                        <a:rPr sz="2000" spc="25" dirty="0">
                          <a:solidFill>
                            <a:schemeClr val="tx1"/>
                          </a:solidFill>
                          <a:latin typeface="Arial"/>
                          <a:cs typeface="Arial"/>
                        </a:rPr>
                        <a:t> </a:t>
                      </a:r>
                      <a:r>
                        <a:rPr sz="2000" spc="-10" dirty="0">
                          <a:solidFill>
                            <a:schemeClr val="tx1"/>
                          </a:solidFill>
                          <a:latin typeface="Arial"/>
                          <a:cs typeface="Arial"/>
                        </a:rPr>
                        <a:t>I</a:t>
                      </a:r>
                      <a:r>
                        <a:rPr sz="2000" spc="-15" dirty="0">
                          <a:solidFill>
                            <a:schemeClr val="tx1"/>
                          </a:solidFill>
                          <a:latin typeface="Arial"/>
                          <a:cs typeface="Arial"/>
                        </a:rPr>
                        <a:t>’l</a:t>
                      </a:r>
                      <a:r>
                        <a:rPr sz="2000" dirty="0">
                          <a:solidFill>
                            <a:schemeClr val="tx1"/>
                          </a:solidFill>
                          <a:latin typeface="Arial"/>
                          <a:cs typeface="Arial"/>
                        </a:rPr>
                        <a:t>l</a:t>
                      </a:r>
                      <a:r>
                        <a:rPr sz="2000" spc="25" dirty="0">
                          <a:solidFill>
                            <a:schemeClr val="tx1"/>
                          </a:solidFill>
                          <a:latin typeface="Arial"/>
                          <a:cs typeface="Arial"/>
                        </a:rPr>
                        <a:t> </a:t>
                      </a:r>
                      <a:r>
                        <a:rPr sz="2000" spc="10" dirty="0">
                          <a:solidFill>
                            <a:schemeClr val="tx1"/>
                          </a:solidFill>
                          <a:latin typeface="Arial"/>
                          <a:cs typeface="Arial"/>
                        </a:rPr>
                        <a:t>nee</a:t>
                      </a:r>
                      <a:r>
                        <a:rPr sz="2000" dirty="0">
                          <a:solidFill>
                            <a:schemeClr val="tx1"/>
                          </a:solidFill>
                          <a:latin typeface="Arial"/>
                          <a:cs typeface="Arial"/>
                        </a:rPr>
                        <a:t>d</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 </a:t>
                      </a:r>
                      <a:r>
                        <a:rPr sz="2000" spc="-10" dirty="0">
                          <a:solidFill>
                            <a:schemeClr val="tx1"/>
                          </a:solidFill>
                          <a:latin typeface="Arial"/>
                          <a:cs typeface="Arial"/>
                        </a:rPr>
                        <a:t>w</a:t>
                      </a:r>
                      <a:r>
                        <a:rPr sz="2000" spc="-5" dirty="0">
                          <a:solidFill>
                            <a:schemeClr val="tx1"/>
                          </a:solidFill>
                          <a:latin typeface="Arial"/>
                          <a:cs typeface="Arial"/>
                        </a:rPr>
                        <a:t>a</a:t>
                      </a:r>
                      <a:r>
                        <a:rPr sz="2000" spc="-25" dirty="0">
                          <a:solidFill>
                            <a:schemeClr val="tx1"/>
                          </a:solidFill>
                          <a:latin typeface="Arial"/>
                          <a:cs typeface="Arial"/>
                        </a:rPr>
                        <a:t>t</a:t>
                      </a:r>
                      <a:r>
                        <a:rPr sz="2000" spc="-10" dirty="0">
                          <a:solidFill>
                            <a:schemeClr val="tx1"/>
                          </a:solidFill>
                          <a:latin typeface="Arial"/>
                          <a:cs typeface="Arial"/>
                        </a:rPr>
                        <a:t>c</a:t>
                      </a:r>
                      <a:r>
                        <a:rPr sz="2000" dirty="0">
                          <a:solidFill>
                            <a:schemeClr val="tx1"/>
                          </a:solidFill>
                          <a:latin typeface="Arial"/>
                          <a:cs typeface="Arial"/>
                        </a:rPr>
                        <a:t>h</a:t>
                      </a:r>
                      <a:r>
                        <a:rPr sz="2000" spc="25" dirty="0">
                          <a:solidFill>
                            <a:schemeClr val="tx1"/>
                          </a:solidFill>
                          <a:latin typeface="Arial"/>
                          <a:cs typeface="Arial"/>
                        </a:rPr>
                        <a:t> </a:t>
                      </a:r>
                      <a:r>
                        <a:rPr sz="2000" spc="-25" dirty="0">
                          <a:solidFill>
                            <a:schemeClr val="tx1"/>
                          </a:solidFill>
                          <a:latin typeface="Arial"/>
                          <a:cs typeface="Arial"/>
                        </a:rPr>
                        <a:t>o</a:t>
                      </a:r>
                      <a:r>
                        <a:rPr sz="2000" spc="-20" dirty="0">
                          <a:solidFill>
                            <a:schemeClr val="tx1"/>
                          </a:solidFill>
                          <a:latin typeface="Arial"/>
                          <a:cs typeface="Arial"/>
                        </a:rPr>
                        <a:t>v</a:t>
                      </a:r>
                      <a:r>
                        <a:rPr sz="2000" spc="5" dirty="0">
                          <a:solidFill>
                            <a:schemeClr val="tx1"/>
                          </a:solidFill>
                          <a:latin typeface="Arial"/>
                          <a:cs typeface="Arial"/>
                        </a:rPr>
                        <a:t>e</a:t>
                      </a:r>
                      <a:r>
                        <a:rPr sz="2000" dirty="0">
                          <a:solidFill>
                            <a:schemeClr val="tx1"/>
                          </a:solidFill>
                          <a:latin typeface="Arial"/>
                          <a:cs typeface="Arial"/>
                        </a:rPr>
                        <a:t>r</a:t>
                      </a:r>
                      <a:r>
                        <a:rPr sz="2000" spc="25" dirty="0">
                          <a:solidFill>
                            <a:schemeClr val="tx1"/>
                          </a:solidFill>
                          <a:latin typeface="Arial"/>
                          <a:cs typeface="Arial"/>
                        </a:rPr>
                        <a:t> </a:t>
                      </a:r>
                      <a:r>
                        <a:rPr sz="2000" spc="-10" dirty="0">
                          <a:solidFill>
                            <a:schemeClr val="tx1"/>
                          </a:solidFill>
                          <a:latin typeface="Arial"/>
                          <a:cs typeface="Arial"/>
                        </a:rPr>
                        <a:t>t</a:t>
                      </a:r>
                      <a:r>
                        <a:rPr sz="2000" spc="-5" dirty="0">
                          <a:solidFill>
                            <a:schemeClr val="tx1"/>
                          </a:solidFill>
                          <a:latin typeface="Arial"/>
                          <a:cs typeface="Arial"/>
                        </a:rPr>
                        <a:t>h</a:t>
                      </a:r>
                      <a:r>
                        <a:rPr sz="2000" spc="-10" dirty="0">
                          <a:solidFill>
                            <a:schemeClr val="tx1"/>
                          </a:solidFill>
                          <a:latin typeface="Arial"/>
                          <a:cs typeface="Arial"/>
                        </a:rPr>
                        <a:t>i</a:t>
                      </a:r>
                      <a:r>
                        <a:rPr sz="2000" dirty="0">
                          <a:solidFill>
                            <a:schemeClr val="tx1"/>
                          </a:solidFill>
                          <a:latin typeface="Arial"/>
                          <a:cs typeface="Arial"/>
                        </a:rPr>
                        <a:t>s</a:t>
                      </a:r>
                      <a:r>
                        <a:rPr sz="2000" spc="25" dirty="0">
                          <a:solidFill>
                            <a:schemeClr val="tx1"/>
                          </a:solidFill>
                          <a:latin typeface="Arial"/>
                          <a:cs typeface="Arial"/>
                        </a:rPr>
                        <a:t> </a:t>
                      </a:r>
                      <a:r>
                        <a:rPr sz="2000" spc="-15" dirty="0">
                          <a:solidFill>
                            <a:schemeClr val="tx1"/>
                          </a:solidFill>
                          <a:latin typeface="Arial"/>
                          <a:cs typeface="Arial"/>
                        </a:rPr>
                        <a:t>c</a:t>
                      </a:r>
                      <a:r>
                        <a:rPr sz="2000" dirty="0">
                          <a:solidFill>
                            <a:schemeClr val="tx1"/>
                          </a:solidFill>
                          <a:latin typeface="Arial"/>
                          <a:cs typeface="Arial"/>
                        </a:rPr>
                        <a:t>l</a:t>
                      </a:r>
                      <a:r>
                        <a:rPr sz="2000" spc="-5" dirty="0">
                          <a:solidFill>
                            <a:schemeClr val="tx1"/>
                          </a:solidFill>
                          <a:latin typeface="Arial"/>
                          <a:cs typeface="Arial"/>
                        </a:rPr>
                        <a:t>o</a:t>
                      </a:r>
                      <a:r>
                        <a:rPr sz="2000" spc="5" dirty="0">
                          <a:solidFill>
                            <a:schemeClr val="tx1"/>
                          </a:solidFill>
                          <a:latin typeface="Arial"/>
                          <a:cs typeface="Arial"/>
                        </a:rPr>
                        <a:t>s</a:t>
                      </a:r>
                      <a:r>
                        <a:rPr sz="2000" spc="-5" dirty="0">
                          <a:solidFill>
                            <a:schemeClr val="tx1"/>
                          </a:solidFill>
                          <a:latin typeface="Arial"/>
                          <a:cs typeface="Arial"/>
                        </a:rPr>
                        <a:t>el</a:t>
                      </a:r>
                      <a:r>
                        <a:rPr sz="2000" spc="-95" dirty="0">
                          <a:solidFill>
                            <a:schemeClr val="tx1"/>
                          </a:solidFill>
                          <a:latin typeface="Arial"/>
                          <a:cs typeface="Arial"/>
                        </a:rPr>
                        <a:t>y</a:t>
                      </a:r>
                      <a:r>
                        <a:rPr sz="2000" spc="-114" dirty="0">
                          <a:solidFill>
                            <a:schemeClr val="tx1"/>
                          </a:solidFill>
                          <a:latin typeface="Arial"/>
                          <a:cs typeface="Arial"/>
                        </a:rPr>
                        <a:t>.</a:t>
                      </a:r>
                      <a:r>
                        <a:rPr sz="2000" dirty="0">
                          <a:solidFill>
                            <a:schemeClr val="tx1"/>
                          </a:solidFill>
                          <a:latin typeface="Arial"/>
                          <a:cs typeface="Arial"/>
                        </a:rPr>
                        <a:t>”</a:t>
                      </a: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F6E8E9"/>
                    </a:solidFill>
                  </a:tcPr>
                </a:tc>
                <a:extLst>
                  <a:ext uri="{0D108BD9-81ED-4DB2-BD59-A6C34878D82A}">
                    <a16:rowId xmlns:a16="http://schemas.microsoft.com/office/drawing/2014/main" val="10003"/>
                  </a:ext>
                </a:extLst>
              </a:tr>
              <a:tr h="771621">
                <a:tc>
                  <a:txBody>
                    <a:bodyPr/>
                    <a:lstStyle/>
                    <a:p>
                      <a:pPr marL="95250">
                        <a:lnSpc>
                          <a:spcPct val="100000"/>
                        </a:lnSpc>
                      </a:pPr>
                      <a:r>
                        <a:rPr sz="2000" b="1" spc="-30" dirty="0">
                          <a:solidFill>
                            <a:schemeClr val="tx1"/>
                          </a:solidFill>
                          <a:latin typeface="Arial"/>
                          <a:cs typeface="Arial"/>
                        </a:rPr>
                        <a:t>3</a:t>
                      </a:r>
                      <a:r>
                        <a:rPr sz="2000" b="1" dirty="0">
                          <a:solidFill>
                            <a:schemeClr val="tx1"/>
                          </a:solidFill>
                          <a:latin typeface="Arial"/>
                          <a:cs typeface="Arial"/>
                        </a:rPr>
                        <a:t>:</a:t>
                      </a:r>
                      <a:r>
                        <a:rPr sz="2000" b="1" spc="25" dirty="0">
                          <a:solidFill>
                            <a:schemeClr val="tx1"/>
                          </a:solidFill>
                          <a:latin typeface="Arial"/>
                          <a:cs typeface="Arial"/>
                        </a:rPr>
                        <a:t> </a:t>
                      </a:r>
                      <a:r>
                        <a:rPr sz="2000" b="1" spc="-10" dirty="0">
                          <a:solidFill>
                            <a:schemeClr val="tx1"/>
                          </a:solidFill>
                          <a:latin typeface="Arial"/>
                          <a:cs typeface="Arial"/>
                        </a:rPr>
                        <a:t>Pr</a:t>
                      </a:r>
                      <a:r>
                        <a:rPr sz="2000" b="1" spc="10" dirty="0">
                          <a:solidFill>
                            <a:schemeClr val="tx1"/>
                          </a:solidFill>
                          <a:latin typeface="Arial"/>
                          <a:cs typeface="Arial"/>
                        </a:rPr>
                        <a:t>od</a:t>
                      </a:r>
                      <a:r>
                        <a:rPr sz="2000" b="1" spc="5" dirty="0">
                          <a:solidFill>
                            <a:schemeClr val="tx1"/>
                          </a:solidFill>
                          <a:latin typeface="Arial"/>
                          <a:cs typeface="Arial"/>
                        </a:rPr>
                        <a:t>u</a:t>
                      </a:r>
                      <a:r>
                        <a:rPr sz="2000" b="1" spc="10" dirty="0">
                          <a:solidFill>
                            <a:schemeClr val="tx1"/>
                          </a:solidFill>
                          <a:latin typeface="Arial"/>
                          <a:cs typeface="Arial"/>
                        </a:rPr>
                        <a:t>c</a:t>
                      </a:r>
                      <a:r>
                        <a:rPr sz="2000" b="1" dirty="0">
                          <a:solidFill>
                            <a:schemeClr val="tx1"/>
                          </a:solidFill>
                          <a:latin typeface="Arial"/>
                          <a:cs typeface="Arial"/>
                        </a:rPr>
                        <a:t>t</a:t>
                      </a:r>
                      <a:r>
                        <a:rPr sz="2000" b="1" spc="25" dirty="0">
                          <a:solidFill>
                            <a:schemeClr val="tx1"/>
                          </a:solidFill>
                          <a:latin typeface="Arial"/>
                          <a:cs typeface="Arial"/>
                        </a:rPr>
                        <a:t> </a:t>
                      </a:r>
                      <a:r>
                        <a:rPr sz="2000" b="1" spc="5" dirty="0">
                          <a:solidFill>
                            <a:schemeClr val="tx1"/>
                          </a:solidFill>
                          <a:latin typeface="Arial"/>
                          <a:cs typeface="Arial"/>
                        </a:rPr>
                        <a:t>mi</a:t>
                      </a:r>
                      <a:r>
                        <a:rPr sz="2000" b="1" spc="10" dirty="0">
                          <a:solidFill>
                            <a:schemeClr val="tx1"/>
                          </a:solidFill>
                          <a:latin typeface="Arial"/>
                          <a:cs typeface="Arial"/>
                        </a:rPr>
                        <a:t>n</a:t>
                      </a:r>
                      <a:r>
                        <a:rPr sz="2000" b="1" dirty="0">
                          <a:solidFill>
                            <a:schemeClr val="tx1"/>
                          </a:solidFill>
                          <a:latin typeface="Arial"/>
                          <a:cs typeface="Arial"/>
                        </a:rPr>
                        <a:t>d</a:t>
                      </a:r>
                      <a:r>
                        <a:rPr sz="2000" b="1" spc="5" dirty="0">
                          <a:solidFill>
                            <a:schemeClr val="tx1"/>
                          </a:solidFill>
                          <a:latin typeface="Arial"/>
                          <a:cs typeface="Arial"/>
                        </a:rPr>
                        <a:t>s</a:t>
                      </a:r>
                      <a:r>
                        <a:rPr sz="2000" b="1" dirty="0">
                          <a:solidFill>
                            <a:schemeClr val="tx1"/>
                          </a:solidFill>
                          <a:latin typeface="Arial"/>
                          <a:cs typeface="Arial"/>
                        </a:rPr>
                        <a:t>et</a:t>
                      </a:r>
                      <a:endParaRPr sz="2000" dirty="0">
                        <a:solidFill>
                          <a:schemeClr val="tx1"/>
                        </a:solidFill>
                        <a:latin typeface="Arial"/>
                        <a:cs typeface="Arial"/>
                      </a:endParaRPr>
                    </a:p>
                    <a:p>
                      <a:pPr marL="99695" marR="426720" indent="-53340">
                        <a:lnSpc>
                          <a:spcPct val="117800"/>
                        </a:lnSpc>
                      </a:pPr>
                      <a:r>
                        <a:rPr sz="2000" spc="-15" dirty="0">
                          <a:solidFill>
                            <a:schemeClr val="tx1"/>
                          </a:solidFill>
                          <a:latin typeface="Arial"/>
                          <a:cs typeface="Arial"/>
                        </a:rPr>
                        <a:t>“</a:t>
                      </a:r>
                      <a:r>
                        <a:rPr sz="2000" dirty="0">
                          <a:solidFill>
                            <a:schemeClr val="tx1"/>
                          </a:solidFill>
                          <a:latin typeface="Arial"/>
                          <a:cs typeface="Arial"/>
                        </a:rPr>
                        <a:t>I</a:t>
                      </a:r>
                      <a:r>
                        <a:rPr sz="2000" spc="25" dirty="0">
                          <a:solidFill>
                            <a:schemeClr val="tx1"/>
                          </a:solidFill>
                          <a:latin typeface="Arial"/>
                          <a:cs typeface="Arial"/>
                        </a:rPr>
                        <a:t> </a:t>
                      </a:r>
                      <a:r>
                        <a:rPr sz="2000" spc="10" dirty="0">
                          <a:solidFill>
                            <a:schemeClr val="tx1"/>
                          </a:solidFill>
                          <a:latin typeface="Arial"/>
                          <a:cs typeface="Arial"/>
                        </a:rPr>
                        <a:t>nee</a:t>
                      </a:r>
                      <a:r>
                        <a:rPr sz="2000" dirty="0">
                          <a:solidFill>
                            <a:schemeClr val="tx1"/>
                          </a:solidFill>
                          <a:latin typeface="Arial"/>
                          <a:cs typeface="Arial"/>
                        </a:rPr>
                        <a:t>d</a:t>
                      </a:r>
                      <a:r>
                        <a:rPr sz="2000" spc="30" dirty="0">
                          <a:solidFill>
                            <a:schemeClr val="tx1"/>
                          </a:solidFill>
                          <a:latin typeface="Arial"/>
                          <a:cs typeface="Arial"/>
                        </a:rPr>
                        <a:t> </a:t>
                      </a:r>
                      <a:r>
                        <a:rPr sz="2000" dirty="0">
                          <a:solidFill>
                            <a:schemeClr val="tx1"/>
                          </a:solidFill>
                          <a:latin typeface="Arial"/>
                          <a:cs typeface="Arial"/>
                        </a:rPr>
                        <a:t>l</a:t>
                      </a:r>
                      <a:r>
                        <a:rPr sz="2000" spc="-15" dirty="0">
                          <a:solidFill>
                            <a:schemeClr val="tx1"/>
                          </a:solidFill>
                          <a:latin typeface="Arial"/>
                          <a:cs typeface="Arial"/>
                        </a:rPr>
                        <a:t>o</a:t>
                      </a:r>
                      <a:r>
                        <a:rPr sz="2000" spc="15" dirty="0">
                          <a:solidFill>
                            <a:schemeClr val="tx1"/>
                          </a:solidFill>
                          <a:latin typeface="Arial"/>
                          <a:cs typeface="Arial"/>
                        </a:rPr>
                        <a:t>t</a:t>
                      </a:r>
                      <a:r>
                        <a:rPr sz="2000" dirty="0">
                          <a:solidFill>
                            <a:schemeClr val="tx1"/>
                          </a:solidFill>
                          <a:latin typeface="Arial"/>
                          <a:cs typeface="Arial"/>
                        </a:rPr>
                        <a:t>s</a:t>
                      </a:r>
                      <a:r>
                        <a:rPr sz="2000" spc="25" dirty="0">
                          <a:solidFill>
                            <a:schemeClr val="tx1"/>
                          </a:solidFill>
                          <a:latin typeface="Arial"/>
                          <a:cs typeface="Arial"/>
                        </a:rPr>
                        <a:t> </a:t>
                      </a:r>
                      <a:r>
                        <a:rPr sz="2000" spc="-15" dirty="0">
                          <a:solidFill>
                            <a:schemeClr val="tx1"/>
                          </a:solidFill>
                          <a:latin typeface="Arial"/>
                          <a:cs typeface="Arial"/>
                        </a:rPr>
                        <a:t>o</a:t>
                      </a:r>
                      <a:r>
                        <a:rPr sz="2000" dirty="0">
                          <a:solidFill>
                            <a:schemeClr val="tx1"/>
                          </a:solidFill>
                          <a:latin typeface="Arial"/>
                          <a:cs typeface="Arial"/>
                        </a:rPr>
                        <a:t>f</a:t>
                      </a:r>
                      <a:r>
                        <a:rPr sz="2000" spc="25" dirty="0">
                          <a:solidFill>
                            <a:schemeClr val="tx1"/>
                          </a:solidFill>
                          <a:latin typeface="Arial"/>
                          <a:cs typeface="Arial"/>
                        </a:rPr>
                        <a:t> </a:t>
                      </a:r>
                      <a:r>
                        <a:rPr sz="2000" spc="-10" dirty="0">
                          <a:solidFill>
                            <a:schemeClr val="tx1"/>
                          </a:solidFill>
                          <a:latin typeface="Arial"/>
                          <a:cs typeface="Arial"/>
                        </a:rPr>
                        <a:t>t</a:t>
                      </a:r>
                      <a:r>
                        <a:rPr sz="2000" spc="10" dirty="0">
                          <a:solidFill>
                            <a:schemeClr val="tx1"/>
                          </a:solidFill>
                          <a:latin typeface="Arial"/>
                          <a:cs typeface="Arial"/>
                        </a:rPr>
                        <a:t>h</a:t>
                      </a:r>
                      <a:r>
                        <a:rPr sz="2000" spc="-5" dirty="0">
                          <a:solidFill>
                            <a:schemeClr val="tx1"/>
                          </a:solidFill>
                          <a:latin typeface="Arial"/>
                          <a:cs typeface="Arial"/>
                        </a:rPr>
                        <a:t>e</a:t>
                      </a:r>
                      <a:r>
                        <a:rPr sz="2000" spc="5" dirty="0">
                          <a:solidFill>
                            <a:schemeClr val="tx1"/>
                          </a:solidFill>
                          <a:latin typeface="Arial"/>
                          <a:cs typeface="Arial"/>
                        </a:rPr>
                        <a:t>s</a:t>
                      </a:r>
                      <a:r>
                        <a:rPr sz="2000" dirty="0">
                          <a:solidFill>
                            <a:schemeClr val="tx1"/>
                          </a:solidFill>
                          <a:latin typeface="Arial"/>
                          <a:cs typeface="Arial"/>
                        </a:rPr>
                        <a:t>e</a:t>
                      </a:r>
                      <a:r>
                        <a:rPr sz="2000" spc="25" dirty="0">
                          <a:solidFill>
                            <a:schemeClr val="tx1"/>
                          </a:solidFill>
                          <a:latin typeface="Arial"/>
                          <a:cs typeface="Arial"/>
                        </a:rPr>
                        <a:t> </a:t>
                      </a:r>
                      <a:r>
                        <a:rPr sz="2000" spc="5" dirty="0">
                          <a:solidFill>
                            <a:schemeClr val="tx1"/>
                          </a:solidFill>
                          <a:latin typeface="Arial"/>
                          <a:cs typeface="Arial"/>
                        </a:rPr>
                        <a:t>a</a:t>
                      </a:r>
                      <a:r>
                        <a:rPr sz="2000" spc="10" dirty="0">
                          <a:solidFill>
                            <a:schemeClr val="tx1"/>
                          </a:solidFill>
                          <a:latin typeface="Arial"/>
                          <a:cs typeface="Arial"/>
                        </a:rPr>
                        <a:t>n</a:t>
                      </a:r>
                      <a:r>
                        <a:rPr sz="2000" dirty="0">
                          <a:solidFill>
                            <a:schemeClr val="tx1"/>
                          </a:solidFill>
                          <a:latin typeface="Arial"/>
                          <a:cs typeface="Arial"/>
                        </a:rPr>
                        <a:t>d</a:t>
                      </a:r>
                      <a:r>
                        <a:rPr sz="2000" spc="25" dirty="0">
                          <a:solidFill>
                            <a:schemeClr val="tx1"/>
                          </a:solidFill>
                          <a:latin typeface="Arial"/>
                          <a:cs typeface="Arial"/>
                        </a:rPr>
                        <a:t> </a:t>
                      </a:r>
                      <a:r>
                        <a:rPr sz="2000" spc="10" dirty="0">
                          <a:solidFill>
                            <a:schemeClr val="tx1"/>
                          </a:solidFill>
                          <a:latin typeface="Arial"/>
                          <a:cs typeface="Arial"/>
                        </a:rPr>
                        <a:t>need </a:t>
                      </a:r>
                      <a:r>
                        <a:rPr sz="2000" spc="-10" dirty="0">
                          <a:solidFill>
                            <a:schemeClr val="tx1"/>
                          </a:solidFill>
                          <a:latin typeface="Arial"/>
                          <a:cs typeface="Arial"/>
                        </a:rPr>
                        <a:t>t</a:t>
                      </a:r>
                      <a:r>
                        <a:rPr sz="2000" spc="10" dirty="0">
                          <a:solidFill>
                            <a:schemeClr val="tx1"/>
                          </a:solidFill>
                          <a:latin typeface="Arial"/>
                          <a:cs typeface="Arial"/>
                        </a:rPr>
                        <a:t>h</a:t>
                      </a:r>
                      <a:r>
                        <a:rPr sz="2000" spc="5" dirty="0">
                          <a:solidFill>
                            <a:schemeClr val="tx1"/>
                          </a:solidFill>
                          <a:latin typeface="Arial"/>
                          <a:cs typeface="Arial"/>
                        </a:rPr>
                        <a:t>e</a:t>
                      </a:r>
                      <a:r>
                        <a:rPr sz="2000" dirty="0">
                          <a:solidFill>
                            <a:schemeClr val="tx1"/>
                          </a:solidFill>
                          <a:latin typeface="Arial"/>
                          <a:cs typeface="Arial"/>
                        </a:rPr>
                        <a:t>m</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10" dirty="0">
                          <a:solidFill>
                            <a:schemeClr val="tx1"/>
                          </a:solidFill>
                          <a:latin typeface="Arial"/>
                          <a:cs typeface="Arial"/>
                        </a:rPr>
                        <a:t>g</a:t>
                      </a:r>
                      <a:r>
                        <a:rPr sz="2000" spc="-10" dirty="0">
                          <a:solidFill>
                            <a:schemeClr val="tx1"/>
                          </a:solidFill>
                          <a:latin typeface="Arial"/>
                          <a:cs typeface="Arial"/>
                        </a:rPr>
                        <a:t>e</a:t>
                      </a:r>
                      <a:r>
                        <a:rPr sz="2000" dirty="0">
                          <a:solidFill>
                            <a:schemeClr val="tx1"/>
                          </a:solidFill>
                          <a:latin typeface="Arial"/>
                          <a:cs typeface="Arial"/>
                        </a:rPr>
                        <a:t>t</a:t>
                      </a:r>
                      <a:r>
                        <a:rPr sz="2000" spc="25" dirty="0">
                          <a:solidFill>
                            <a:schemeClr val="tx1"/>
                          </a:solidFill>
                          <a:latin typeface="Arial"/>
                          <a:cs typeface="Arial"/>
                        </a:rPr>
                        <a:t> </a:t>
                      </a:r>
                      <a:r>
                        <a:rPr sz="2000" spc="10" dirty="0">
                          <a:solidFill>
                            <a:schemeClr val="tx1"/>
                          </a:solidFill>
                          <a:latin typeface="Arial"/>
                          <a:cs typeface="Arial"/>
                        </a:rPr>
                        <a:t>b</a:t>
                      </a:r>
                      <a:r>
                        <a:rPr sz="2000" spc="-10" dirty="0">
                          <a:solidFill>
                            <a:schemeClr val="tx1"/>
                          </a:solidFill>
                          <a:latin typeface="Arial"/>
                          <a:cs typeface="Arial"/>
                        </a:rPr>
                        <a:t>e</a:t>
                      </a:r>
                      <a:r>
                        <a:rPr sz="2000" spc="25" dirty="0">
                          <a:solidFill>
                            <a:schemeClr val="tx1"/>
                          </a:solidFill>
                          <a:latin typeface="Arial"/>
                          <a:cs typeface="Arial"/>
                        </a:rPr>
                        <a:t>t</a:t>
                      </a:r>
                      <a:r>
                        <a:rPr sz="2000" spc="-25" dirty="0">
                          <a:solidFill>
                            <a:schemeClr val="tx1"/>
                          </a:solidFill>
                          <a:latin typeface="Arial"/>
                          <a:cs typeface="Arial"/>
                        </a:rPr>
                        <a:t>t</a:t>
                      </a:r>
                      <a:r>
                        <a:rPr sz="2000" spc="5" dirty="0">
                          <a:solidFill>
                            <a:schemeClr val="tx1"/>
                          </a:solidFill>
                          <a:latin typeface="Arial"/>
                          <a:cs typeface="Arial"/>
                        </a:rPr>
                        <a:t>e</a:t>
                      </a:r>
                      <a:r>
                        <a:rPr sz="2000" spc="-125" dirty="0">
                          <a:solidFill>
                            <a:schemeClr val="tx1"/>
                          </a:solidFill>
                          <a:latin typeface="Arial"/>
                          <a:cs typeface="Arial"/>
                        </a:rPr>
                        <a:t>r</a:t>
                      </a:r>
                      <a:r>
                        <a:rPr sz="2000" dirty="0">
                          <a:solidFill>
                            <a:schemeClr val="tx1"/>
                          </a:solidFill>
                          <a:latin typeface="Arial"/>
                          <a:cs typeface="Arial"/>
                        </a:rPr>
                        <a:t>,</a:t>
                      </a:r>
                      <a:r>
                        <a:rPr sz="2000" spc="25" dirty="0">
                          <a:solidFill>
                            <a:schemeClr val="tx1"/>
                          </a:solidFill>
                          <a:latin typeface="Arial"/>
                          <a:cs typeface="Arial"/>
                        </a:rPr>
                        <a:t> </a:t>
                      </a:r>
                      <a:r>
                        <a:rPr sz="2000" spc="5" dirty="0">
                          <a:solidFill>
                            <a:schemeClr val="tx1"/>
                          </a:solidFill>
                          <a:latin typeface="Arial"/>
                          <a:cs typeface="Arial"/>
                        </a:rPr>
                        <a:t>g</a:t>
                      </a:r>
                      <a:r>
                        <a:rPr sz="2000" spc="-20" dirty="0">
                          <a:solidFill>
                            <a:schemeClr val="tx1"/>
                          </a:solidFill>
                          <a:latin typeface="Arial"/>
                          <a:cs typeface="Arial"/>
                        </a:rPr>
                        <a:t>r</a:t>
                      </a:r>
                      <a:r>
                        <a:rPr sz="2000" spc="10" dirty="0">
                          <a:solidFill>
                            <a:schemeClr val="tx1"/>
                          </a:solidFill>
                          <a:latin typeface="Arial"/>
                          <a:cs typeface="Arial"/>
                        </a:rPr>
                        <a:t>e</a:t>
                      </a:r>
                      <a:r>
                        <a:rPr sz="2000" spc="5" dirty="0">
                          <a:solidFill>
                            <a:schemeClr val="tx1"/>
                          </a:solidFill>
                          <a:latin typeface="Arial"/>
                          <a:cs typeface="Arial"/>
                        </a:rPr>
                        <a:t>e</a:t>
                      </a:r>
                      <a:r>
                        <a:rPr sz="2000" spc="10" dirty="0">
                          <a:solidFill>
                            <a:schemeClr val="tx1"/>
                          </a:solidFill>
                          <a:latin typeface="Arial"/>
                          <a:cs typeface="Arial"/>
                        </a:rPr>
                        <a:t>n</a:t>
                      </a:r>
                      <a:r>
                        <a:rPr sz="2000" spc="5" dirty="0">
                          <a:solidFill>
                            <a:schemeClr val="tx1"/>
                          </a:solidFill>
                          <a:latin typeface="Arial"/>
                          <a:cs typeface="Arial"/>
                        </a:rPr>
                        <a:t>er a</a:t>
                      </a:r>
                      <a:r>
                        <a:rPr sz="2000" spc="10" dirty="0">
                          <a:solidFill>
                            <a:schemeClr val="tx1"/>
                          </a:solidFill>
                          <a:latin typeface="Arial"/>
                          <a:cs typeface="Arial"/>
                        </a:rPr>
                        <a:t>n</a:t>
                      </a:r>
                      <a:r>
                        <a:rPr sz="2000" dirty="0">
                          <a:solidFill>
                            <a:schemeClr val="tx1"/>
                          </a:solidFill>
                          <a:latin typeface="Arial"/>
                          <a:cs typeface="Arial"/>
                        </a:rPr>
                        <a:t>d</a:t>
                      </a:r>
                      <a:r>
                        <a:rPr sz="2000" spc="25" dirty="0">
                          <a:solidFill>
                            <a:schemeClr val="tx1"/>
                          </a:solidFill>
                          <a:latin typeface="Arial"/>
                          <a:cs typeface="Arial"/>
                        </a:rPr>
                        <a:t> </a:t>
                      </a:r>
                      <a:r>
                        <a:rPr sz="2000" spc="-15" dirty="0">
                          <a:solidFill>
                            <a:schemeClr val="tx1"/>
                          </a:solidFill>
                          <a:latin typeface="Arial"/>
                          <a:cs typeface="Arial"/>
                        </a:rPr>
                        <a:t>f</a:t>
                      </a:r>
                      <a:r>
                        <a:rPr sz="2000" dirty="0">
                          <a:solidFill>
                            <a:schemeClr val="tx1"/>
                          </a:solidFill>
                          <a:latin typeface="Arial"/>
                          <a:cs typeface="Arial"/>
                        </a:rPr>
                        <a:t>a</a:t>
                      </a:r>
                      <a:r>
                        <a:rPr sz="2000" spc="5" dirty="0">
                          <a:solidFill>
                            <a:schemeClr val="tx1"/>
                          </a:solidFill>
                          <a:latin typeface="Arial"/>
                          <a:cs typeface="Arial"/>
                        </a:rPr>
                        <a:t>s</a:t>
                      </a:r>
                      <a:r>
                        <a:rPr sz="2000" spc="-25" dirty="0">
                          <a:solidFill>
                            <a:schemeClr val="tx1"/>
                          </a:solidFill>
                          <a:latin typeface="Arial"/>
                          <a:cs typeface="Arial"/>
                        </a:rPr>
                        <a:t>t</a:t>
                      </a:r>
                      <a:r>
                        <a:rPr sz="2000" spc="5" dirty="0">
                          <a:solidFill>
                            <a:schemeClr val="tx1"/>
                          </a:solidFill>
                          <a:latin typeface="Arial"/>
                          <a:cs typeface="Arial"/>
                        </a:rPr>
                        <a:t>e</a:t>
                      </a:r>
                      <a:r>
                        <a:rPr sz="2000" spc="-125" dirty="0">
                          <a:solidFill>
                            <a:schemeClr val="tx1"/>
                          </a:solidFill>
                          <a:latin typeface="Arial"/>
                          <a:cs typeface="Arial"/>
                        </a:rPr>
                        <a:t>r</a:t>
                      </a:r>
                      <a:r>
                        <a:rPr sz="2000" spc="-114" dirty="0">
                          <a:solidFill>
                            <a:schemeClr val="tx1"/>
                          </a:solidFill>
                          <a:latin typeface="Arial"/>
                          <a:cs typeface="Arial"/>
                        </a:rPr>
                        <a:t>.</a:t>
                      </a:r>
                      <a:r>
                        <a:rPr sz="2000" dirty="0">
                          <a:solidFill>
                            <a:schemeClr val="tx1"/>
                          </a:solidFill>
                          <a:latin typeface="Arial"/>
                          <a:cs typeface="Arial"/>
                        </a:rPr>
                        <a:t>”</a:t>
                      </a: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F6E8E9"/>
                    </a:solidFill>
                  </a:tcPr>
                </a:tc>
                <a:extLst>
                  <a:ext uri="{0D108BD9-81ED-4DB2-BD59-A6C34878D82A}">
                    <a16:rowId xmlns:a16="http://schemas.microsoft.com/office/drawing/2014/main" val="10004"/>
                  </a:ext>
                </a:extLst>
              </a:tr>
              <a:tr h="1067743">
                <a:tc>
                  <a:txBody>
                    <a:bodyPr/>
                    <a:lstStyle/>
                    <a:p>
                      <a:pPr marL="95250">
                        <a:lnSpc>
                          <a:spcPct val="100000"/>
                        </a:lnSpc>
                      </a:pPr>
                      <a:r>
                        <a:rPr sz="2000" b="1" spc="-15" dirty="0">
                          <a:solidFill>
                            <a:schemeClr val="tx1"/>
                          </a:solidFill>
                          <a:latin typeface="Arial"/>
                          <a:cs typeface="Arial"/>
                        </a:rPr>
                        <a:t>4</a:t>
                      </a:r>
                      <a:r>
                        <a:rPr sz="2000" b="1" dirty="0">
                          <a:solidFill>
                            <a:schemeClr val="tx1"/>
                          </a:solidFill>
                          <a:latin typeface="Arial"/>
                          <a:cs typeface="Arial"/>
                        </a:rPr>
                        <a:t>:</a:t>
                      </a:r>
                      <a:r>
                        <a:rPr sz="2000" b="1" spc="25" dirty="0">
                          <a:solidFill>
                            <a:schemeClr val="tx1"/>
                          </a:solidFill>
                          <a:latin typeface="Arial"/>
                          <a:cs typeface="Arial"/>
                        </a:rPr>
                        <a:t> </a:t>
                      </a:r>
                      <a:r>
                        <a:rPr sz="2000" b="1" spc="15" dirty="0">
                          <a:solidFill>
                            <a:schemeClr val="tx1"/>
                          </a:solidFill>
                          <a:latin typeface="Arial"/>
                          <a:cs typeface="Arial"/>
                        </a:rPr>
                        <a:t>H</a:t>
                      </a:r>
                      <a:r>
                        <a:rPr sz="2000" b="1" spc="5" dirty="0">
                          <a:solidFill>
                            <a:schemeClr val="tx1"/>
                          </a:solidFill>
                          <a:latin typeface="Arial"/>
                          <a:cs typeface="Arial"/>
                        </a:rPr>
                        <a:t>a</a:t>
                      </a:r>
                      <a:r>
                        <a:rPr sz="2000" b="1" spc="10" dirty="0">
                          <a:solidFill>
                            <a:schemeClr val="tx1"/>
                          </a:solidFill>
                          <a:latin typeface="Arial"/>
                          <a:cs typeface="Arial"/>
                        </a:rPr>
                        <a:t>n</a:t>
                      </a:r>
                      <a:r>
                        <a:rPr sz="2000" b="1" dirty="0">
                          <a:solidFill>
                            <a:schemeClr val="tx1"/>
                          </a:solidFill>
                          <a:latin typeface="Arial"/>
                          <a:cs typeface="Arial"/>
                        </a:rPr>
                        <a:t>d</a:t>
                      </a:r>
                      <a:r>
                        <a:rPr sz="2000" b="1" spc="-10" dirty="0">
                          <a:solidFill>
                            <a:schemeClr val="tx1"/>
                          </a:solidFill>
                          <a:latin typeface="Arial"/>
                          <a:cs typeface="Arial"/>
                        </a:rPr>
                        <a:t>s</a:t>
                      </a:r>
                      <a:r>
                        <a:rPr sz="2000" b="1" spc="25" dirty="0">
                          <a:solidFill>
                            <a:schemeClr val="tx1"/>
                          </a:solidFill>
                          <a:latin typeface="Arial"/>
                          <a:cs typeface="Arial"/>
                        </a:rPr>
                        <a:t>-</a:t>
                      </a:r>
                      <a:r>
                        <a:rPr sz="2000" b="1" dirty="0">
                          <a:solidFill>
                            <a:schemeClr val="tx1"/>
                          </a:solidFill>
                          <a:latin typeface="Arial"/>
                          <a:cs typeface="Arial"/>
                        </a:rPr>
                        <a:t>off</a:t>
                      </a:r>
                      <a:r>
                        <a:rPr sz="2000" b="1" spc="25" dirty="0">
                          <a:solidFill>
                            <a:schemeClr val="tx1"/>
                          </a:solidFill>
                          <a:latin typeface="Arial"/>
                          <a:cs typeface="Arial"/>
                        </a:rPr>
                        <a:t> </a:t>
                      </a:r>
                      <a:r>
                        <a:rPr sz="2000" b="1" spc="5" dirty="0">
                          <a:solidFill>
                            <a:schemeClr val="tx1"/>
                          </a:solidFill>
                          <a:latin typeface="Arial"/>
                          <a:cs typeface="Arial"/>
                        </a:rPr>
                        <a:t>d</a:t>
                      </a:r>
                      <a:r>
                        <a:rPr sz="2000" b="1" dirty="0">
                          <a:solidFill>
                            <a:schemeClr val="tx1"/>
                          </a:solidFill>
                          <a:latin typeface="Arial"/>
                          <a:cs typeface="Arial"/>
                        </a:rPr>
                        <a:t>e</a:t>
                      </a:r>
                      <a:r>
                        <a:rPr sz="2000" b="1" spc="5" dirty="0">
                          <a:solidFill>
                            <a:schemeClr val="tx1"/>
                          </a:solidFill>
                          <a:latin typeface="Arial"/>
                          <a:cs typeface="Arial"/>
                        </a:rPr>
                        <a:t>sig</a:t>
                      </a:r>
                      <a:r>
                        <a:rPr sz="2000" b="1" dirty="0">
                          <a:solidFill>
                            <a:schemeClr val="tx1"/>
                          </a:solidFill>
                          <a:latin typeface="Arial"/>
                          <a:cs typeface="Arial"/>
                        </a:rPr>
                        <a:t>n</a:t>
                      </a:r>
                      <a:endParaRPr sz="2000" dirty="0">
                        <a:solidFill>
                          <a:schemeClr val="tx1"/>
                        </a:solidFill>
                        <a:latin typeface="Arial"/>
                        <a:cs typeface="Arial"/>
                      </a:endParaRPr>
                    </a:p>
                    <a:p>
                      <a:pPr marL="97790" marR="125730" indent="-51435">
                        <a:lnSpc>
                          <a:spcPct val="117800"/>
                        </a:lnSpc>
                      </a:pPr>
                      <a:r>
                        <a:rPr sz="2000" spc="-15" dirty="0">
                          <a:solidFill>
                            <a:schemeClr val="tx1"/>
                          </a:solidFill>
                          <a:latin typeface="Arial"/>
                          <a:cs typeface="Arial"/>
                        </a:rPr>
                        <a:t>“</a:t>
                      </a:r>
                      <a:r>
                        <a:rPr sz="2000" dirty="0">
                          <a:solidFill>
                            <a:schemeClr val="tx1"/>
                          </a:solidFill>
                          <a:latin typeface="Arial"/>
                          <a:cs typeface="Arial"/>
                        </a:rPr>
                        <a:t>I</a:t>
                      </a:r>
                      <a:r>
                        <a:rPr sz="2000" spc="25" dirty="0">
                          <a:solidFill>
                            <a:schemeClr val="tx1"/>
                          </a:solidFill>
                          <a:latin typeface="Arial"/>
                          <a:cs typeface="Arial"/>
                        </a:rPr>
                        <a:t> </a:t>
                      </a:r>
                      <a:r>
                        <a:rPr sz="2000" spc="10" dirty="0">
                          <a:solidFill>
                            <a:schemeClr val="tx1"/>
                          </a:solidFill>
                          <a:latin typeface="Arial"/>
                          <a:cs typeface="Arial"/>
                        </a:rPr>
                        <a:t>nee</a:t>
                      </a:r>
                      <a:r>
                        <a:rPr sz="2000" dirty="0">
                          <a:solidFill>
                            <a:schemeClr val="tx1"/>
                          </a:solidFill>
                          <a:latin typeface="Arial"/>
                          <a:cs typeface="Arial"/>
                        </a:rPr>
                        <a:t>d</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5" dirty="0">
                          <a:solidFill>
                            <a:schemeClr val="tx1"/>
                          </a:solidFill>
                          <a:latin typeface="Arial"/>
                          <a:cs typeface="Arial"/>
                        </a:rPr>
                        <a:t>s</a:t>
                      </a:r>
                      <a:r>
                        <a:rPr sz="2000" dirty="0">
                          <a:solidFill>
                            <a:schemeClr val="tx1"/>
                          </a:solidFill>
                          <a:latin typeface="Arial"/>
                          <a:cs typeface="Arial"/>
                        </a:rPr>
                        <a:t>o</a:t>
                      </a:r>
                      <a:r>
                        <a:rPr sz="2000" spc="-5" dirty="0">
                          <a:solidFill>
                            <a:schemeClr val="tx1"/>
                          </a:solidFill>
                          <a:latin typeface="Arial"/>
                          <a:cs typeface="Arial"/>
                        </a:rPr>
                        <a:t>l</a:t>
                      </a:r>
                      <a:r>
                        <a:rPr sz="2000" spc="-20" dirty="0">
                          <a:solidFill>
                            <a:schemeClr val="tx1"/>
                          </a:solidFill>
                          <a:latin typeface="Arial"/>
                          <a:cs typeface="Arial"/>
                        </a:rPr>
                        <a:t>v</a:t>
                      </a:r>
                      <a:r>
                        <a:rPr sz="2000" dirty="0">
                          <a:solidFill>
                            <a:schemeClr val="tx1"/>
                          </a:solidFill>
                          <a:latin typeface="Arial"/>
                          <a:cs typeface="Arial"/>
                        </a:rPr>
                        <a:t>e</a:t>
                      </a:r>
                      <a:r>
                        <a:rPr sz="2000" spc="25" dirty="0">
                          <a:solidFill>
                            <a:schemeClr val="tx1"/>
                          </a:solidFill>
                          <a:latin typeface="Arial"/>
                          <a:cs typeface="Arial"/>
                        </a:rPr>
                        <a:t> </a:t>
                      </a:r>
                      <a:r>
                        <a:rPr sz="2000" spc="-10" dirty="0">
                          <a:solidFill>
                            <a:schemeClr val="tx1"/>
                          </a:solidFill>
                          <a:latin typeface="Arial"/>
                          <a:cs typeface="Arial"/>
                        </a:rPr>
                        <a:t>t</a:t>
                      </a:r>
                      <a:r>
                        <a:rPr sz="2000" spc="-5" dirty="0">
                          <a:solidFill>
                            <a:schemeClr val="tx1"/>
                          </a:solidFill>
                          <a:latin typeface="Arial"/>
                          <a:cs typeface="Arial"/>
                        </a:rPr>
                        <a:t>h</a:t>
                      </a:r>
                      <a:r>
                        <a:rPr sz="2000" spc="-10" dirty="0">
                          <a:solidFill>
                            <a:schemeClr val="tx1"/>
                          </a:solidFill>
                          <a:latin typeface="Arial"/>
                          <a:cs typeface="Arial"/>
                        </a:rPr>
                        <a:t>i</a:t>
                      </a:r>
                      <a:r>
                        <a:rPr sz="2000" dirty="0">
                          <a:solidFill>
                            <a:schemeClr val="tx1"/>
                          </a:solidFill>
                          <a:latin typeface="Arial"/>
                          <a:cs typeface="Arial"/>
                        </a:rPr>
                        <a:t>s</a:t>
                      </a:r>
                      <a:r>
                        <a:rPr sz="2000" spc="25" dirty="0">
                          <a:solidFill>
                            <a:schemeClr val="tx1"/>
                          </a:solidFill>
                          <a:latin typeface="Arial"/>
                          <a:cs typeface="Arial"/>
                        </a:rPr>
                        <a:t> </a:t>
                      </a:r>
                      <a:r>
                        <a:rPr sz="2000" spc="10" dirty="0">
                          <a:solidFill>
                            <a:schemeClr val="tx1"/>
                          </a:solidFill>
                          <a:latin typeface="Arial"/>
                          <a:cs typeface="Arial"/>
                        </a:rPr>
                        <a:t>p</a:t>
                      </a:r>
                      <a:r>
                        <a:rPr sz="2000" spc="-20" dirty="0">
                          <a:solidFill>
                            <a:schemeClr val="tx1"/>
                          </a:solidFill>
                          <a:latin typeface="Arial"/>
                          <a:cs typeface="Arial"/>
                        </a:rPr>
                        <a:t>r</a:t>
                      </a:r>
                      <a:r>
                        <a:rPr sz="2000" spc="10" dirty="0">
                          <a:solidFill>
                            <a:schemeClr val="tx1"/>
                          </a:solidFill>
                          <a:latin typeface="Arial"/>
                          <a:cs typeface="Arial"/>
                        </a:rPr>
                        <a:t>o</a:t>
                      </a:r>
                      <a:r>
                        <a:rPr sz="2000" dirty="0">
                          <a:solidFill>
                            <a:schemeClr val="tx1"/>
                          </a:solidFill>
                          <a:latin typeface="Arial"/>
                          <a:cs typeface="Arial"/>
                        </a:rPr>
                        <a:t>bl</a:t>
                      </a:r>
                      <a:r>
                        <a:rPr sz="2000" spc="5" dirty="0">
                          <a:solidFill>
                            <a:schemeClr val="tx1"/>
                          </a:solidFill>
                          <a:latin typeface="Arial"/>
                          <a:cs typeface="Arial"/>
                        </a:rPr>
                        <a:t>e</a:t>
                      </a:r>
                      <a:r>
                        <a:rPr sz="2000" spc="-5" dirty="0">
                          <a:solidFill>
                            <a:schemeClr val="tx1"/>
                          </a:solidFill>
                          <a:latin typeface="Arial"/>
                          <a:cs typeface="Arial"/>
                        </a:rPr>
                        <a:t>m</a:t>
                      </a:r>
                      <a:r>
                        <a:rPr sz="2000" dirty="0">
                          <a:solidFill>
                            <a:schemeClr val="tx1"/>
                          </a:solidFill>
                          <a:latin typeface="Arial"/>
                          <a:cs typeface="Arial"/>
                        </a:rPr>
                        <a:t>,</a:t>
                      </a:r>
                      <a:r>
                        <a:rPr sz="2000" spc="25" dirty="0">
                          <a:solidFill>
                            <a:schemeClr val="tx1"/>
                          </a:solidFill>
                          <a:latin typeface="Arial"/>
                          <a:cs typeface="Arial"/>
                        </a:rPr>
                        <a:t> </a:t>
                      </a:r>
                      <a:r>
                        <a:rPr sz="2000" spc="5" dirty="0">
                          <a:solidFill>
                            <a:schemeClr val="tx1"/>
                          </a:solidFill>
                          <a:latin typeface="Arial"/>
                          <a:cs typeface="Arial"/>
                        </a:rPr>
                        <a:t>a</a:t>
                      </a:r>
                      <a:r>
                        <a:rPr sz="2000" spc="10" dirty="0">
                          <a:solidFill>
                            <a:schemeClr val="tx1"/>
                          </a:solidFill>
                          <a:latin typeface="Arial"/>
                          <a:cs typeface="Arial"/>
                        </a:rPr>
                        <a:t>n</a:t>
                      </a:r>
                      <a:r>
                        <a:rPr sz="2000" dirty="0">
                          <a:solidFill>
                            <a:schemeClr val="tx1"/>
                          </a:solidFill>
                          <a:latin typeface="Arial"/>
                          <a:cs typeface="Arial"/>
                        </a:rPr>
                        <a:t>d I</a:t>
                      </a:r>
                      <a:r>
                        <a:rPr sz="2000" spc="25" dirty="0">
                          <a:solidFill>
                            <a:schemeClr val="tx1"/>
                          </a:solidFill>
                          <a:latin typeface="Arial"/>
                          <a:cs typeface="Arial"/>
                        </a:rPr>
                        <a:t> </a:t>
                      </a:r>
                      <a:r>
                        <a:rPr sz="2000" spc="5" dirty="0">
                          <a:solidFill>
                            <a:schemeClr val="tx1"/>
                          </a:solidFill>
                          <a:latin typeface="Arial"/>
                          <a:cs typeface="Arial"/>
                        </a:rPr>
                        <a:t>a</a:t>
                      </a:r>
                      <a:r>
                        <a:rPr sz="2000" dirty="0">
                          <a:solidFill>
                            <a:schemeClr val="tx1"/>
                          </a:solidFill>
                          <a:latin typeface="Arial"/>
                          <a:cs typeface="Arial"/>
                        </a:rPr>
                        <a:t>m</a:t>
                      </a:r>
                      <a:r>
                        <a:rPr sz="2000" spc="25" dirty="0">
                          <a:solidFill>
                            <a:schemeClr val="tx1"/>
                          </a:solidFill>
                          <a:latin typeface="Arial"/>
                          <a:cs typeface="Arial"/>
                        </a:rPr>
                        <a:t> </a:t>
                      </a:r>
                      <a:r>
                        <a:rPr sz="2000" spc="-10" dirty="0">
                          <a:solidFill>
                            <a:schemeClr val="tx1"/>
                          </a:solidFill>
                          <a:latin typeface="Arial"/>
                          <a:cs typeface="Arial"/>
                        </a:rPr>
                        <a:t>w</a:t>
                      </a:r>
                      <a:r>
                        <a:rPr sz="2000" spc="-15" dirty="0">
                          <a:solidFill>
                            <a:schemeClr val="tx1"/>
                          </a:solidFill>
                          <a:latin typeface="Arial"/>
                          <a:cs typeface="Arial"/>
                        </a:rPr>
                        <a:t>il</a:t>
                      </a:r>
                      <a:r>
                        <a:rPr sz="2000" spc="-10" dirty="0">
                          <a:solidFill>
                            <a:schemeClr val="tx1"/>
                          </a:solidFill>
                          <a:latin typeface="Arial"/>
                          <a:cs typeface="Arial"/>
                        </a:rPr>
                        <a:t>l</a:t>
                      </a:r>
                      <a:r>
                        <a:rPr sz="2000" spc="-5" dirty="0">
                          <a:solidFill>
                            <a:schemeClr val="tx1"/>
                          </a:solidFill>
                          <a:latin typeface="Arial"/>
                          <a:cs typeface="Arial"/>
                        </a:rPr>
                        <a:t>i</a:t>
                      </a:r>
                      <a:r>
                        <a:rPr sz="2000" spc="10" dirty="0">
                          <a:solidFill>
                            <a:schemeClr val="tx1"/>
                          </a:solidFill>
                          <a:latin typeface="Arial"/>
                          <a:cs typeface="Arial"/>
                        </a:rPr>
                        <a:t>n</a:t>
                      </a:r>
                      <a:r>
                        <a:rPr sz="2000" dirty="0">
                          <a:solidFill>
                            <a:schemeClr val="tx1"/>
                          </a:solidFill>
                          <a:latin typeface="Arial"/>
                          <a:cs typeface="Arial"/>
                        </a:rPr>
                        <a:t>g</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5" dirty="0">
                          <a:solidFill>
                            <a:schemeClr val="tx1"/>
                          </a:solidFill>
                          <a:latin typeface="Arial"/>
                          <a:cs typeface="Arial"/>
                        </a:rPr>
                        <a:t>a</a:t>
                      </a:r>
                      <a:r>
                        <a:rPr sz="2000" spc="-15" dirty="0">
                          <a:solidFill>
                            <a:schemeClr val="tx1"/>
                          </a:solidFill>
                          <a:latin typeface="Arial"/>
                          <a:cs typeface="Arial"/>
                        </a:rPr>
                        <a:t>l</a:t>
                      </a:r>
                      <a:r>
                        <a:rPr sz="2000" dirty="0">
                          <a:solidFill>
                            <a:schemeClr val="tx1"/>
                          </a:solidFill>
                          <a:latin typeface="Arial"/>
                          <a:cs typeface="Arial"/>
                        </a:rPr>
                        <a:t>l</a:t>
                      </a:r>
                      <a:r>
                        <a:rPr sz="2000" spc="-10" dirty="0">
                          <a:solidFill>
                            <a:schemeClr val="tx1"/>
                          </a:solidFill>
                          <a:latin typeface="Arial"/>
                          <a:cs typeface="Arial"/>
                        </a:rPr>
                        <a:t>o</a:t>
                      </a:r>
                      <a:r>
                        <a:rPr sz="2000" dirty="0">
                          <a:solidFill>
                            <a:schemeClr val="tx1"/>
                          </a:solidFill>
                          <a:latin typeface="Arial"/>
                          <a:cs typeface="Arial"/>
                        </a:rPr>
                        <a:t>w</a:t>
                      </a:r>
                      <a:r>
                        <a:rPr sz="2000" spc="25" dirty="0">
                          <a:solidFill>
                            <a:schemeClr val="tx1"/>
                          </a:solidFill>
                          <a:latin typeface="Arial"/>
                          <a:cs typeface="Arial"/>
                        </a:rPr>
                        <a:t> </a:t>
                      </a:r>
                      <a:r>
                        <a:rPr sz="2000" spc="-5" dirty="0">
                          <a:solidFill>
                            <a:schemeClr val="tx1"/>
                          </a:solidFill>
                          <a:latin typeface="Arial"/>
                          <a:cs typeface="Arial"/>
                        </a:rPr>
                        <a:t>si</a:t>
                      </a:r>
                      <a:r>
                        <a:rPr sz="2000" spc="5" dirty="0">
                          <a:solidFill>
                            <a:schemeClr val="tx1"/>
                          </a:solidFill>
                          <a:latin typeface="Arial"/>
                          <a:cs typeface="Arial"/>
                        </a:rPr>
                        <a:t>g</a:t>
                      </a:r>
                      <a:r>
                        <a:rPr sz="2000" spc="-5" dirty="0">
                          <a:solidFill>
                            <a:schemeClr val="tx1"/>
                          </a:solidFill>
                          <a:latin typeface="Arial"/>
                          <a:cs typeface="Arial"/>
                        </a:rPr>
                        <a:t>n</a:t>
                      </a:r>
                      <a:r>
                        <a:rPr sz="2000" spc="-10" dirty="0">
                          <a:solidFill>
                            <a:schemeClr val="tx1"/>
                          </a:solidFill>
                          <a:latin typeface="Arial"/>
                          <a:cs typeface="Arial"/>
                        </a:rPr>
                        <a:t>i</a:t>
                      </a:r>
                      <a:r>
                        <a:rPr sz="2000" dirty="0">
                          <a:solidFill>
                            <a:schemeClr val="tx1"/>
                          </a:solidFill>
                          <a:latin typeface="Arial"/>
                          <a:cs typeface="Arial"/>
                        </a:rPr>
                        <a:t>fi</a:t>
                      </a:r>
                      <a:r>
                        <a:rPr sz="2000" spc="-20" dirty="0">
                          <a:solidFill>
                            <a:schemeClr val="tx1"/>
                          </a:solidFill>
                          <a:latin typeface="Arial"/>
                          <a:cs typeface="Arial"/>
                        </a:rPr>
                        <a:t>c</a:t>
                      </a:r>
                      <a:r>
                        <a:rPr sz="2000" spc="5" dirty="0">
                          <a:solidFill>
                            <a:schemeClr val="tx1"/>
                          </a:solidFill>
                          <a:latin typeface="Arial"/>
                          <a:cs typeface="Arial"/>
                        </a:rPr>
                        <a:t>a</a:t>
                      </a:r>
                      <a:r>
                        <a:rPr sz="2000" spc="-15" dirty="0">
                          <a:solidFill>
                            <a:schemeClr val="tx1"/>
                          </a:solidFill>
                          <a:latin typeface="Arial"/>
                          <a:cs typeface="Arial"/>
                        </a:rPr>
                        <a:t>n</a:t>
                      </a:r>
                      <a:r>
                        <a:rPr sz="2000" dirty="0">
                          <a:solidFill>
                            <a:schemeClr val="tx1"/>
                          </a:solidFill>
                          <a:latin typeface="Arial"/>
                          <a:cs typeface="Arial"/>
                        </a:rPr>
                        <a:t>t fl</a:t>
                      </a:r>
                      <a:r>
                        <a:rPr sz="2000" spc="-25" dirty="0">
                          <a:solidFill>
                            <a:schemeClr val="tx1"/>
                          </a:solidFill>
                          <a:latin typeface="Arial"/>
                          <a:cs typeface="Arial"/>
                        </a:rPr>
                        <a:t>e</a:t>
                      </a:r>
                      <a:r>
                        <a:rPr sz="2000" spc="-10" dirty="0">
                          <a:solidFill>
                            <a:schemeClr val="tx1"/>
                          </a:solidFill>
                          <a:latin typeface="Arial"/>
                          <a:cs typeface="Arial"/>
                        </a:rPr>
                        <a:t>x</a:t>
                      </a:r>
                      <a:r>
                        <a:rPr sz="2000" spc="-5" dirty="0">
                          <a:solidFill>
                            <a:schemeClr val="tx1"/>
                          </a:solidFill>
                          <a:latin typeface="Arial"/>
                          <a:cs typeface="Arial"/>
                        </a:rPr>
                        <a:t>ib</a:t>
                      </a:r>
                      <a:r>
                        <a:rPr sz="2000" spc="-15" dirty="0">
                          <a:solidFill>
                            <a:schemeClr val="tx1"/>
                          </a:solidFill>
                          <a:latin typeface="Arial"/>
                          <a:cs typeface="Arial"/>
                        </a:rPr>
                        <a:t>i</a:t>
                      </a:r>
                      <a:r>
                        <a:rPr sz="2000" spc="-10" dirty="0">
                          <a:solidFill>
                            <a:schemeClr val="tx1"/>
                          </a:solidFill>
                          <a:latin typeface="Arial"/>
                          <a:cs typeface="Arial"/>
                        </a:rPr>
                        <a:t>l</a:t>
                      </a:r>
                      <a:r>
                        <a:rPr sz="2000" spc="-15" dirty="0">
                          <a:solidFill>
                            <a:schemeClr val="tx1"/>
                          </a:solidFill>
                          <a:latin typeface="Arial"/>
                          <a:cs typeface="Arial"/>
                        </a:rPr>
                        <a:t>i</a:t>
                      </a:r>
                      <a:r>
                        <a:rPr sz="2000" spc="30" dirty="0">
                          <a:solidFill>
                            <a:schemeClr val="tx1"/>
                          </a:solidFill>
                          <a:latin typeface="Arial"/>
                          <a:cs typeface="Arial"/>
                        </a:rPr>
                        <a:t>t</a:t>
                      </a:r>
                      <a:r>
                        <a:rPr sz="2000" dirty="0">
                          <a:solidFill>
                            <a:schemeClr val="tx1"/>
                          </a:solidFill>
                          <a:latin typeface="Arial"/>
                          <a:cs typeface="Arial"/>
                        </a:rPr>
                        <a:t>y</a:t>
                      </a:r>
                      <a:r>
                        <a:rPr sz="2000" spc="25" dirty="0">
                          <a:solidFill>
                            <a:schemeClr val="tx1"/>
                          </a:solidFill>
                          <a:latin typeface="Arial"/>
                          <a:cs typeface="Arial"/>
                        </a:rPr>
                        <a:t> </a:t>
                      </a:r>
                      <a:r>
                        <a:rPr sz="2000" dirty="0">
                          <a:solidFill>
                            <a:schemeClr val="tx1"/>
                          </a:solidFill>
                          <a:latin typeface="Arial"/>
                          <a:cs typeface="Arial"/>
                        </a:rPr>
                        <a:t>as</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10" dirty="0">
                          <a:solidFill>
                            <a:schemeClr val="tx1"/>
                          </a:solidFill>
                          <a:latin typeface="Arial"/>
                          <a:cs typeface="Arial"/>
                        </a:rPr>
                        <a:t>t</a:t>
                      </a:r>
                      <a:r>
                        <a:rPr sz="2000" spc="10" dirty="0">
                          <a:solidFill>
                            <a:schemeClr val="tx1"/>
                          </a:solidFill>
                          <a:latin typeface="Arial"/>
                          <a:cs typeface="Arial"/>
                        </a:rPr>
                        <a:t>h</a:t>
                      </a:r>
                      <a:r>
                        <a:rPr sz="2000" dirty="0">
                          <a:solidFill>
                            <a:schemeClr val="tx1"/>
                          </a:solidFill>
                          <a:latin typeface="Arial"/>
                          <a:cs typeface="Arial"/>
                        </a:rPr>
                        <a:t>e</a:t>
                      </a:r>
                      <a:r>
                        <a:rPr sz="2000" spc="25" dirty="0">
                          <a:solidFill>
                            <a:schemeClr val="tx1"/>
                          </a:solidFill>
                          <a:latin typeface="Arial"/>
                          <a:cs typeface="Arial"/>
                        </a:rPr>
                        <a:t> </a:t>
                      </a:r>
                      <a:r>
                        <a:rPr sz="2000" spc="5" dirty="0">
                          <a:solidFill>
                            <a:schemeClr val="tx1"/>
                          </a:solidFill>
                          <a:latin typeface="Arial"/>
                          <a:cs typeface="Arial"/>
                        </a:rPr>
                        <a:t>s</a:t>
                      </a:r>
                      <a:r>
                        <a:rPr sz="2000" dirty="0">
                          <a:solidFill>
                            <a:schemeClr val="tx1"/>
                          </a:solidFill>
                          <a:latin typeface="Arial"/>
                          <a:cs typeface="Arial"/>
                        </a:rPr>
                        <a:t>ol</a:t>
                      </a:r>
                      <a:r>
                        <a:rPr sz="2000" spc="-5" dirty="0">
                          <a:solidFill>
                            <a:schemeClr val="tx1"/>
                          </a:solidFill>
                          <a:latin typeface="Arial"/>
                          <a:cs typeface="Arial"/>
                        </a:rPr>
                        <a:t>u</a:t>
                      </a:r>
                      <a:r>
                        <a:rPr sz="2000" spc="-15" dirty="0">
                          <a:solidFill>
                            <a:schemeClr val="tx1"/>
                          </a:solidFill>
                          <a:latin typeface="Arial"/>
                          <a:cs typeface="Arial"/>
                        </a:rPr>
                        <a:t>t</a:t>
                      </a:r>
                      <a:r>
                        <a:rPr sz="2000" spc="-5" dirty="0">
                          <a:solidFill>
                            <a:schemeClr val="tx1"/>
                          </a:solidFill>
                          <a:latin typeface="Arial"/>
                          <a:cs typeface="Arial"/>
                        </a:rPr>
                        <a:t>i</a:t>
                      </a:r>
                      <a:r>
                        <a:rPr sz="2000" spc="10" dirty="0">
                          <a:solidFill>
                            <a:schemeClr val="tx1"/>
                          </a:solidFill>
                          <a:latin typeface="Arial"/>
                          <a:cs typeface="Arial"/>
                        </a:rPr>
                        <a:t>o</a:t>
                      </a:r>
                      <a:r>
                        <a:rPr sz="2000" spc="-5" dirty="0">
                          <a:solidFill>
                            <a:schemeClr val="tx1"/>
                          </a:solidFill>
                          <a:latin typeface="Arial"/>
                          <a:cs typeface="Arial"/>
                        </a:rPr>
                        <a:t>n</a:t>
                      </a:r>
                      <a:r>
                        <a:rPr sz="2000" spc="-114" dirty="0">
                          <a:solidFill>
                            <a:schemeClr val="tx1"/>
                          </a:solidFill>
                          <a:latin typeface="Arial"/>
                          <a:cs typeface="Arial"/>
                        </a:rPr>
                        <a:t>.</a:t>
                      </a:r>
                      <a:r>
                        <a:rPr sz="2000" dirty="0">
                          <a:solidFill>
                            <a:schemeClr val="tx1"/>
                          </a:solidFill>
                          <a:latin typeface="Arial"/>
                          <a:cs typeface="Arial"/>
                        </a:rPr>
                        <a:t>”</a:t>
                      </a: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F6E8E9"/>
                    </a:solidFill>
                  </a:tcPr>
                </a:tc>
                <a:extLst>
                  <a:ext uri="{0D108BD9-81ED-4DB2-BD59-A6C34878D82A}">
                    <a16:rowId xmlns:a16="http://schemas.microsoft.com/office/drawing/2014/main" val="10005"/>
                  </a:ext>
                </a:extLst>
              </a:tr>
              <a:tr h="1067743">
                <a:tc>
                  <a:txBody>
                    <a:bodyPr/>
                    <a:lstStyle/>
                    <a:p>
                      <a:pPr marL="100965" algn="just">
                        <a:lnSpc>
                          <a:spcPct val="100000"/>
                        </a:lnSpc>
                      </a:pPr>
                      <a:r>
                        <a:rPr sz="2000" b="1" spc="-5" dirty="0">
                          <a:solidFill>
                            <a:schemeClr val="tx1"/>
                          </a:solidFill>
                          <a:latin typeface="Arial"/>
                          <a:cs typeface="Arial"/>
                        </a:rPr>
                        <a:t>5</a:t>
                      </a:r>
                      <a:r>
                        <a:rPr sz="2000" b="1" dirty="0">
                          <a:solidFill>
                            <a:schemeClr val="tx1"/>
                          </a:solidFill>
                          <a:latin typeface="Arial"/>
                          <a:cs typeface="Arial"/>
                        </a:rPr>
                        <a:t>.</a:t>
                      </a:r>
                      <a:r>
                        <a:rPr sz="2000" b="1" spc="25" dirty="0">
                          <a:solidFill>
                            <a:schemeClr val="tx1"/>
                          </a:solidFill>
                          <a:latin typeface="Arial"/>
                          <a:cs typeface="Arial"/>
                        </a:rPr>
                        <a:t> </a:t>
                      </a:r>
                      <a:r>
                        <a:rPr sz="2000" b="1" spc="-80" dirty="0">
                          <a:solidFill>
                            <a:schemeClr val="tx1"/>
                          </a:solidFill>
                          <a:latin typeface="Arial"/>
                          <a:cs typeface="Arial"/>
                        </a:rPr>
                        <a:t>T</a:t>
                      </a:r>
                      <a:r>
                        <a:rPr sz="2000" b="1" dirty="0">
                          <a:solidFill>
                            <a:schemeClr val="tx1"/>
                          </a:solidFill>
                          <a:latin typeface="Arial"/>
                          <a:cs typeface="Arial"/>
                        </a:rPr>
                        <a:t>ru</a:t>
                      </a:r>
                      <a:r>
                        <a:rPr sz="2000" b="1" spc="5" dirty="0">
                          <a:solidFill>
                            <a:schemeClr val="tx1"/>
                          </a:solidFill>
                          <a:latin typeface="Arial"/>
                          <a:cs typeface="Arial"/>
                        </a:rPr>
                        <a:t>s</a:t>
                      </a:r>
                      <a:r>
                        <a:rPr sz="2000" b="1" spc="-5" dirty="0">
                          <a:solidFill>
                            <a:schemeClr val="tx1"/>
                          </a:solidFill>
                          <a:latin typeface="Arial"/>
                          <a:cs typeface="Arial"/>
                        </a:rPr>
                        <a:t>t</a:t>
                      </a:r>
                      <a:r>
                        <a:rPr sz="2000" b="1" spc="10" dirty="0">
                          <a:solidFill>
                            <a:schemeClr val="tx1"/>
                          </a:solidFill>
                          <a:latin typeface="Arial"/>
                          <a:cs typeface="Arial"/>
                        </a:rPr>
                        <a:t>e</a:t>
                      </a:r>
                      <a:r>
                        <a:rPr sz="2000" b="1" dirty="0">
                          <a:solidFill>
                            <a:schemeClr val="tx1"/>
                          </a:solidFill>
                          <a:latin typeface="Arial"/>
                          <a:cs typeface="Arial"/>
                        </a:rPr>
                        <a:t>d</a:t>
                      </a:r>
                      <a:r>
                        <a:rPr sz="2000" b="1" spc="25" dirty="0">
                          <a:solidFill>
                            <a:schemeClr val="tx1"/>
                          </a:solidFill>
                          <a:latin typeface="Arial"/>
                          <a:cs typeface="Arial"/>
                        </a:rPr>
                        <a:t> </a:t>
                      </a:r>
                      <a:r>
                        <a:rPr sz="2000" b="1" spc="10" dirty="0">
                          <a:solidFill>
                            <a:schemeClr val="tx1"/>
                          </a:solidFill>
                          <a:latin typeface="Arial"/>
                          <a:cs typeface="Arial"/>
                        </a:rPr>
                        <a:t>h</a:t>
                      </a:r>
                      <a:r>
                        <a:rPr sz="2000" b="1" spc="5" dirty="0">
                          <a:solidFill>
                            <a:schemeClr val="tx1"/>
                          </a:solidFill>
                          <a:latin typeface="Arial"/>
                          <a:cs typeface="Arial"/>
                        </a:rPr>
                        <a:t>el</a:t>
                      </a:r>
                      <a:r>
                        <a:rPr sz="2000" b="1" spc="10" dirty="0">
                          <a:solidFill>
                            <a:schemeClr val="tx1"/>
                          </a:solidFill>
                          <a:latin typeface="Arial"/>
                          <a:cs typeface="Arial"/>
                        </a:rPr>
                        <a:t>p</a:t>
                      </a:r>
                      <a:r>
                        <a:rPr sz="2000" b="1" spc="5" dirty="0">
                          <a:solidFill>
                            <a:schemeClr val="tx1"/>
                          </a:solidFill>
                          <a:latin typeface="Arial"/>
                          <a:cs typeface="Arial"/>
                        </a:rPr>
                        <a:t>e</a:t>
                      </a:r>
                      <a:r>
                        <a:rPr sz="2000" b="1" dirty="0">
                          <a:solidFill>
                            <a:schemeClr val="tx1"/>
                          </a:solidFill>
                          <a:latin typeface="Arial"/>
                          <a:cs typeface="Arial"/>
                        </a:rPr>
                        <a:t>r</a:t>
                      </a:r>
                      <a:endParaRPr sz="2000" dirty="0">
                        <a:solidFill>
                          <a:schemeClr val="tx1"/>
                        </a:solidFill>
                        <a:latin typeface="Arial"/>
                        <a:cs typeface="Arial"/>
                      </a:endParaRPr>
                    </a:p>
                    <a:p>
                      <a:pPr marL="99060" marR="174625" indent="-52705" algn="just">
                        <a:lnSpc>
                          <a:spcPct val="117800"/>
                        </a:lnSpc>
                      </a:pPr>
                      <a:r>
                        <a:rPr sz="2000" spc="-15" dirty="0">
                          <a:solidFill>
                            <a:schemeClr val="tx1"/>
                          </a:solidFill>
                          <a:latin typeface="Arial"/>
                          <a:cs typeface="Arial"/>
                        </a:rPr>
                        <a:t>“</a:t>
                      </a:r>
                      <a:r>
                        <a:rPr sz="2000" dirty="0">
                          <a:solidFill>
                            <a:schemeClr val="tx1"/>
                          </a:solidFill>
                          <a:latin typeface="Arial"/>
                          <a:cs typeface="Arial"/>
                        </a:rPr>
                        <a:t>I</a:t>
                      </a:r>
                      <a:r>
                        <a:rPr sz="2000" spc="25" dirty="0">
                          <a:solidFill>
                            <a:schemeClr val="tx1"/>
                          </a:solidFill>
                          <a:latin typeface="Arial"/>
                          <a:cs typeface="Arial"/>
                        </a:rPr>
                        <a:t> </a:t>
                      </a:r>
                      <a:r>
                        <a:rPr sz="2000" spc="10" dirty="0">
                          <a:solidFill>
                            <a:schemeClr val="tx1"/>
                          </a:solidFill>
                          <a:latin typeface="Arial"/>
                          <a:cs typeface="Arial"/>
                        </a:rPr>
                        <a:t>nee</a:t>
                      </a:r>
                      <a:r>
                        <a:rPr sz="2000" dirty="0">
                          <a:solidFill>
                            <a:schemeClr val="tx1"/>
                          </a:solidFill>
                          <a:latin typeface="Arial"/>
                          <a:cs typeface="Arial"/>
                        </a:rPr>
                        <a:t>d</a:t>
                      </a:r>
                      <a:r>
                        <a:rPr sz="2000" spc="30" dirty="0">
                          <a:solidFill>
                            <a:schemeClr val="tx1"/>
                          </a:solidFill>
                          <a:latin typeface="Arial"/>
                          <a:cs typeface="Arial"/>
                        </a:rPr>
                        <a:t> </a:t>
                      </a:r>
                      <a:r>
                        <a:rPr sz="2000" spc="10" dirty="0">
                          <a:solidFill>
                            <a:schemeClr val="tx1"/>
                          </a:solidFill>
                          <a:latin typeface="Arial"/>
                          <a:cs typeface="Arial"/>
                        </a:rPr>
                        <a:t>h</a:t>
                      </a:r>
                      <a:r>
                        <a:rPr sz="2000" spc="-5" dirty="0">
                          <a:solidFill>
                            <a:schemeClr val="tx1"/>
                          </a:solidFill>
                          <a:latin typeface="Arial"/>
                          <a:cs typeface="Arial"/>
                        </a:rPr>
                        <a:t>el</a:t>
                      </a:r>
                      <a:r>
                        <a:rPr sz="2000" spc="-40" dirty="0">
                          <a:solidFill>
                            <a:schemeClr val="tx1"/>
                          </a:solidFill>
                          <a:latin typeface="Arial"/>
                          <a:cs typeface="Arial"/>
                        </a:rPr>
                        <a:t>p</a:t>
                      </a:r>
                      <a:r>
                        <a:rPr sz="2000" dirty="0">
                          <a:solidFill>
                            <a:schemeClr val="tx1"/>
                          </a:solidFill>
                          <a:latin typeface="Arial"/>
                          <a:cs typeface="Arial"/>
                        </a:rPr>
                        <a:t>,</a:t>
                      </a:r>
                      <a:r>
                        <a:rPr sz="2000" spc="25" dirty="0">
                          <a:solidFill>
                            <a:schemeClr val="tx1"/>
                          </a:solidFill>
                          <a:latin typeface="Arial"/>
                          <a:cs typeface="Arial"/>
                        </a:rPr>
                        <a:t> </a:t>
                      </a:r>
                      <a:r>
                        <a:rPr sz="2000" spc="-20" dirty="0">
                          <a:solidFill>
                            <a:schemeClr val="tx1"/>
                          </a:solidFill>
                          <a:latin typeface="Arial"/>
                          <a:cs typeface="Arial"/>
                        </a:rPr>
                        <a:t>c</a:t>
                      </a:r>
                      <a:r>
                        <a:rPr sz="2000" spc="10" dirty="0">
                          <a:solidFill>
                            <a:schemeClr val="tx1"/>
                          </a:solidFill>
                          <a:latin typeface="Arial"/>
                          <a:cs typeface="Arial"/>
                        </a:rPr>
                        <a:t>om</a:t>
                      </a:r>
                      <a:r>
                        <a:rPr sz="2000" dirty="0">
                          <a:solidFill>
                            <a:schemeClr val="tx1"/>
                          </a:solidFill>
                          <a:latin typeface="Arial"/>
                          <a:cs typeface="Arial"/>
                        </a:rPr>
                        <a:t>e</a:t>
                      </a:r>
                      <a:r>
                        <a:rPr sz="2000" spc="25" dirty="0">
                          <a:solidFill>
                            <a:schemeClr val="tx1"/>
                          </a:solidFill>
                          <a:latin typeface="Arial"/>
                          <a:cs typeface="Arial"/>
                        </a:rPr>
                        <a:t> </a:t>
                      </a:r>
                      <a:r>
                        <a:rPr sz="2000" spc="5" dirty="0">
                          <a:solidFill>
                            <a:schemeClr val="tx1"/>
                          </a:solidFill>
                          <a:latin typeface="Arial"/>
                          <a:cs typeface="Arial"/>
                        </a:rPr>
                        <a:t>a</a:t>
                      </a:r>
                      <a:r>
                        <a:rPr sz="2000" spc="10" dirty="0">
                          <a:solidFill>
                            <a:schemeClr val="tx1"/>
                          </a:solidFill>
                          <a:latin typeface="Arial"/>
                          <a:cs typeface="Arial"/>
                        </a:rPr>
                        <a:t>n</a:t>
                      </a:r>
                      <a:r>
                        <a:rPr sz="2000" dirty="0">
                          <a:solidFill>
                            <a:schemeClr val="tx1"/>
                          </a:solidFill>
                          <a:latin typeface="Arial"/>
                          <a:cs typeface="Arial"/>
                        </a:rPr>
                        <a:t>d</a:t>
                      </a:r>
                      <a:r>
                        <a:rPr sz="2000" spc="25" dirty="0">
                          <a:solidFill>
                            <a:schemeClr val="tx1"/>
                          </a:solidFill>
                          <a:latin typeface="Arial"/>
                          <a:cs typeface="Arial"/>
                        </a:rPr>
                        <a:t> </a:t>
                      </a:r>
                      <a:r>
                        <a:rPr sz="2000" spc="10" dirty="0">
                          <a:solidFill>
                            <a:schemeClr val="tx1"/>
                          </a:solidFill>
                          <a:latin typeface="Arial"/>
                          <a:cs typeface="Arial"/>
                        </a:rPr>
                        <a:t>p</a:t>
                      </a:r>
                      <a:r>
                        <a:rPr sz="2000" spc="5" dirty="0">
                          <a:solidFill>
                            <a:schemeClr val="tx1"/>
                          </a:solidFill>
                          <a:latin typeface="Arial"/>
                          <a:cs typeface="Arial"/>
                        </a:rPr>
                        <a:t>e</a:t>
                      </a:r>
                      <a:r>
                        <a:rPr sz="2000" spc="30" dirty="0">
                          <a:solidFill>
                            <a:schemeClr val="tx1"/>
                          </a:solidFill>
                          <a:latin typeface="Arial"/>
                          <a:cs typeface="Arial"/>
                        </a:rPr>
                        <a:t>r</a:t>
                      </a:r>
                      <a:r>
                        <a:rPr sz="2000" spc="-15" dirty="0">
                          <a:solidFill>
                            <a:schemeClr val="tx1"/>
                          </a:solidFill>
                          <a:latin typeface="Arial"/>
                          <a:cs typeface="Arial"/>
                        </a:rPr>
                        <a:t>f</a:t>
                      </a:r>
                      <a:r>
                        <a:rPr sz="2000" spc="10" dirty="0">
                          <a:solidFill>
                            <a:schemeClr val="tx1"/>
                          </a:solidFill>
                          <a:latin typeface="Arial"/>
                          <a:cs typeface="Arial"/>
                        </a:rPr>
                        <a:t>o</a:t>
                      </a:r>
                      <a:r>
                        <a:rPr sz="2000" spc="-5" dirty="0">
                          <a:solidFill>
                            <a:schemeClr val="tx1"/>
                          </a:solidFill>
                          <a:latin typeface="Arial"/>
                          <a:cs typeface="Arial"/>
                        </a:rPr>
                        <a:t>r</a:t>
                      </a:r>
                      <a:r>
                        <a:rPr sz="2000" dirty="0">
                          <a:solidFill>
                            <a:schemeClr val="tx1"/>
                          </a:solidFill>
                          <a:latin typeface="Arial"/>
                          <a:cs typeface="Arial"/>
                        </a:rPr>
                        <a:t>m </a:t>
                      </a:r>
                      <a:r>
                        <a:rPr sz="2000" spc="-15" dirty="0">
                          <a:solidFill>
                            <a:schemeClr val="tx1"/>
                          </a:solidFill>
                          <a:latin typeface="Arial"/>
                          <a:cs typeface="Arial"/>
                        </a:rPr>
                        <a:t>f</a:t>
                      </a:r>
                      <a:r>
                        <a:rPr sz="2000" spc="10" dirty="0">
                          <a:solidFill>
                            <a:schemeClr val="tx1"/>
                          </a:solidFill>
                          <a:latin typeface="Arial"/>
                          <a:cs typeface="Arial"/>
                        </a:rPr>
                        <a:t>o</a:t>
                      </a:r>
                      <a:r>
                        <a:rPr sz="2000" dirty="0">
                          <a:solidFill>
                            <a:schemeClr val="tx1"/>
                          </a:solidFill>
                          <a:latin typeface="Arial"/>
                          <a:cs typeface="Arial"/>
                        </a:rPr>
                        <a:t>r</a:t>
                      </a:r>
                      <a:r>
                        <a:rPr sz="2000" spc="25" dirty="0">
                          <a:solidFill>
                            <a:schemeClr val="tx1"/>
                          </a:solidFill>
                          <a:latin typeface="Arial"/>
                          <a:cs typeface="Arial"/>
                        </a:rPr>
                        <a:t> </a:t>
                      </a:r>
                      <a:r>
                        <a:rPr sz="2000" spc="10" dirty="0">
                          <a:solidFill>
                            <a:schemeClr val="tx1"/>
                          </a:solidFill>
                          <a:latin typeface="Arial"/>
                          <a:cs typeface="Arial"/>
                        </a:rPr>
                        <a:t>m</a:t>
                      </a:r>
                      <a:r>
                        <a:rPr sz="2000" dirty="0">
                          <a:solidFill>
                            <a:schemeClr val="tx1"/>
                          </a:solidFill>
                          <a:latin typeface="Arial"/>
                          <a:cs typeface="Arial"/>
                        </a:rPr>
                        <a:t>e</a:t>
                      </a:r>
                      <a:r>
                        <a:rPr sz="2000" spc="25" dirty="0">
                          <a:solidFill>
                            <a:schemeClr val="tx1"/>
                          </a:solidFill>
                          <a:latin typeface="Arial"/>
                          <a:cs typeface="Arial"/>
                        </a:rPr>
                        <a:t> </a:t>
                      </a:r>
                      <a:r>
                        <a:rPr sz="2000" spc="-10" dirty="0">
                          <a:solidFill>
                            <a:schemeClr val="tx1"/>
                          </a:solidFill>
                          <a:latin typeface="Arial"/>
                          <a:cs typeface="Arial"/>
                        </a:rPr>
                        <a:t>w</a:t>
                      </a:r>
                      <a:r>
                        <a:rPr sz="2000" spc="-15" dirty="0">
                          <a:solidFill>
                            <a:schemeClr val="tx1"/>
                          </a:solidFill>
                          <a:latin typeface="Arial"/>
                          <a:cs typeface="Arial"/>
                        </a:rPr>
                        <a:t>i</a:t>
                      </a:r>
                      <a:r>
                        <a:rPr sz="2000" spc="-10" dirty="0">
                          <a:solidFill>
                            <a:schemeClr val="tx1"/>
                          </a:solidFill>
                          <a:latin typeface="Arial"/>
                          <a:cs typeface="Arial"/>
                        </a:rPr>
                        <a:t>t</a:t>
                      </a:r>
                      <a:r>
                        <a:rPr sz="2000" spc="10" dirty="0">
                          <a:solidFill>
                            <a:schemeClr val="tx1"/>
                          </a:solidFill>
                          <a:latin typeface="Arial"/>
                          <a:cs typeface="Arial"/>
                        </a:rPr>
                        <a:t>ho</a:t>
                      </a:r>
                      <a:r>
                        <a:rPr sz="2000" spc="-5" dirty="0">
                          <a:solidFill>
                            <a:schemeClr val="tx1"/>
                          </a:solidFill>
                          <a:latin typeface="Arial"/>
                          <a:cs typeface="Arial"/>
                        </a:rPr>
                        <a:t>u</a:t>
                      </a:r>
                      <a:r>
                        <a:rPr sz="2000" dirty="0">
                          <a:solidFill>
                            <a:schemeClr val="tx1"/>
                          </a:solidFill>
                          <a:latin typeface="Arial"/>
                          <a:cs typeface="Arial"/>
                        </a:rPr>
                        <a:t>t</a:t>
                      </a:r>
                      <a:r>
                        <a:rPr sz="2000" spc="25" dirty="0">
                          <a:solidFill>
                            <a:schemeClr val="tx1"/>
                          </a:solidFill>
                          <a:latin typeface="Arial"/>
                          <a:cs typeface="Arial"/>
                        </a:rPr>
                        <a:t> </a:t>
                      </a:r>
                      <a:r>
                        <a:rPr sz="2000" spc="10" dirty="0">
                          <a:solidFill>
                            <a:schemeClr val="tx1"/>
                          </a:solidFill>
                          <a:latin typeface="Arial"/>
                          <a:cs typeface="Arial"/>
                        </a:rPr>
                        <a:t>m</a:t>
                      </a:r>
                      <a:r>
                        <a:rPr sz="2000" dirty="0">
                          <a:solidFill>
                            <a:schemeClr val="tx1"/>
                          </a:solidFill>
                          <a:latin typeface="Arial"/>
                          <a:cs typeface="Arial"/>
                        </a:rPr>
                        <a:t>e</a:t>
                      </a:r>
                      <a:r>
                        <a:rPr sz="2000" spc="25" dirty="0">
                          <a:solidFill>
                            <a:schemeClr val="tx1"/>
                          </a:solidFill>
                          <a:latin typeface="Arial"/>
                          <a:cs typeface="Arial"/>
                        </a:rPr>
                        <a:t> </a:t>
                      </a:r>
                      <a:r>
                        <a:rPr sz="2000" spc="10" dirty="0">
                          <a:solidFill>
                            <a:schemeClr val="tx1"/>
                          </a:solidFill>
                          <a:latin typeface="Arial"/>
                          <a:cs typeface="Arial"/>
                        </a:rPr>
                        <a:t>h</a:t>
                      </a:r>
                      <a:r>
                        <a:rPr sz="2000" dirty="0">
                          <a:solidFill>
                            <a:schemeClr val="tx1"/>
                          </a:solidFill>
                          <a:latin typeface="Arial"/>
                          <a:cs typeface="Arial"/>
                        </a:rPr>
                        <a:t>a</a:t>
                      </a:r>
                      <a:r>
                        <a:rPr sz="2000" spc="-10" dirty="0">
                          <a:solidFill>
                            <a:schemeClr val="tx1"/>
                          </a:solidFill>
                          <a:latin typeface="Arial"/>
                          <a:cs typeface="Arial"/>
                        </a:rPr>
                        <a:t>v</a:t>
                      </a:r>
                      <a:r>
                        <a:rPr sz="2000" spc="-5" dirty="0">
                          <a:solidFill>
                            <a:schemeClr val="tx1"/>
                          </a:solidFill>
                          <a:latin typeface="Arial"/>
                          <a:cs typeface="Arial"/>
                        </a:rPr>
                        <a:t>i</a:t>
                      </a:r>
                      <a:r>
                        <a:rPr sz="2000" spc="10" dirty="0">
                          <a:solidFill>
                            <a:schemeClr val="tx1"/>
                          </a:solidFill>
                          <a:latin typeface="Arial"/>
                          <a:cs typeface="Arial"/>
                        </a:rPr>
                        <a:t>n</a:t>
                      </a:r>
                      <a:r>
                        <a:rPr sz="2000" dirty="0">
                          <a:solidFill>
                            <a:schemeClr val="tx1"/>
                          </a:solidFill>
                          <a:latin typeface="Arial"/>
                          <a:cs typeface="Arial"/>
                        </a:rPr>
                        <a:t>g</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25" dirty="0">
                          <a:solidFill>
                            <a:schemeClr val="tx1"/>
                          </a:solidFill>
                          <a:latin typeface="Arial"/>
                          <a:cs typeface="Arial"/>
                        </a:rPr>
                        <a:t>t</a:t>
                      </a:r>
                      <a:r>
                        <a:rPr sz="2000" spc="-5" dirty="0">
                          <a:solidFill>
                            <a:schemeClr val="tx1"/>
                          </a:solidFill>
                          <a:latin typeface="Arial"/>
                          <a:cs typeface="Arial"/>
                        </a:rPr>
                        <a:t>e</a:t>
                      </a:r>
                      <a:r>
                        <a:rPr sz="2000" spc="-15" dirty="0">
                          <a:solidFill>
                            <a:schemeClr val="tx1"/>
                          </a:solidFill>
                          <a:latin typeface="Arial"/>
                          <a:cs typeface="Arial"/>
                        </a:rPr>
                        <a:t>l</a:t>
                      </a:r>
                      <a:r>
                        <a:rPr sz="2000" dirty="0">
                          <a:solidFill>
                            <a:schemeClr val="tx1"/>
                          </a:solidFill>
                          <a:latin typeface="Arial"/>
                          <a:cs typeface="Arial"/>
                        </a:rPr>
                        <a:t>l </a:t>
                      </a:r>
                      <a:r>
                        <a:rPr sz="2000" spc="-25" dirty="0">
                          <a:solidFill>
                            <a:schemeClr val="tx1"/>
                          </a:solidFill>
                          <a:latin typeface="Arial"/>
                          <a:cs typeface="Arial"/>
                        </a:rPr>
                        <a:t>y</a:t>
                      </a:r>
                      <a:r>
                        <a:rPr sz="2000" spc="10" dirty="0">
                          <a:solidFill>
                            <a:schemeClr val="tx1"/>
                          </a:solidFill>
                          <a:latin typeface="Arial"/>
                          <a:cs typeface="Arial"/>
                        </a:rPr>
                        <a:t>o</a:t>
                      </a:r>
                      <a:r>
                        <a:rPr sz="2000" dirty="0">
                          <a:solidFill>
                            <a:schemeClr val="tx1"/>
                          </a:solidFill>
                          <a:latin typeface="Arial"/>
                          <a:cs typeface="Arial"/>
                        </a:rPr>
                        <a:t>u</a:t>
                      </a:r>
                      <a:r>
                        <a:rPr sz="2000" spc="25" dirty="0">
                          <a:solidFill>
                            <a:schemeClr val="tx1"/>
                          </a:solidFill>
                          <a:latin typeface="Arial"/>
                          <a:cs typeface="Arial"/>
                        </a:rPr>
                        <a:t> </a:t>
                      </a:r>
                      <a:r>
                        <a:rPr sz="2000" spc="10" dirty="0">
                          <a:solidFill>
                            <a:schemeClr val="tx1"/>
                          </a:solidFill>
                          <a:latin typeface="Arial"/>
                          <a:cs typeface="Arial"/>
                        </a:rPr>
                        <a:t>h</a:t>
                      </a:r>
                      <a:r>
                        <a:rPr sz="2000" spc="-10" dirty="0">
                          <a:solidFill>
                            <a:schemeClr val="tx1"/>
                          </a:solidFill>
                          <a:latin typeface="Arial"/>
                          <a:cs typeface="Arial"/>
                        </a:rPr>
                        <a:t>o</a:t>
                      </a:r>
                      <a:r>
                        <a:rPr sz="2000" dirty="0">
                          <a:solidFill>
                            <a:schemeClr val="tx1"/>
                          </a:solidFill>
                          <a:latin typeface="Arial"/>
                          <a:cs typeface="Arial"/>
                        </a:rPr>
                        <a:t>w</a:t>
                      </a:r>
                      <a:r>
                        <a:rPr sz="2000" spc="25" dirty="0">
                          <a:solidFill>
                            <a:schemeClr val="tx1"/>
                          </a:solidFill>
                          <a:latin typeface="Arial"/>
                          <a:cs typeface="Arial"/>
                        </a:rPr>
                        <a:t> </a:t>
                      </a:r>
                      <a:r>
                        <a:rPr sz="2000" spc="-10" dirty="0">
                          <a:solidFill>
                            <a:schemeClr val="tx1"/>
                          </a:solidFill>
                          <a:latin typeface="Arial"/>
                          <a:cs typeface="Arial"/>
                        </a:rPr>
                        <a:t>t</a:t>
                      </a:r>
                      <a:r>
                        <a:rPr sz="2000" spc="10" dirty="0">
                          <a:solidFill>
                            <a:schemeClr val="tx1"/>
                          </a:solidFill>
                          <a:latin typeface="Arial"/>
                          <a:cs typeface="Arial"/>
                        </a:rPr>
                        <a:t>h</a:t>
                      </a:r>
                      <a:r>
                        <a:rPr sz="2000" spc="-5" dirty="0">
                          <a:solidFill>
                            <a:schemeClr val="tx1"/>
                          </a:solidFill>
                          <a:latin typeface="Arial"/>
                          <a:cs typeface="Arial"/>
                        </a:rPr>
                        <a:t>a</a:t>
                      </a:r>
                      <a:r>
                        <a:rPr sz="2000" dirty="0">
                          <a:solidFill>
                            <a:schemeClr val="tx1"/>
                          </a:solidFill>
                          <a:latin typeface="Arial"/>
                          <a:cs typeface="Arial"/>
                        </a:rPr>
                        <a:t>t</a:t>
                      </a:r>
                      <a:r>
                        <a:rPr sz="2000" spc="25" dirty="0">
                          <a:solidFill>
                            <a:schemeClr val="tx1"/>
                          </a:solidFill>
                          <a:latin typeface="Arial"/>
                          <a:cs typeface="Arial"/>
                        </a:rPr>
                        <a:t> </a:t>
                      </a:r>
                      <a:br>
                        <a:rPr lang="en-GB" sz="2000" spc="25" dirty="0">
                          <a:solidFill>
                            <a:schemeClr val="tx1"/>
                          </a:solidFill>
                          <a:latin typeface="Arial"/>
                          <a:cs typeface="Arial"/>
                        </a:rPr>
                      </a:br>
                      <a:r>
                        <a:rPr sz="2000" spc="10" dirty="0">
                          <a:solidFill>
                            <a:schemeClr val="tx1"/>
                          </a:solidFill>
                          <a:latin typeface="Arial"/>
                          <a:cs typeface="Arial"/>
                        </a:rPr>
                        <a:t>nee</a:t>
                      </a:r>
                      <a:r>
                        <a:rPr sz="2000" dirty="0">
                          <a:solidFill>
                            <a:schemeClr val="tx1"/>
                          </a:solidFill>
                          <a:latin typeface="Arial"/>
                          <a:cs typeface="Arial"/>
                        </a:rPr>
                        <a:t>ds</a:t>
                      </a:r>
                      <a:r>
                        <a:rPr sz="2000" spc="25" dirty="0">
                          <a:solidFill>
                            <a:schemeClr val="tx1"/>
                          </a:solidFill>
                          <a:latin typeface="Arial"/>
                          <a:cs typeface="Arial"/>
                        </a:rPr>
                        <a:t> </a:t>
                      </a:r>
                      <a:r>
                        <a:rPr sz="2000" spc="-25" dirty="0">
                          <a:solidFill>
                            <a:schemeClr val="tx1"/>
                          </a:solidFill>
                          <a:latin typeface="Arial"/>
                          <a:cs typeface="Arial"/>
                        </a:rPr>
                        <a:t>t</a:t>
                      </a:r>
                      <a:r>
                        <a:rPr sz="2000" dirty="0">
                          <a:solidFill>
                            <a:schemeClr val="tx1"/>
                          </a:solidFill>
                          <a:latin typeface="Arial"/>
                          <a:cs typeface="Arial"/>
                        </a:rPr>
                        <a:t>o</a:t>
                      </a:r>
                      <a:r>
                        <a:rPr sz="2000" spc="25" dirty="0">
                          <a:solidFill>
                            <a:schemeClr val="tx1"/>
                          </a:solidFill>
                          <a:latin typeface="Arial"/>
                          <a:cs typeface="Arial"/>
                        </a:rPr>
                        <a:t> </a:t>
                      </a:r>
                      <a:r>
                        <a:rPr sz="2000" spc="10" dirty="0">
                          <a:solidFill>
                            <a:schemeClr val="tx1"/>
                          </a:solidFill>
                          <a:latin typeface="Arial"/>
                          <a:cs typeface="Arial"/>
                        </a:rPr>
                        <a:t>b</a:t>
                      </a:r>
                      <a:r>
                        <a:rPr sz="2000" dirty="0">
                          <a:solidFill>
                            <a:schemeClr val="tx1"/>
                          </a:solidFill>
                          <a:latin typeface="Arial"/>
                          <a:cs typeface="Arial"/>
                        </a:rPr>
                        <a:t>e</a:t>
                      </a:r>
                      <a:r>
                        <a:rPr sz="2000" spc="25" dirty="0">
                          <a:solidFill>
                            <a:schemeClr val="tx1"/>
                          </a:solidFill>
                          <a:latin typeface="Arial"/>
                          <a:cs typeface="Arial"/>
                        </a:rPr>
                        <a:t> </a:t>
                      </a:r>
                      <a:r>
                        <a:rPr sz="2000" spc="10" dirty="0">
                          <a:solidFill>
                            <a:schemeClr val="tx1"/>
                          </a:solidFill>
                          <a:latin typeface="Arial"/>
                          <a:cs typeface="Arial"/>
                        </a:rPr>
                        <a:t>don</a:t>
                      </a:r>
                      <a:r>
                        <a:rPr sz="2000" spc="-35" dirty="0">
                          <a:solidFill>
                            <a:schemeClr val="tx1"/>
                          </a:solidFill>
                          <a:latin typeface="Arial"/>
                          <a:cs typeface="Arial"/>
                        </a:rPr>
                        <a:t>e</a:t>
                      </a:r>
                      <a:r>
                        <a:rPr sz="2000" spc="-114" dirty="0">
                          <a:solidFill>
                            <a:schemeClr val="tx1"/>
                          </a:solidFill>
                          <a:latin typeface="Arial"/>
                          <a:cs typeface="Arial"/>
                        </a:rPr>
                        <a:t>.</a:t>
                      </a:r>
                      <a:r>
                        <a:rPr sz="2000" dirty="0">
                          <a:solidFill>
                            <a:schemeClr val="tx1"/>
                          </a:solidFill>
                          <a:latin typeface="Arial"/>
                          <a:cs typeface="Arial"/>
                        </a:rPr>
                        <a:t>”</a:t>
                      </a:r>
                    </a:p>
                  </a:txBody>
                  <a:tcPr marL="0" marR="0" marT="0" marB="0">
                    <a:lnL w="7424">
                      <a:noFill/>
                      <a:prstDash val="solid"/>
                    </a:lnL>
                    <a:lnR w="7425">
                      <a:noFill/>
                      <a:prstDash val="solid"/>
                    </a:lnR>
                    <a:lnT w="7423">
                      <a:noFill/>
                      <a:prstDash val="solid"/>
                    </a:lnT>
                    <a:lnB w="7423">
                      <a:noFill/>
                      <a:prstDash val="solid"/>
                    </a:lnB>
                    <a:lnTlToBr w="12700" cmpd="sng">
                      <a:noFill/>
                      <a:prstDash val="solid"/>
                    </a:lnTlToBr>
                    <a:lnBlToTr w="12700" cmpd="sng">
                      <a:noFill/>
                      <a:prstDash val="solid"/>
                    </a:lnBlToTr>
                    <a:solidFill>
                      <a:srgbClr val="F6E8E9"/>
                    </a:solidFill>
                  </a:tcPr>
                </a:tc>
                <a:extLst>
                  <a:ext uri="{0D108BD9-81ED-4DB2-BD59-A6C34878D82A}">
                    <a16:rowId xmlns:a16="http://schemas.microsoft.com/office/drawing/2014/main" val="10006"/>
                  </a:ext>
                </a:extLst>
              </a:tr>
              <a:tr h="250951">
                <a:tc>
                  <a:txBody>
                    <a:bodyPr/>
                    <a:lstStyle/>
                    <a:p>
                      <a:endParaRPr sz="2000" dirty="0">
                        <a:latin typeface="Arial" panose="020B0604020202020204" pitchFamily="34" charset="0"/>
                        <a:cs typeface="Arial" panose="020B0604020202020204" pitchFamily="34" charset="0"/>
                      </a:endParaRPr>
                    </a:p>
                  </a:txBody>
                  <a:tcPr marL="0" marR="0" marT="0" marB="0">
                    <a:lnL>
                      <a:noFill/>
                    </a:lnL>
                    <a:lnR>
                      <a:noFill/>
                    </a:lnR>
                    <a:lnT w="7423">
                      <a:noFill/>
                      <a:prstDash val="solid"/>
                    </a:lnT>
                    <a:lnB w="10470">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191135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3937EB90-17CE-1728-F270-62EFC6C7FA19}"/>
              </a:ext>
            </a:extLst>
          </p:cNvPr>
          <p:cNvSpPr/>
          <p:nvPr/>
        </p:nvSpPr>
        <p:spPr>
          <a:xfrm>
            <a:off x="0" y="3367662"/>
            <a:ext cx="12192000" cy="3021346"/>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41</a:t>
            </a:fld>
            <a:endParaRPr lang="en-US" dirty="0"/>
          </a:p>
        </p:txBody>
      </p:sp>
      <p:sp>
        <p:nvSpPr>
          <p:cNvPr id="25" name="Title 1">
            <a:extLst>
              <a:ext uri="{FF2B5EF4-FFF2-40B4-BE49-F238E27FC236}">
                <a16:creationId xmlns:a16="http://schemas.microsoft.com/office/drawing/2014/main" id="{5059A4E1-A769-498A-A6BC-E5ACAA52474B}"/>
              </a:ext>
            </a:extLst>
          </p:cNvPr>
          <p:cNvSpPr>
            <a:spLocks noGrp="1"/>
          </p:cNvSpPr>
          <p:nvPr>
            <p:ph type="title"/>
          </p:nvPr>
        </p:nvSpPr>
        <p:spPr>
          <a:xfrm>
            <a:off x="998220" y="546653"/>
            <a:ext cx="10104132" cy="745434"/>
          </a:xfrm>
        </p:spPr>
        <p:txBody>
          <a:bodyPr/>
          <a:lstStyle/>
          <a:p>
            <a:r>
              <a:rPr lang="en-GB" dirty="0"/>
              <a:t>Design phase </a:t>
            </a:r>
          </a:p>
        </p:txBody>
      </p:sp>
      <p:sp>
        <p:nvSpPr>
          <p:cNvPr id="36" name="Rectangle 35">
            <a:extLst>
              <a:ext uri="{FF2B5EF4-FFF2-40B4-BE49-F238E27FC236}">
                <a16:creationId xmlns:a16="http://schemas.microsoft.com/office/drawing/2014/main" id="{238E9AF0-8CD3-4B26-A0E7-58B9F5D10AD6}"/>
              </a:ext>
            </a:extLst>
          </p:cNvPr>
          <p:cNvSpPr/>
          <p:nvPr/>
        </p:nvSpPr>
        <p:spPr>
          <a:xfrm>
            <a:off x="998220" y="1292087"/>
            <a:ext cx="4378984" cy="1323439"/>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Purpose: </a:t>
            </a:r>
          </a:p>
          <a:p>
            <a:pPr lvl="0"/>
            <a:r>
              <a:rPr lang="en-GB" sz="2000" dirty="0">
                <a:latin typeface="Arial" panose="020B0604020202020204" pitchFamily="34" charset="0"/>
                <a:cs typeface="Arial" panose="020B0604020202020204" pitchFamily="34" charset="0"/>
              </a:rPr>
              <a:t>Develop solution in sufficient detail to allow delivery organisation(s) to be procured</a:t>
            </a:r>
          </a:p>
        </p:txBody>
      </p:sp>
      <p:sp>
        <p:nvSpPr>
          <p:cNvPr id="24" name="Rectangle 23">
            <a:extLst>
              <a:ext uri="{FF2B5EF4-FFF2-40B4-BE49-F238E27FC236}">
                <a16:creationId xmlns:a16="http://schemas.microsoft.com/office/drawing/2014/main" id="{5D99A082-4961-40D7-9C78-858E013CB3BB}"/>
              </a:ext>
            </a:extLst>
          </p:cNvPr>
          <p:cNvSpPr/>
          <p:nvPr/>
        </p:nvSpPr>
        <p:spPr>
          <a:xfrm>
            <a:off x="6050286" y="629201"/>
            <a:ext cx="5665464" cy="2246769"/>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Key deliverables: </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Design Value Scorecard</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Commercial Strategy</a:t>
            </a:r>
          </a:p>
          <a:p>
            <a:pPr marL="342900" lvl="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Tender Value Scorecard</a:t>
            </a:r>
          </a:p>
          <a:p>
            <a:pPr marL="342900" lvl="0" indent="-34290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lvl="0"/>
            <a:r>
              <a:rPr lang="en-GB" sz="2000" b="1" dirty="0">
                <a:solidFill>
                  <a:srgbClr val="318390"/>
                </a:solidFill>
                <a:latin typeface="Arial" panose="020B0604020202020204" pitchFamily="34" charset="0"/>
                <a:cs typeface="Arial" panose="020B0604020202020204" pitchFamily="34" charset="0"/>
              </a:rPr>
              <a:t>Key decision: </a:t>
            </a:r>
          </a:p>
          <a:p>
            <a:pPr lvl="0"/>
            <a:r>
              <a:rPr lang="en-GB" sz="2000" dirty="0">
                <a:latin typeface="Arial" panose="020B0604020202020204" pitchFamily="34" charset="0"/>
                <a:cs typeface="Arial" panose="020B0604020202020204" pitchFamily="34" charset="0"/>
              </a:rPr>
              <a:t>‘What is the preferred option for delivery?’</a:t>
            </a:r>
          </a:p>
        </p:txBody>
      </p:sp>
      <p:grpSp>
        <p:nvGrpSpPr>
          <p:cNvPr id="2" name="Group 1">
            <a:extLst>
              <a:ext uri="{FF2B5EF4-FFF2-40B4-BE49-F238E27FC236}">
                <a16:creationId xmlns:a16="http://schemas.microsoft.com/office/drawing/2014/main" id="{2DDF95E1-04F4-D7E0-68A0-67770CD0B84F}"/>
              </a:ext>
            </a:extLst>
          </p:cNvPr>
          <p:cNvGrpSpPr/>
          <p:nvPr/>
        </p:nvGrpSpPr>
        <p:grpSpPr>
          <a:xfrm>
            <a:off x="220046" y="3574034"/>
            <a:ext cx="11660479" cy="2790227"/>
            <a:chOff x="239421" y="1540801"/>
            <a:chExt cx="11660479" cy="2790227"/>
          </a:xfrm>
        </p:grpSpPr>
        <p:sp>
          <p:nvSpPr>
            <p:cNvPr id="10" name="Rectangle: Rounded Corners 9">
              <a:extLst>
                <a:ext uri="{FF2B5EF4-FFF2-40B4-BE49-F238E27FC236}">
                  <a16:creationId xmlns:a16="http://schemas.microsoft.com/office/drawing/2014/main" id="{F77FBDD7-77C8-4ACB-B049-3B9293FCE8DC}"/>
                </a:ext>
              </a:extLst>
            </p:cNvPr>
            <p:cNvSpPr/>
            <p:nvPr/>
          </p:nvSpPr>
          <p:spPr>
            <a:xfrm>
              <a:off x="239421" y="2218359"/>
              <a:ext cx="1840361" cy="502920"/>
            </a:xfrm>
            <a:prstGeom prst="roundRect">
              <a:avLst>
                <a:gd name="adj" fmla="val 50000"/>
              </a:avLst>
            </a:prstGeom>
            <a:noFill/>
            <a:ln w="12700">
              <a:solidFill>
                <a:srgbClr val="31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Value Definition &amp; Measurement</a:t>
              </a:r>
            </a:p>
          </p:txBody>
        </p:sp>
        <p:sp>
          <p:nvSpPr>
            <p:cNvPr id="11" name="Rectangle: Rounded Corners 10">
              <a:extLst>
                <a:ext uri="{FF2B5EF4-FFF2-40B4-BE49-F238E27FC236}">
                  <a16:creationId xmlns:a16="http://schemas.microsoft.com/office/drawing/2014/main" id="{C21F87C6-D39A-D8D8-5CB6-B715A9A22354}"/>
                </a:ext>
              </a:extLst>
            </p:cNvPr>
            <p:cNvSpPr/>
            <p:nvPr/>
          </p:nvSpPr>
          <p:spPr>
            <a:xfrm>
              <a:off x="239422" y="3087039"/>
              <a:ext cx="1840360" cy="502920"/>
            </a:xfrm>
            <a:prstGeom prst="roundRect">
              <a:avLst>
                <a:gd name="adj" fmla="val 50000"/>
              </a:avLst>
            </a:prstGeom>
            <a:noFill/>
            <a:ln w="12700">
              <a:solidFill>
                <a:srgbClr val="A900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Client Approach</a:t>
              </a:r>
            </a:p>
          </p:txBody>
        </p:sp>
        <p:cxnSp>
          <p:nvCxnSpPr>
            <p:cNvPr id="12" name="Straight Connector 11">
              <a:extLst>
                <a:ext uri="{FF2B5EF4-FFF2-40B4-BE49-F238E27FC236}">
                  <a16:creationId xmlns:a16="http://schemas.microsoft.com/office/drawing/2014/main" id="{07C00849-E2C0-E20D-9F79-6B4A829E3AA1}"/>
                </a:ext>
              </a:extLst>
            </p:cNvPr>
            <p:cNvCxnSpPr>
              <a:cxnSpLocks/>
            </p:cNvCxnSpPr>
            <p:nvPr/>
          </p:nvCxnSpPr>
          <p:spPr>
            <a:xfrm>
              <a:off x="2530193" y="2481784"/>
              <a:ext cx="7310161"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10B50BA-33F7-18AC-BC47-9DF826FC3CEB}"/>
                </a:ext>
              </a:extLst>
            </p:cNvPr>
            <p:cNvCxnSpPr>
              <a:cxnSpLocks/>
            </p:cNvCxnSpPr>
            <p:nvPr/>
          </p:nvCxnSpPr>
          <p:spPr>
            <a:xfrm flipV="1">
              <a:off x="2567988" y="3312218"/>
              <a:ext cx="7319463" cy="28108"/>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C8EAB15-67BD-C658-15D0-F2974BF1F7DC}"/>
                </a:ext>
              </a:extLst>
            </p:cNvPr>
            <p:cNvPicPr>
              <a:picLocks noChangeAspect="1"/>
            </p:cNvPicPr>
            <p:nvPr/>
          </p:nvPicPr>
          <p:blipFill>
            <a:blip r:embed="rId3"/>
            <a:srcRect/>
            <a:stretch/>
          </p:blipFill>
          <p:spPr>
            <a:xfrm>
              <a:off x="2241984" y="2246786"/>
              <a:ext cx="464620" cy="464620"/>
            </a:xfrm>
            <a:prstGeom prst="rect">
              <a:avLst/>
            </a:prstGeom>
          </p:spPr>
        </p:pic>
        <p:sp>
          <p:nvSpPr>
            <p:cNvPr id="15" name="Oval 14">
              <a:extLst>
                <a:ext uri="{FF2B5EF4-FFF2-40B4-BE49-F238E27FC236}">
                  <a16:creationId xmlns:a16="http://schemas.microsoft.com/office/drawing/2014/main" id="{303C4A12-82A6-E008-4B75-4D6482A9FF3D}"/>
                </a:ext>
              </a:extLst>
            </p:cNvPr>
            <p:cNvSpPr/>
            <p:nvPr/>
          </p:nvSpPr>
          <p:spPr>
            <a:xfrm>
              <a:off x="2849171" y="3234141"/>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94436AFA-30F7-3E0D-1B96-A4E5984936F1}"/>
                </a:ext>
              </a:extLst>
            </p:cNvPr>
            <p:cNvSpPr/>
            <p:nvPr/>
          </p:nvSpPr>
          <p:spPr>
            <a:xfrm>
              <a:off x="3263565" y="2379423"/>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Content Placeholder 2">
              <a:extLst>
                <a:ext uri="{FF2B5EF4-FFF2-40B4-BE49-F238E27FC236}">
                  <a16:creationId xmlns:a16="http://schemas.microsoft.com/office/drawing/2014/main" id="{1A657E5C-F75F-DA6F-B752-26775915DB55}"/>
                </a:ext>
              </a:extLst>
            </p:cNvPr>
            <p:cNvSpPr txBox="1">
              <a:spLocks/>
            </p:cNvSpPr>
            <p:nvPr/>
          </p:nvSpPr>
          <p:spPr>
            <a:xfrm>
              <a:off x="2986077" y="1815071"/>
              <a:ext cx="725509" cy="44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Refine Value Profile</a:t>
              </a:r>
              <a:endParaRPr lang="en-GB" sz="1100" dirty="0">
                <a:solidFill>
                  <a:srgbClr val="A9001F"/>
                </a:solidFill>
              </a:endParaRPr>
            </a:p>
          </p:txBody>
        </p:sp>
        <p:sp>
          <p:nvSpPr>
            <p:cNvPr id="18" name="Content Placeholder 2">
              <a:extLst>
                <a:ext uri="{FF2B5EF4-FFF2-40B4-BE49-F238E27FC236}">
                  <a16:creationId xmlns:a16="http://schemas.microsoft.com/office/drawing/2014/main" id="{157C6542-31D5-DBF9-EE56-1BD5FD2C6CA0}"/>
                </a:ext>
              </a:extLst>
            </p:cNvPr>
            <p:cNvSpPr txBox="1">
              <a:spLocks/>
            </p:cNvSpPr>
            <p:nvPr/>
          </p:nvSpPr>
          <p:spPr>
            <a:xfrm>
              <a:off x="2544181" y="3519847"/>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Form Design Team</a:t>
              </a:r>
            </a:p>
          </p:txBody>
        </p:sp>
        <p:sp>
          <p:nvSpPr>
            <p:cNvPr id="19" name="Oval 18">
              <a:extLst>
                <a:ext uri="{FF2B5EF4-FFF2-40B4-BE49-F238E27FC236}">
                  <a16:creationId xmlns:a16="http://schemas.microsoft.com/office/drawing/2014/main" id="{D57F7A63-7352-0530-3BD0-E54DD49E7314}"/>
                </a:ext>
              </a:extLst>
            </p:cNvPr>
            <p:cNvSpPr/>
            <p:nvPr/>
          </p:nvSpPr>
          <p:spPr>
            <a:xfrm>
              <a:off x="3659098" y="3253878"/>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Content Placeholder 2">
              <a:extLst>
                <a:ext uri="{FF2B5EF4-FFF2-40B4-BE49-F238E27FC236}">
                  <a16:creationId xmlns:a16="http://schemas.microsoft.com/office/drawing/2014/main" id="{A947CEB3-C17B-9292-2A30-6DC965A4EA08}"/>
                </a:ext>
              </a:extLst>
            </p:cNvPr>
            <p:cNvSpPr txBox="1">
              <a:spLocks/>
            </p:cNvSpPr>
            <p:nvPr/>
          </p:nvSpPr>
          <p:spPr>
            <a:xfrm>
              <a:off x="3377979" y="3526270"/>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Refine Risks</a:t>
              </a:r>
            </a:p>
          </p:txBody>
        </p:sp>
        <p:sp>
          <p:nvSpPr>
            <p:cNvPr id="21" name="Content Placeholder 2">
              <a:extLst>
                <a:ext uri="{FF2B5EF4-FFF2-40B4-BE49-F238E27FC236}">
                  <a16:creationId xmlns:a16="http://schemas.microsoft.com/office/drawing/2014/main" id="{83D37991-4236-FEE1-D057-0DC535599D76}"/>
                </a:ext>
              </a:extLst>
            </p:cNvPr>
            <p:cNvSpPr txBox="1">
              <a:spLocks/>
            </p:cNvSpPr>
            <p:nvPr/>
          </p:nvSpPr>
          <p:spPr>
            <a:xfrm>
              <a:off x="4617956" y="3552278"/>
              <a:ext cx="1089036" cy="564417"/>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A9001F"/>
                  </a:solidFill>
                </a:rPr>
                <a:t>Develop Commercial Strategy</a:t>
              </a:r>
            </a:p>
          </p:txBody>
        </p:sp>
        <p:sp>
          <p:nvSpPr>
            <p:cNvPr id="22" name="Oval 21">
              <a:extLst>
                <a:ext uri="{FF2B5EF4-FFF2-40B4-BE49-F238E27FC236}">
                  <a16:creationId xmlns:a16="http://schemas.microsoft.com/office/drawing/2014/main" id="{1BBCF413-747A-1D71-1616-6B3CBDB53A8B}"/>
                </a:ext>
              </a:extLst>
            </p:cNvPr>
            <p:cNvSpPr/>
            <p:nvPr/>
          </p:nvSpPr>
          <p:spPr>
            <a:xfrm>
              <a:off x="8443708" y="2384152"/>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Diamond 25">
              <a:extLst>
                <a:ext uri="{FF2B5EF4-FFF2-40B4-BE49-F238E27FC236}">
                  <a16:creationId xmlns:a16="http://schemas.microsoft.com/office/drawing/2014/main" id="{09452B2D-1499-D39E-EB80-EC8DDE6CA6CD}"/>
                </a:ext>
              </a:extLst>
            </p:cNvPr>
            <p:cNvSpPr/>
            <p:nvPr/>
          </p:nvSpPr>
          <p:spPr>
            <a:xfrm>
              <a:off x="4916996" y="3109414"/>
              <a:ext cx="425332" cy="425332"/>
            </a:xfrm>
            <a:prstGeom prst="diamond">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a:extLst>
                <a:ext uri="{FF2B5EF4-FFF2-40B4-BE49-F238E27FC236}">
                  <a16:creationId xmlns:a16="http://schemas.microsoft.com/office/drawing/2014/main" id="{A4E29D57-EFA7-6EDE-DAE9-F03F3E2B2DA4}"/>
                </a:ext>
              </a:extLst>
            </p:cNvPr>
            <p:cNvPicPr>
              <a:picLocks noChangeAspect="1"/>
            </p:cNvPicPr>
            <p:nvPr/>
          </p:nvPicPr>
          <p:blipFill>
            <a:blip r:embed="rId4"/>
            <a:srcRect/>
            <a:stretch/>
          </p:blipFill>
          <p:spPr>
            <a:xfrm>
              <a:off x="2241984" y="3109414"/>
              <a:ext cx="464620" cy="464620"/>
            </a:xfrm>
            <a:prstGeom prst="rect">
              <a:avLst/>
            </a:prstGeom>
          </p:spPr>
        </p:pic>
        <p:sp>
          <p:nvSpPr>
            <p:cNvPr id="28" name="Diamond 27">
              <a:extLst>
                <a:ext uri="{FF2B5EF4-FFF2-40B4-BE49-F238E27FC236}">
                  <a16:creationId xmlns:a16="http://schemas.microsoft.com/office/drawing/2014/main" id="{62CE31E4-C43F-C781-E7ED-D46D2833E6BB}"/>
                </a:ext>
              </a:extLst>
            </p:cNvPr>
            <p:cNvSpPr/>
            <p:nvPr/>
          </p:nvSpPr>
          <p:spPr>
            <a:xfrm>
              <a:off x="4273036" y="2259592"/>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Content Placeholder 2">
              <a:extLst>
                <a:ext uri="{FF2B5EF4-FFF2-40B4-BE49-F238E27FC236}">
                  <a16:creationId xmlns:a16="http://schemas.microsoft.com/office/drawing/2014/main" id="{6EA4A3BE-FE3C-D96F-26B4-8C72F5EF8745}"/>
                </a:ext>
              </a:extLst>
            </p:cNvPr>
            <p:cNvSpPr txBox="1">
              <a:spLocks/>
            </p:cNvSpPr>
            <p:nvPr/>
          </p:nvSpPr>
          <p:spPr>
            <a:xfrm>
              <a:off x="3915018" y="1540801"/>
              <a:ext cx="1141368"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Develop Design Value Scorecard</a:t>
              </a:r>
            </a:p>
          </p:txBody>
        </p:sp>
        <p:sp>
          <p:nvSpPr>
            <p:cNvPr id="31" name="Content Placeholder 2">
              <a:extLst>
                <a:ext uri="{FF2B5EF4-FFF2-40B4-BE49-F238E27FC236}">
                  <a16:creationId xmlns:a16="http://schemas.microsoft.com/office/drawing/2014/main" id="{7F44B6A1-B66B-370F-CE88-7581494FF9F3}"/>
                </a:ext>
              </a:extLst>
            </p:cNvPr>
            <p:cNvSpPr txBox="1">
              <a:spLocks/>
            </p:cNvSpPr>
            <p:nvPr/>
          </p:nvSpPr>
          <p:spPr>
            <a:xfrm>
              <a:off x="8053812" y="1823618"/>
              <a:ext cx="988506" cy="87194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Compare Tender Options</a:t>
              </a:r>
            </a:p>
          </p:txBody>
        </p:sp>
        <p:sp>
          <p:nvSpPr>
            <p:cNvPr id="32" name="Oval 31">
              <a:extLst>
                <a:ext uri="{FF2B5EF4-FFF2-40B4-BE49-F238E27FC236}">
                  <a16:creationId xmlns:a16="http://schemas.microsoft.com/office/drawing/2014/main" id="{09325071-2F11-5986-756F-4C5406953343}"/>
                </a:ext>
              </a:extLst>
            </p:cNvPr>
            <p:cNvSpPr/>
            <p:nvPr/>
          </p:nvSpPr>
          <p:spPr>
            <a:xfrm>
              <a:off x="6700044" y="3234141"/>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Content Placeholder 2">
              <a:extLst>
                <a:ext uri="{FF2B5EF4-FFF2-40B4-BE49-F238E27FC236}">
                  <a16:creationId xmlns:a16="http://schemas.microsoft.com/office/drawing/2014/main" id="{2F01C176-8BEE-0EEB-05C5-3F7C6C04F318}"/>
                </a:ext>
              </a:extLst>
            </p:cNvPr>
            <p:cNvSpPr txBox="1">
              <a:spLocks/>
            </p:cNvSpPr>
            <p:nvPr/>
          </p:nvSpPr>
          <p:spPr>
            <a:xfrm>
              <a:off x="6229865" y="3519847"/>
              <a:ext cx="1099747"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Finalise Risk Management</a:t>
              </a:r>
            </a:p>
          </p:txBody>
        </p:sp>
        <p:sp>
          <p:nvSpPr>
            <p:cNvPr id="34" name="Oval 33">
              <a:extLst>
                <a:ext uri="{FF2B5EF4-FFF2-40B4-BE49-F238E27FC236}">
                  <a16:creationId xmlns:a16="http://schemas.microsoft.com/office/drawing/2014/main" id="{5A1D0980-0B3C-3175-1F44-FFD6144C14A2}"/>
                </a:ext>
              </a:extLst>
            </p:cNvPr>
            <p:cNvSpPr/>
            <p:nvPr/>
          </p:nvSpPr>
          <p:spPr>
            <a:xfrm>
              <a:off x="7722038" y="3215708"/>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Content Placeholder 2">
              <a:extLst>
                <a:ext uri="{FF2B5EF4-FFF2-40B4-BE49-F238E27FC236}">
                  <a16:creationId xmlns:a16="http://schemas.microsoft.com/office/drawing/2014/main" id="{C3EFBAEC-7215-F5B9-98EE-84BA1C63C157}"/>
                </a:ext>
              </a:extLst>
            </p:cNvPr>
            <p:cNvSpPr txBox="1">
              <a:spLocks/>
            </p:cNvSpPr>
            <p:nvPr/>
          </p:nvSpPr>
          <p:spPr>
            <a:xfrm>
              <a:off x="7360061" y="3442856"/>
              <a:ext cx="1013039"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Commence Procurement of Delivery Organisation(s)</a:t>
              </a:r>
            </a:p>
          </p:txBody>
        </p:sp>
        <p:sp>
          <p:nvSpPr>
            <p:cNvPr id="37" name="Oval 36">
              <a:extLst>
                <a:ext uri="{FF2B5EF4-FFF2-40B4-BE49-F238E27FC236}">
                  <a16:creationId xmlns:a16="http://schemas.microsoft.com/office/drawing/2014/main" id="{3EEAE724-798C-8C06-E75A-BEEE62BC942A}"/>
                </a:ext>
              </a:extLst>
            </p:cNvPr>
            <p:cNvSpPr/>
            <p:nvPr/>
          </p:nvSpPr>
          <p:spPr>
            <a:xfrm>
              <a:off x="5672810" y="2370445"/>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Content Placeholder 2">
              <a:extLst>
                <a:ext uri="{FF2B5EF4-FFF2-40B4-BE49-F238E27FC236}">
                  <a16:creationId xmlns:a16="http://schemas.microsoft.com/office/drawing/2014/main" id="{B38F0708-965B-D7C0-08DC-0347517ACC61}"/>
                </a:ext>
              </a:extLst>
            </p:cNvPr>
            <p:cNvSpPr txBox="1">
              <a:spLocks/>
            </p:cNvSpPr>
            <p:nvPr/>
          </p:nvSpPr>
          <p:spPr>
            <a:xfrm>
              <a:off x="5434792" y="1795033"/>
              <a:ext cx="725509" cy="44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Evaluate Design Solutions</a:t>
              </a:r>
              <a:endParaRPr lang="en-GB" sz="1100" dirty="0">
                <a:solidFill>
                  <a:srgbClr val="A9001F"/>
                </a:solidFill>
              </a:endParaRPr>
            </a:p>
          </p:txBody>
        </p:sp>
        <p:sp>
          <p:nvSpPr>
            <p:cNvPr id="39" name="Diamond 38">
              <a:extLst>
                <a:ext uri="{FF2B5EF4-FFF2-40B4-BE49-F238E27FC236}">
                  <a16:creationId xmlns:a16="http://schemas.microsoft.com/office/drawing/2014/main" id="{60648AE2-55ED-4700-89D4-C8E17E76287F}"/>
                </a:ext>
              </a:extLst>
            </p:cNvPr>
            <p:cNvSpPr/>
            <p:nvPr/>
          </p:nvSpPr>
          <p:spPr>
            <a:xfrm>
              <a:off x="7084505" y="2264355"/>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Content Placeholder 2">
              <a:extLst>
                <a:ext uri="{FF2B5EF4-FFF2-40B4-BE49-F238E27FC236}">
                  <a16:creationId xmlns:a16="http://schemas.microsoft.com/office/drawing/2014/main" id="{76EC2996-E1B7-D8F0-F5C7-F974306ABE93}"/>
                </a:ext>
              </a:extLst>
            </p:cNvPr>
            <p:cNvSpPr txBox="1">
              <a:spLocks/>
            </p:cNvSpPr>
            <p:nvPr/>
          </p:nvSpPr>
          <p:spPr>
            <a:xfrm>
              <a:off x="6726487" y="1540801"/>
              <a:ext cx="1141368"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Develop Tender Value Scorecard</a:t>
              </a:r>
            </a:p>
          </p:txBody>
        </p:sp>
        <p:sp>
          <p:nvSpPr>
            <p:cNvPr id="43" name="Oval 42">
              <a:extLst>
                <a:ext uri="{FF2B5EF4-FFF2-40B4-BE49-F238E27FC236}">
                  <a16:creationId xmlns:a16="http://schemas.microsoft.com/office/drawing/2014/main" id="{12D40DCA-F96A-E258-7495-1C8F50D1EC83}"/>
                </a:ext>
              </a:extLst>
            </p:cNvPr>
            <p:cNvSpPr/>
            <p:nvPr/>
          </p:nvSpPr>
          <p:spPr>
            <a:xfrm>
              <a:off x="9150161" y="3235297"/>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Content Placeholder 2">
              <a:extLst>
                <a:ext uri="{FF2B5EF4-FFF2-40B4-BE49-F238E27FC236}">
                  <a16:creationId xmlns:a16="http://schemas.microsoft.com/office/drawing/2014/main" id="{98F48ADC-E4BD-B5C9-9A0B-07922D763B2E}"/>
                </a:ext>
              </a:extLst>
            </p:cNvPr>
            <p:cNvSpPr txBox="1">
              <a:spLocks/>
            </p:cNvSpPr>
            <p:nvPr/>
          </p:nvSpPr>
          <p:spPr>
            <a:xfrm>
              <a:off x="8662140" y="3482251"/>
              <a:ext cx="1239882"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Make Recommendations</a:t>
              </a:r>
            </a:p>
          </p:txBody>
        </p:sp>
        <p:cxnSp>
          <p:nvCxnSpPr>
            <p:cNvPr id="45" name="Straight Connector 44">
              <a:extLst>
                <a:ext uri="{FF2B5EF4-FFF2-40B4-BE49-F238E27FC236}">
                  <a16:creationId xmlns:a16="http://schemas.microsoft.com/office/drawing/2014/main" id="{CA0123B5-9B4F-1B38-2E3F-41B4C6772AF8}"/>
                </a:ext>
              </a:extLst>
            </p:cNvPr>
            <p:cNvCxnSpPr>
              <a:cxnSpLocks/>
            </p:cNvCxnSpPr>
            <p:nvPr/>
          </p:nvCxnSpPr>
          <p:spPr>
            <a:xfrm>
              <a:off x="10066210" y="2810530"/>
              <a:ext cx="87898"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454E071-43EA-F51B-3496-86413D491DA8}"/>
                </a:ext>
              </a:extLst>
            </p:cNvPr>
            <p:cNvCxnSpPr>
              <a:cxnSpLocks/>
            </p:cNvCxnSpPr>
            <p:nvPr/>
          </p:nvCxnSpPr>
          <p:spPr>
            <a:xfrm>
              <a:off x="9840354" y="2474179"/>
              <a:ext cx="225856" cy="336351"/>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EA2F242-153B-3C33-5281-0B4668A70B38}"/>
                </a:ext>
              </a:extLst>
            </p:cNvPr>
            <p:cNvCxnSpPr>
              <a:cxnSpLocks/>
            </p:cNvCxnSpPr>
            <p:nvPr/>
          </p:nvCxnSpPr>
          <p:spPr>
            <a:xfrm>
              <a:off x="10056007" y="2950230"/>
              <a:ext cx="87898"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EA53F75-75B2-2A9B-DBD2-87CB035458B9}"/>
                </a:ext>
              </a:extLst>
            </p:cNvPr>
            <p:cNvCxnSpPr>
              <a:cxnSpLocks/>
            </p:cNvCxnSpPr>
            <p:nvPr/>
          </p:nvCxnSpPr>
          <p:spPr>
            <a:xfrm flipV="1">
              <a:off x="9887451" y="2942113"/>
              <a:ext cx="178759" cy="370105"/>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FFD248E-041B-F917-93E5-51C93C369028}"/>
                </a:ext>
              </a:extLst>
            </p:cNvPr>
            <p:cNvSpPr/>
            <p:nvPr/>
          </p:nvSpPr>
          <p:spPr>
            <a:xfrm>
              <a:off x="10152199" y="2639413"/>
              <a:ext cx="1747701" cy="502920"/>
            </a:xfrm>
            <a:prstGeom prst="roundRect">
              <a:avLst>
                <a:gd name="adj" fmla="val 32828"/>
              </a:avLst>
            </a:prstGeom>
            <a:no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B55C0"/>
                  </a:solidFill>
                  <a:latin typeface="Arial" panose="020B0604020202020204" pitchFamily="34" charset="0"/>
                  <a:cs typeface="Arial" panose="020B0604020202020204" pitchFamily="34" charset="0"/>
                </a:rPr>
                <a:t>Investment decision</a:t>
              </a:r>
            </a:p>
          </p:txBody>
        </p:sp>
      </p:grpSp>
    </p:spTree>
    <p:extLst>
      <p:ext uri="{BB962C8B-B14F-4D97-AF65-F5344CB8AC3E}">
        <p14:creationId xmlns:p14="http://schemas.microsoft.com/office/powerpoint/2010/main" val="2668750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13AECABC-1400-AE72-CA12-AAF09817AB93}"/>
              </a:ext>
            </a:extLst>
          </p:cNvPr>
          <p:cNvSpPr/>
          <p:nvPr/>
        </p:nvSpPr>
        <p:spPr>
          <a:xfrm>
            <a:off x="0" y="3367662"/>
            <a:ext cx="12192000" cy="3021346"/>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42</a:t>
            </a:fld>
            <a:endParaRPr lang="en-US" dirty="0"/>
          </a:p>
        </p:txBody>
      </p:sp>
      <p:sp>
        <p:nvSpPr>
          <p:cNvPr id="25" name="Rectangle 24">
            <a:extLst>
              <a:ext uri="{FF2B5EF4-FFF2-40B4-BE49-F238E27FC236}">
                <a16:creationId xmlns:a16="http://schemas.microsoft.com/office/drawing/2014/main" id="{AF4C5008-D811-41D0-A018-97DA4E8610E8}"/>
              </a:ext>
            </a:extLst>
          </p:cNvPr>
          <p:cNvSpPr/>
          <p:nvPr/>
        </p:nvSpPr>
        <p:spPr>
          <a:xfrm>
            <a:off x="998220" y="1177259"/>
            <a:ext cx="4378984" cy="1323439"/>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Purpose: </a:t>
            </a:r>
          </a:p>
          <a:p>
            <a:pPr lvl="0"/>
            <a:r>
              <a:rPr lang="en-GB" sz="2000" dirty="0">
                <a:latin typeface="Arial" panose="020B0604020202020204" pitchFamily="34" charset="0"/>
                <a:cs typeface="Arial" panose="020B0604020202020204" pitchFamily="34" charset="0"/>
              </a:rPr>
              <a:t>Monitor progress, record outcomes realised in delivery and refine outcomes that will relate to operation</a:t>
            </a:r>
          </a:p>
        </p:txBody>
      </p:sp>
      <p:sp>
        <p:nvSpPr>
          <p:cNvPr id="26" name="Title 1">
            <a:extLst>
              <a:ext uri="{FF2B5EF4-FFF2-40B4-BE49-F238E27FC236}">
                <a16:creationId xmlns:a16="http://schemas.microsoft.com/office/drawing/2014/main" id="{40781872-61A9-43C3-BD7E-5B9D0187229C}"/>
              </a:ext>
            </a:extLst>
          </p:cNvPr>
          <p:cNvSpPr>
            <a:spLocks noGrp="1"/>
          </p:cNvSpPr>
          <p:nvPr>
            <p:ph type="title"/>
          </p:nvPr>
        </p:nvSpPr>
        <p:spPr>
          <a:xfrm>
            <a:off x="998220" y="546653"/>
            <a:ext cx="10104132" cy="745434"/>
          </a:xfrm>
        </p:spPr>
        <p:txBody>
          <a:bodyPr/>
          <a:lstStyle/>
          <a:p>
            <a:r>
              <a:rPr lang="en-GB" dirty="0"/>
              <a:t>Delivery phase </a:t>
            </a:r>
          </a:p>
        </p:txBody>
      </p:sp>
      <p:sp>
        <p:nvSpPr>
          <p:cNvPr id="41" name="Rectangle 40">
            <a:extLst>
              <a:ext uri="{FF2B5EF4-FFF2-40B4-BE49-F238E27FC236}">
                <a16:creationId xmlns:a16="http://schemas.microsoft.com/office/drawing/2014/main" id="{17F106F9-A719-42CB-A45D-766E81887D15}"/>
              </a:ext>
            </a:extLst>
          </p:cNvPr>
          <p:cNvSpPr/>
          <p:nvPr/>
        </p:nvSpPr>
        <p:spPr>
          <a:xfrm>
            <a:off x="6050286" y="1265840"/>
            <a:ext cx="4378984" cy="1015663"/>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Key decision: </a:t>
            </a:r>
          </a:p>
          <a:p>
            <a:pPr lvl="0"/>
            <a:r>
              <a:rPr lang="en-GB" sz="2000" dirty="0">
                <a:latin typeface="Arial" panose="020B0604020202020204" pitchFamily="34" charset="0"/>
                <a:cs typeface="Arial" panose="020B0604020202020204" pitchFamily="34" charset="0"/>
              </a:rPr>
              <a:t>‘Is the value being delivered? </a:t>
            </a:r>
          </a:p>
          <a:p>
            <a:pPr lvl="0"/>
            <a:r>
              <a:rPr lang="en-GB" sz="2000" dirty="0">
                <a:latin typeface="Arial" panose="020B0604020202020204" pitchFamily="34" charset="0"/>
                <a:cs typeface="Arial" panose="020B0604020202020204" pitchFamily="34" charset="0"/>
              </a:rPr>
              <a:t>‘What is the value at handover’</a:t>
            </a:r>
          </a:p>
        </p:txBody>
      </p:sp>
      <p:grpSp>
        <p:nvGrpSpPr>
          <p:cNvPr id="2" name="Group 1">
            <a:extLst>
              <a:ext uri="{FF2B5EF4-FFF2-40B4-BE49-F238E27FC236}">
                <a16:creationId xmlns:a16="http://schemas.microsoft.com/office/drawing/2014/main" id="{F8B9C509-87C3-BA1D-F14F-AB5F382ABB04}"/>
              </a:ext>
            </a:extLst>
          </p:cNvPr>
          <p:cNvGrpSpPr/>
          <p:nvPr/>
        </p:nvGrpSpPr>
        <p:grpSpPr>
          <a:xfrm>
            <a:off x="1147164" y="3597439"/>
            <a:ext cx="8460079" cy="2803898"/>
            <a:chOff x="239421" y="1540801"/>
            <a:chExt cx="8460079" cy="2803898"/>
          </a:xfrm>
        </p:grpSpPr>
        <p:sp>
          <p:nvSpPr>
            <p:cNvPr id="12" name="Rectangle: Rounded Corners 11">
              <a:extLst>
                <a:ext uri="{FF2B5EF4-FFF2-40B4-BE49-F238E27FC236}">
                  <a16:creationId xmlns:a16="http://schemas.microsoft.com/office/drawing/2014/main" id="{0CB1F958-5CA2-0E09-5476-ECA083CC20BB}"/>
                </a:ext>
              </a:extLst>
            </p:cNvPr>
            <p:cNvSpPr/>
            <p:nvPr/>
          </p:nvSpPr>
          <p:spPr>
            <a:xfrm>
              <a:off x="239421" y="2218359"/>
              <a:ext cx="1840361" cy="502920"/>
            </a:xfrm>
            <a:prstGeom prst="roundRect">
              <a:avLst>
                <a:gd name="adj" fmla="val 50000"/>
              </a:avLst>
            </a:prstGeom>
            <a:noFill/>
            <a:ln w="12700">
              <a:solidFill>
                <a:srgbClr val="31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Value Definition &amp; Measurement</a:t>
              </a:r>
            </a:p>
          </p:txBody>
        </p:sp>
        <p:sp>
          <p:nvSpPr>
            <p:cNvPr id="13" name="Rectangle: Rounded Corners 12">
              <a:extLst>
                <a:ext uri="{FF2B5EF4-FFF2-40B4-BE49-F238E27FC236}">
                  <a16:creationId xmlns:a16="http://schemas.microsoft.com/office/drawing/2014/main" id="{6FA823CA-9B73-341F-4311-B6703BFE0C55}"/>
                </a:ext>
              </a:extLst>
            </p:cNvPr>
            <p:cNvSpPr/>
            <p:nvPr/>
          </p:nvSpPr>
          <p:spPr>
            <a:xfrm>
              <a:off x="239422" y="3087039"/>
              <a:ext cx="1840360" cy="502920"/>
            </a:xfrm>
            <a:prstGeom prst="roundRect">
              <a:avLst>
                <a:gd name="adj" fmla="val 50000"/>
              </a:avLst>
            </a:prstGeom>
            <a:noFill/>
            <a:ln w="12700">
              <a:solidFill>
                <a:srgbClr val="A900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Client Approach</a:t>
              </a:r>
            </a:p>
          </p:txBody>
        </p:sp>
        <p:cxnSp>
          <p:nvCxnSpPr>
            <p:cNvPr id="14" name="Straight Connector 13">
              <a:extLst>
                <a:ext uri="{FF2B5EF4-FFF2-40B4-BE49-F238E27FC236}">
                  <a16:creationId xmlns:a16="http://schemas.microsoft.com/office/drawing/2014/main" id="{8E412C3F-C17B-BD0A-0EBE-764CDB8CBE90}"/>
                </a:ext>
              </a:extLst>
            </p:cNvPr>
            <p:cNvCxnSpPr>
              <a:cxnSpLocks/>
            </p:cNvCxnSpPr>
            <p:nvPr/>
          </p:nvCxnSpPr>
          <p:spPr>
            <a:xfrm flipV="1">
              <a:off x="2530193" y="2474179"/>
              <a:ext cx="4109761" cy="7605"/>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B00C748-3DEA-05D9-741A-F730B375BD08}"/>
                </a:ext>
              </a:extLst>
            </p:cNvPr>
            <p:cNvCxnSpPr>
              <a:cxnSpLocks/>
            </p:cNvCxnSpPr>
            <p:nvPr/>
          </p:nvCxnSpPr>
          <p:spPr>
            <a:xfrm>
              <a:off x="2567988" y="3342850"/>
              <a:ext cx="4119063"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306B4062-530D-4223-3E16-9753D4D20235}"/>
                </a:ext>
              </a:extLst>
            </p:cNvPr>
            <p:cNvPicPr>
              <a:picLocks noChangeAspect="1"/>
            </p:cNvPicPr>
            <p:nvPr/>
          </p:nvPicPr>
          <p:blipFill>
            <a:blip r:embed="rId3"/>
            <a:srcRect/>
            <a:stretch/>
          </p:blipFill>
          <p:spPr>
            <a:xfrm>
              <a:off x="2241984" y="2246786"/>
              <a:ext cx="464620" cy="464620"/>
            </a:xfrm>
            <a:prstGeom prst="rect">
              <a:avLst/>
            </a:prstGeom>
          </p:spPr>
        </p:pic>
        <p:sp>
          <p:nvSpPr>
            <p:cNvPr id="17" name="Oval 16">
              <a:extLst>
                <a:ext uri="{FF2B5EF4-FFF2-40B4-BE49-F238E27FC236}">
                  <a16:creationId xmlns:a16="http://schemas.microsoft.com/office/drawing/2014/main" id="{5B35B7B5-3DF3-AAB7-CCC2-FD40F1C35D62}"/>
                </a:ext>
              </a:extLst>
            </p:cNvPr>
            <p:cNvSpPr/>
            <p:nvPr/>
          </p:nvSpPr>
          <p:spPr>
            <a:xfrm>
              <a:off x="3646398" y="3253878"/>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Content Placeholder 2">
              <a:extLst>
                <a:ext uri="{FF2B5EF4-FFF2-40B4-BE49-F238E27FC236}">
                  <a16:creationId xmlns:a16="http://schemas.microsoft.com/office/drawing/2014/main" id="{195B8965-2F35-20CB-BE79-99830037F8C5}"/>
                </a:ext>
              </a:extLst>
            </p:cNvPr>
            <p:cNvSpPr txBox="1">
              <a:spLocks/>
            </p:cNvSpPr>
            <p:nvPr/>
          </p:nvSpPr>
          <p:spPr>
            <a:xfrm>
              <a:off x="3365216" y="3539941"/>
              <a:ext cx="769334"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Award Contract (MAT)</a:t>
              </a:r>
            </a:p>
          </p:txBody>
        </p:sp>
        <p:pic>
          <p:nvPicPr>
            <p:cNvPr id="19" name="Picture 18">
              <a:extLst>
                <a:ext uri="{FF2B5EF4-FFF2-40B4-BE49-F238E27FC236}">
                  <a16:creationId xmlns:a16="http://schemas.microsoft.com/office/drawing/2014/main" id="{592AD674-EB15-FC16-043A-F72AA36C147F}"/>
                </a:ext>
              </a:extLst>
            </p:cNvPr>
            <p:cNvPicPr>
              <a:picLocks noChangeAspect="1"/>
            </p:cNvPicPr>
            <p:nvPr/>
          </p:nvPicPr>
          <p:blipFill>
            <a:blip r:embed="rId4"/>
            <a:srcRect/>
            <a:stretch/>
          </p:blipFill>
          <p:spPr>
            <a:xfrm>
              <a:off x="2241984" y="3109414"/>
              <a:ext cx="464620" cy="464620"/>
            </a:xfrm>
            <a:prstGeom prst="rect">
              <a:avLst/>
            </a:prstGeom>
          </p:spPr>
        </p:pic>
        <p:sp>
          <p:nvSpPr>
            <p:cNvPr id="20" name="Diamond 19">
              <a:extLst>
                <a:ext uri="{FF2B5EF4-FFF2-40B4-BE49-F238E27FC236}">
                  <a16:creationId xmlns:a16="http://schemas.microsoft.com/office/drawing/2014/main" id="{9A0B978D-56D0-0BA3-1A8E-B5E053EF7C1F}"/>
                </a:ext>
              </a:extLst>
            </p:cNvPr>
            <p:cNvSpPr/>
            <p:nvPr/>
          </p:nvSpPr>
          <p:spPr>
            <a:xfrm>
              <a:off x="3537217" y="2259592"/>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Content Placeholder 2">
              <a:extLst>
                <a:ext uri="{FF2B5EF4-FFF2-40B4-BE49-F238E27FC236}">
                  <a16:creationId xmlns:a16="http://schemas.microsoft.com/office/drawing/2014/main" id="{30308CA6-60F5-F2B8-9AFE-196E0106CC7F}"/>
                </a:ext>
              </a:extLst>
            </p:cNvPr>
            <p:cNvSpPr txBox="1">
              <a:spLocks/>
            </p:cNvSpPr>
            <p:nvPr/>
          </p:nvSpPr>
          <p:spPr>
            <a:xfrm>
              <a:off x="3183502" y="1540801"/>
              <a:ext cx="1141368"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Develop Delivery Value Scorecard</a:t>
              </a:r>
            </a:p>
          </p:txBody>
        </p:sp>
        <p:sp>
          <p:nvSpPr>
            <p:cNvPr id="22" name="Oval 21">
              <a:extLst>
                <a:ext uri="{FF2B5EF4-FFF2-40B4-BE49-F238E27FC236}">
                  <a16:creationId xmlns:a16="http://schemas.microsoft.com/office/drawing/2014/main" id="{FF88672B-39A8-2669-5C9C-FA4A6D66E9D4}"/>
                </a:ext>
              </a:extLst>
            </p:cNvPr>
            <p:cNvSpPr/>
            <p:nvPr/>
          </p:nvSpPr>
          <p:spPr>
            <a:xfrm>
              <a:off x="5220858" y="3238603"/>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D925C903-1C86-BD80-C9B7-6B164C752FD4}"/>
                </a:ext>
              </a:extLst>
            </p:cNvPr>
            <p:cNvSpPr/>
            <p:nvPr/>
          </p:nvSpPr>
          <p:spPr>
            <a:xfrm>
              <a:off x="5226077" y="2370445"/>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Content Placeholder 2">
              <a:extLst>
                <a:ext uri="{FF2B5EF4-FFF2-40B4-BE49-F238E27FC236}">
                  <a16:creationId xmlns:a16="http://schemas.microsoft.com/office/drawing/2014/main" id="{BFF29C73-AF66-D380-7E18-AE4E656C01CF}"/>
                </a:ext>
              </a:extLst>
            </p:cNvPr>
            <p:cNvSpPr txBox="1">
              <a:spLocks/>
            </p:cNvSpPr>
            <p:nvPr/>
          </p:nvSpPr>
          <p:spPr>
            <a:xfrm>
              <a:off x="4884724" y="1752032"/>
              <a:ext cx="891421" cy="44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Validate Delivery Performance</a:t>
              </a:r>
              <a:endParaRPr lang="en-GB" sz="1100" dirty="0">
                <a:solidFill>
                  <a:srgbClr val="A9001F"/>
                </a:solidFill>
              </a:endParaRPr>
            </a:p>
          </p:txBody>
        </p:sp>
        <p:cxnSp>
          <p:nvCxnSpPr>
            <p:cNvPr id="30" name="Straight Connector 29">
              <a:extLst>
                <a:ext uri="{FF2B5EF4-FFF2-40B4-BE49-F238E27FC236}">
                  <a16:creationId xmlns:a16="http://schemas.microsoft.com/office/drawing/2014/main" id="{374A2883-2525-C171-E0C4-76228B2E8646}"/>
                </a:ext>
              </a:extLst>
            </p:cNvPr>
            <p:cNvCxnSpPr>
              <a:cxnSpLocks/>
              <a:stCxn id="17" idx="0"/>
              <a:endCxn id="20" idx="2"/>
            </p:cNvCxnSpPr>
            <p:nvPr/>
          </p:nvCxnSpPr>
          <p:spPr>
            <a:xfrm flipH="1" flipV="1">
              <a:off x="3749883" y="2684924"/>
              <a:ext cx="873" cy="568954"/>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4E4F6CC-C195-82E7-E030-59BE32BAD5FD}"/>
                </a:ext>
              </a:extLst>
            </p:cNvPr>
            <p:cNvCxnSpPr>
              <a:cxnSpLocks/>
              <a:stCxn id="22" idx="0"/>
              <a:endCxn id="27" idx="4"/>
            </p:cNvCxnSpPr>
            <p:nvPr/>
          </p:nvCxnSpPr>
          <p:spPr>
            <a:xfrm flipV="1">
              <a:off x="5325216" y="2579160"/>
              <a:ext cx="5219" cy="659443"/>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18C67303-21D8-8D05-F517-7791377F3F23}"/>
                </a:ext>
              </a:extLst>
            </p:cNvPr>
            <p:cNvSpPr txBox="1">
              <a:spLocks/>
            </p:cNvSpPr>
            <p:nvPr/>
          </p:nvSpPr>
          <p:spPr>
            <a:xfrm>
              <a:off x="4793162" y="3509659"/>
              <a:ext cx="1035595"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100" dirty="0"/>
                <a:t>Active Risk Management</a:t>
              </a:r>
            </a:p>
          </p:txBody>
        </p:sp>
        <p:cxnSp>
          <p:nvCxnSpPr>
            <p:cNvPr id="33" name="Straight Connector 32">
              <a:extLst>
                <a:ext uri="{FF2B5EF4-FFF2-40B4-BE49-F238E27FC236}">
                  <a16:creationId xmlns:a16="http://schemas.microsoft.com/office/drawing/2014/main" id="{0AB21444-5253-0EE9-0B6D-2A238A294182}"/>
                </a:ext>
              </a:extLst>
            </p:cNvPr>
            <p:cNvCxnSpPr>
              <a:cxnSpLocks/>
            </p:cNvCxnSpPr>
            <p:nvPr/>
          </p:nvCxnSpPr>
          <p:spPr>
            <a:xfrm>
              <a:off x="6865810" y="2810530"/>
              <a:ext cx="87898"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F2B51CB-91C4-79FB-EE98-B38536709B2C}"/>
                </a:ext>
              </a:extLst>
            </p:cNvPr>
            <p:cNvCxnSpPr>
              <a:cxnSpLocks/>
            </p:cNvCxnSpPr>
            <p:nvPr/>
          </p:nvCxnSpPr>
          <p:spPr>
            <a:xfrm>
              <a:off x="6639954" y="2474179"/>
              <a:ext cx="225856" cy="336351"/>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17BF439-7418-FE35-7C49-CA088DC9D4CA}"/>
                </a:ext>
              </a:extLst>
            </p:cNvPr>
            <p:cNvCxnSpPr>
              <a:cxnSpLocks/>
            </p:cNvCxnSpPr>
            <p:nvPr/>
          </p:nvCxnSpPr>
          <p:spPr>
            <a:xfrm>
              <a:off x="6855607" y="2950230"/>
              <a:ext cx="87898"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A7DDF97-A54F-579A-8113-12E19F8A87FE}"/>
                </a:ext>
              </a:extLst>
            </p:cNvPr>
            <p:cNvCxnSpPr>
              <a:cxnSpLocks/>
            </p:cNvCxnSpPr>
            <p:nvPr/>
          </p:nvCxnSpPr>
          <p:spPr>
            <a:xfrm flipV="1">
              <a:off x="6687051" y="2942113"/>
              <a:ext cx="178759" cy="400737"/>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027042D6-0791-D83D-7937-A3C955C76D0C}"/>
                </a:ext>
              </a:extLst>
            </p:cNvPr>
            <p:cNvSpPr/>
            <p:nvPr/>
          </p:nvSpPr>
          <p:spPr>
            <a:xfrm>
              <a:off x="6951799" y="2639413"/>
              <a:ext cx="1747701" cy="502920"/>
            </a:xfrm>
            <a:prstGeom prst="roundRect">
              <a:avLst>
                <a:gd name="adj" fmla="val 32828"/>
              </a:avLst>
            </a:prstGeom>
            <a:no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B55C0"/>
                  </a:solidFill>
                  <a:latin typeface="Arial" panose="020B0604020202020204" pitchFamily="34" charset="0"/>
                  <a:cs typeface="Arial" panose="020B0604020202020204" pitchFamily="34" charset="0"/>
                </a:rPr>
                <a:t>Readiness for service</a:t>
              </a:r>
            </a:p>
          </p:txBody>
        </p:sp>
      </p:grpSp>
    </p:spTree>
    <p:extLst>
      <p:ext uri="{BB962C8B-B14F-4D97-AF65-F5344CB8AC3E}">
        <p14:creationId xmlns:p14="http://schemas.microsoft.com/office/powerpoint/2010/main" val="19004869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B1755288-9617-D2DB-E37D-8D7C2F49F92C}"/>
              </a:ext>
            </a:extLst>
          </p:cNvPr>
          <p:cNvSpPr/>
          <p:nvPr/>
        </p:nvSpPr>
        <p:spPr>
          <a:xfrm>
            <a:off x="0" y="3367662"/>
            <a:ext cx="12192000" cy="3021346"/>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a:xfrm>
            <a:off x="8450580" y="6389008"/>
            <a:ext cx="2743200" cy="365125"/>
          </a:xfrm>
        </p:spPr>
        <p:txBody>
          <a:bodyPr/>
          <a:lstStyle/>
          <a:p>
            <a:fld id="{D7F4A4CA-9C60-844E-8943-D7385AD37C61}" type="slidenum">
              <a:rPr lang="en-US" smtClean="0"/>
              <a:pPr/>
              <a:t>43</a:t>
            </a:fld>
            <a:endParaRPr lang="en-US" dirty="0"/>
          </a:p>
        </p:txBody>
      </p:sp>
      <p:sp>
        <p:nvSpPr>
          <p:cNvPr id="26" name="Rectangle 25">
            <a:extLst>
              <a:ext uri="{FF2B5EF4-FFF2-40B4-BE49-F238E27FC236}">
                <a16:creationId xmlns:a16="http://schemas.microsoft.com/office/drawing/2014/main" id="{637BD8E1-E0F3-4CDE-BC6A-B4B70BE09B20}"/>
              </a:ext>
            </a:extLst>
          </p:cNvPr>
          <p:cNvSpPr/>
          <p:nvPr/>
        </p:nvSpPr>
        <p:spPr>
          <a:xfrm>
            <a:off x="998220" y="1308726"/>
            <a:ext cx="4378984" cy="1015663"/>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Purpose: </a:t>
            </a:r>
          </a:p>
          <a:p>
            <a:pPr lvl="0"/>
            <a:r>
              <a:rPr lang="en-GB" sz="2000" dirty="0">
                <a:latin typeface="Arial" panose="020B0604020202020204" pitchFamily="34" charset="0"/>
                <a:cs typeface="Arial" panose="020B0604020202020204" pitchFamily="34" charset="0"/>
              </a:rPr>
              <a:t>Solution in-use</a:t>
            </a:r>
          </a:p>
          <a:p>
            <a:pPr lvl="0"/>
            <a:endParaRPr lang="en-GB" sz="2000" dirty="0">
              <a:latin typeface="Arial" panose="020B0604020202020204" pitchFamily="34" charset="0"/>
              <a:cs typeface="Arial" panose="020B0604020202020204" pitchFamily="34" charset="0"/>
            </a:endParaRPr>
          </a:p>
        </p:txBody>
      </p:sp>
      <p:sp>
        <p:nvSpPr>
          <p:cNvPr id="27" name="Title 1">
            <a:extLst>
              <a:ext uri="{FF2B5EF4-FFF2-40B4-BE49-F238E27FC236}">
                <a16:creationId xmlns:a16="http://schemas.microsoft.com/office/drawing/2014/main" id="{CDDBE939-9242-4FEC-9179-9810518C8FA9}"/>
              </a:ext>
            </a:extLst>
          </p:cNvPr>
          <p:cNvSpPr>
            <a:spLocks noGrp="1"/>
          </p:cNvSpPr>
          <p:nvPr>
            <p:ph type="title"/>
          </p:nvPr>
        </p:nvSpPr>
        <p:spPr>
          <a:xfrm>
            <a:off x="998220" y="546653"/>
            <a:ext cx="10104132" cy="745434"/>
          </a:xfrm>
        </p:spPr>
        <p:txBody>
          <a:bodyPr/>
          <a:lstStyle/>
          <a:p>
            <a:r>
              <a:rPr lang="en-GB" dirty="0"/>
              <a:t>Operation phase </a:t>
            </a:r>
          </a:p>
        </p:txBody>
      </p:sp>
      <p:grpSp>
        <p:nvGrpSpPr>
          <p:cNvPr id="2" name="Group 1">
            <a:extLst>
              <a:ext uri="{FF2B5EF4-FFF2-40B4-BE49-F238E27FC236}">
                <a16:creationId xmlns:a16="http://schemas.microsoft.com/office/drawing/2014/main" id="{AEE28C19-1B6C-1057-920A-8B587038F690}"/>
              </a:ext>
            </a:extLst>
          </p:cNvPr>
          <p:cNvGrpSpPr/>
          <p:nvPr/>
        </p:nvGrpSpPr>
        <p:grpSpPr>
          <a:xfrm>
            <a:off x="1155257" y="3587690"/>
            <a:ext cx="8666923" cy="2783645"/>
            <a:chOff x="239421" y="1538532"/>
            <a:chExt cx="8666923" cy="2783645"/>
          </a:xfrm>
        </p:grpSpPr>
        <p:sp>
          <p:nvSpPr>
            <p:cNvPr id="9" name="Rectangle: Rounded Corners 8">
              <a:extLst>
                <a:ext uri="{FF2B5EF4-FFF2-40B4-BE49-F238E27FC236}">
                  <a16:creationId xmlns:a16="http://schemas.microsoft.com/office/drawing/2014/main" id="{3C94FC73-A2DD-C241-92AC-8150D053968A}"/>
                </a:ext>
              </a:extLst>
            </p:cNvPr>
            <p:cNvSpPr/>
            <p:nvPr/>
          </p:nvSpPr>
          <p:spPr>
            <a:xfrm>
              <a:off x="239421" y="2216090"/>
              <a:ext cx="1840361" cy="502920"/>
            </a:xfrm>
            <a:prstGeom prst="roundRect">
              <a:avLst>
                <a:gd name="adj" fmla="val 50000"/>
              </a:avLst>
            </a:prstGeom>
            <a:noFill/>
            <a:ln w="12700">
              <a:solidFill>
                <a:srgbClr val="31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Value Definition &amp; Measurement</a:t>
              </a:r>
            </a:p>
          </p:txBody>
        </p:sp>
        <p:sp>
          <p:nvSpPr>
            <p:cNvPr id="10" name="Rectangle: Rounded Corners 9">
              <a:extLst>
                <a:ext uri="{FF2B5EF4-FFF2-40B4-BE49-F238E27FC236}">
                  <a16:creationId xmlns:a16="http://schemas.microsoft.com/office/drawing/2014/main" id="{DD1338E0-0B36-9A87-E539-6B2BDBF36718}"/>
                </a:ext>
              </a:extLst>
            </p:cNvPr>
            <p:cNvSpPr/>
            <p:nvPr/>
          </p:nvSpPr>
          <p:spPr>
            <a:xfrm>
              <a:off x="239422" y="3084770"/>
              <a:ext cx="1840360" cy="502920"/>
            </a:xfrm>
            <a:prstGeom prst="roundRect">
              <a:avLst>
                <a:gd name="adj" fmla="val 50000"/>
              </a:avLst>
            </a:prstGeom>
            <a:noFill/>
            <a:ln w="12700">
              <a:solidFill>
                <a:srgbClr val="A900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Client Approach</a:t>
              </a:r>
            </a:p>
          </p:txBody>
        </p:sp>
        <p:cxnSp>
          <p:nvCxnSpPr>
            <p:cNvPr id="11" name="Straight Connector 10">
              <a:extLst>
                <a:ext uri="{FF2B5EF4-FFF2-40B4-BE49-F238E27FC236}">
                  <a16:creationId xmlns:a16="http://schemas.microsoft.com/office/drawing/2014/main" id="{20FE0198-B694-654A-C4D2-9EAC75F679CC}"/>
                </a:ext>
              </a:extLst>
            </p:cNvPr>
            <p:cNvCxnSpPr>
              <a:cxnSpLocks/>
            </p:cNvCxnSpPr>
            <p:nvPr/>
          </p:nvCxnSpPr>
          <p:spPr>
            <a:xfrm>
              <a:off x="2530193" y="2479515"/>
              <a:ext cx="4109761"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7CE8C0A-5176-6157-CD94-E27F9889ECDF}"/>
                </a:ext>
              </a:extLst>
            </p:cNvPr>
            <p:cNvCxnSpPr>
              <a:cxnSpLocks/>
            </p:cNvCxnSpPr>
            <p:nvPr/>
          </p:nvCxnSpPr>
          <p:spPr>
            <a:xfrm>
              <a:off x="2567988" y="3340581"/>
              <a:ext cx="4119063"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FAB1645-A723-8C46-E040-31735CD05702}"/>
                </a:ext>
              </a:extLst>
            </p:cNvPr>
            <p:cNvPicPr>
              <a:picLocks noChangeAspect="1"/>
            </p:cNvPicPr>
            <p:nvPr/>
          </p:nvPicPr>
          <p:blipFill>
            <a:blip r:embed="rId3"/>
            <a:srcRect/>
            <a:stretch/>
          </p:blipFill>
          <p:spPr>
            <a:xfrm>
              <a:off x="2241984" y="2244517"/>
              <a:ext cx="464620" cy="464620"/>
            </a:xfrm>
            <a:prstGeom prst="rect">
              <a:avLst/>
            </a:prstGeom>
          </p:spPr>
        </p:pic>
        <p:pic>
          <p:nvPicPr>
            <p:cNvPr id="14" name="Picture 13">
              <a:extLst>
                <a:ext uri="{FF2B5EF4-FFF2-40B4-BE49-F238E27FC236}">
                  <a16:creationId xmlns:a16="http://schemas.microsoft.com/office/drawing/2014/main" id="{90FA2B19-5119-EF3C-0F2A-730ECBB2DDC7}"/>
                </a:ext>
              </a:extLst>
            </p:cNvPr>
            <p:cNvPicPr>
              <a:picLocks noChangeAspect="1"/>
            </p:cNvPicPr>
            <p:nvPr/>
          </p:nvPicPr>
          <p:blipFill>
            <a:blip r:embed="rId4"/>
            <a:srcRect/>
            <a:stretch/>
          </p:blipFill>
          <p:spPr>
            <a:xfrm>
              <a:off x="2241984" y="3107145"/>
              <a:ext cx="464620" cy="464620"/>
            </a:xfrm>
            <a:prstGeom prst="rect">
              <a:avLst/>
            </a:prstGeom>
          </p:spPr>
        </p:pic>
        <p:sp>
          <p:nvSpPr>
            <p:cNvPr id="15" name="Diamond 14">
              <a:extLst>
                <a:ext uri="{FF2B5EF4-FFF2-40B4-BE49-F238E27FC236}">
                  <a16:creationId xmlns:a16="http://schemas.microsoft.com/office/drawing/2014/main" id="{1FF27D16-0FC4-5877-F6F1-5A51BE892AF4}"/>
                </a:ext>
              </a:extLst>
            </p:cNvPr>
            <p:cNvSpPr/>
            <p:nvPr/>
          </p:nvSpPr>
          <p:spPr>
            <a:xfrm>
              <a:off x="3537217" y="2257323"/>
              <a:ext cx="425332" cy="425332"/>
            </a:xfrm>
            <a:prstGeom prst="diamond">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Content Placeholder 2">
              <a:extLst>
                <a:ext uri="{FF2B5EF4-FFF2-40B4-BE49-F238E27FC236}">
                  <a16:creationId xmlns:a16="http://schemas.microsoft.com/office/drawing/2014/main" id="{513FB4C9-FFDA-34EE-F333-20FD963B2A02}"/>
                </a:ext>
              </a:extLst>
            </p:cNvPr>
            <p:cNvSpPr txBox="1">
              <a:spLocks/>
            </p:cNvSpPr>
            <p:nvPr/>
          </p:nvSpPr>
          <p:spPr>
            <a:xfrm>
              <a:off x="3066998" y="1538532"/>
              <a:ext cx="1365770" cy="755768"/>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300" b="1" dirty="0">
                  <a:solidFill>
                    <a:srgbClr val="318390"/>
                  </a:solidFill>
                </a:rPr>
                <a:t>Develop Operation Value Scorecard</a:t>
              </a:r>
            </a:p>
          </p:txBody>
        </p:sp>
        <p:sp>
          <p:nvSpPr>
            <p:cNvPr id="17" name="Oval 16">
              <a:extLst>
                <a:ext uri="{FF2B5EF4-FFF2-40B4-BE49-F238E27FC236}">
                  <a16:creationId xmlns:a16="http://schemas.microsoft.com/office/drawing/2014/main" id="{F8D95BEF-CB65-E9B8-90EF-BF7BA6E58A8F}"/>
                </a:ext>
              </a:extLst>
            </p:cNvPr>
            <p:cNvSpPr/>
            <p:nvPr/>
          </p:nvSpPr>
          <p:spPr>
            <a:xfrm>
              <a:off x="5220858" y="3236334"/>
              <a:ext cx="208715" cy="208715"/>
            </a:xfrm>
            <a:prstGeom prst="ellipse">
              <a:avLst/>
            </a:prstGeom>
            <a:solidFill>
              <a:srgbClr val="A9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C192F667-A533-9D59-0B0B-681716547E00}"/>
                </a:ext>
              </a:extLst>
            </p:cNvPr>
            <p:cNvSpPr/>
            <p:nvPr/>
          </p:nvSpPr>
          <p:spPr>
            <a:xfrm>
              <a:off x="5226077" y="2368176"/>
              <a:ext cx="208715" cy="208715"/>
            </a:xfrm>
            <a:prstGeom prst="ellipse">
              <a:avLst/>
            </a:prstGeom>
            <a:solidFill>
              <a:srgbClr val="3183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Content Placeholder 2">
              <a:extLst>
                <a:ext uri="{FF2B5EF4-FFF2-40B4-BE49-F238E27FC236}">
                  <a16:creationId xmlns:a16="http://schemas.microsoft.com/office/drawing/2014/main" id="{15F59535-C388-7089-A6CD-BC6ADA63FAEA}"/>
                </a:ext>
              </a:extLst>
            </p:cNvPr>
            <p:cNvSpPr txBox="1">
              <a:spLocks/>
            </p:cNvSpPr>
            <p:nvPr/>
          </p:nvSpPr>
          <p:spPr>
            <a:xfrm>
              <a:off x="4884724" y="1749763"/>
              <a:ext cx="891421" cy="441953"/>
            </a:xfrm>
            <a:prstGeom prst="rect">
              <a:avLst/>
            </a:prstGeom>
          </p:spPr>
          <p:txBody>
            <a:bodyPr vert="horz" wrap="square" lIns="0" tIns="0" rIns="0" bIns="0" rtlCol="0">
              <a:noAutofit/>
            </a:bodyPr>
            <a:lstStyle>
              <a:lvl1pPr marL="0" marR="0" indent="0" algn="l" defTabSz="914400" rtl="0" eaLnBrk="1" fontAlgn="auto" latinLnBrk="0" hangingPunct="1">
                <a:lnSpc>
                  <a:spcPct val="120000"/>
                </a:lnSpc>
                <a:spcBef>
                  <a:spcPts val="1400"/>
                </a:spcBef>
                <a:spcAft>
                  <a:spcPts val="0"/>
                </a:spcAft>
                <a:buClrTx/>
                <a:buSzTx/>
                <a:buFont typeface="Arial" panose="020B0604020202020204" pitchFamily="34" charset="0"/>
                <a:buNone/>
                <a:tabLst/>
                <a:defRPr sz="1800" b="0" i="0" kern="1200">
                  <a:solidFill>
                    <a:schemeClr val="tx2"/>
                  </a:solidFill>
                  <a:latin typeface="Arial" panose="020B0604020202020204" pitchFamily="34" charset="0"/>
                  <a:ea typeface="+mn-ea"/>
                  <a:cs typeface="+mn-cs"/>
                </a:defRPr>
              </a:lvl1pPr>
              <a:lvl2pPr marL="0" indent="-228600" algn="l" defTabSz="914400" rtl="0" eaLnBrk="1" latinLnBrk="0" hangingPunct="1">
                <a:lnSpc>
                  <a:spcPct val="120000"/>
                </a:lnSpc>
                <a:spcBef>
                  <a:spcPts val="1400"/>
                </a:spcBef>
                <a:buFontTx/>
                <a:buNone/>
                <a:defRPr sz="2000" b="1" i="0" kern="1200">
                  <a:solidFill>
                    <a:srgbClr val="A9001F"/>
                  </a:solidFill>
                  <a:latin typeface="Arial" panose="020B0604020202020204" pitchFamily="34" charset="0"/>
                  <a:ea typeface="+mn-ea"/>
                  <a:cs typeface="+mn-cs"/>
                </a:defRPr>
              </a:lvl2pPr>
              <a:lvl3pPr marL="72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3pPr>
              <a:lvl4pPr marL="126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4pPr>
              <a:lvl5pPr marL="1800000" indent="-228600" algn="l" defTabSz="914400" rtl="0" eaLnBrk="1" latinLnBrk="0" hangingPunct="1">
                <a:lnSpc>
                  <a:spcPct val="120000"/>
                </a:lnSpc>
                <a:spcBef>
                  <a:spcPts val="1400"/>
                </a:spcBef>
                <a:buFont typeface="Arial" panose="020B0604020202020204" pitchFamily="34" charset="0"/>
                <a:buChar char="•"/>
                <a:defRPr sz="1400" b="0" i="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sz="1100" dirty="0">
                  <a:solidFill>
                    <a:schemeClr val="tx1"/>
                  </a:solidFill>
                </a:rPr>
                <a:t>Validate Operational Performance</a:t>
              </a:r>
              <a:endParaRPr lang="en-GB" sz="1100" dirty="0">
                <a:solidFill>
                  <a:srgbClr val="A9001F"/>
                </a:solidFill>
              </a:endParaRPr>
            </a:p>
          </p:txBody>
        </p:sp>
        <p:cxnSp>
          <p:nvCxnSpPr>
            <p:cNvPr id="20" name="Straight Connector 19">
              <a:extLst>
                <a:ext uri="{FF2B5EF4-FFF2-40B4-BE49-F238E27FC236}">
                  <a16:creationId xmlns:a16="http://schemas.microsoft.com/office/drawing/2014/main" id="{8787E701-CEC9-D4FE-1637-11E91A7C8E13}"/>
                </a:ext>
              </a:extLst>
            </p:cNvPr>
            <p:cNvCxnSpPr>
              <a:cxnSpLocks/>
              <a:stCxn id="17" idx="0"/>
              <a:endCxn id="18" idx="4"/>
            </p:cNvCxnSpPr>
            <p:nvPr/>
          </p:nvCxnSpPr>
          <p:spPr>
            <a:xfrm flipV="1">
              <a:off x="5325216" y="2576891"/>
              <a:ext cx="5219" cy="659443"/>
            </a:xfrm>
            <a:prstGeom prst="line">
              <a:avLst/>
            </a:prstGeom>
            <a:ln w="19050">
              <a:solidFill>
                <a:srgbClr val="A9001F"/>
              </a:solidFill>
            </a:ln>
          </p:spPr>
          <p:style>
            <a:lnRef idx="1">
              <a:schemeClr val="accent1"/>
            </a:lnRef>
            <a:fillRef idx="0">
              <a:schemeClr val="accent1"/>
            </a:fillRef>
            <a:effectRef idx="0">
              <a:schemeClr val="accent1"/>
            </a:effectRef>
            <a:fontRef idx="minor">
              <a:schemeClr val="tx1"/>
            </a:fontRef>
          </p:style>
        </p:cxnSp>
        <p:sp>
          <p:nvSpPr>
            <p:cNvPr id="21" name="Content Placeholder 2">
              <a:extLst>
                <a:ext uri="{FF2B5EF4-FFF2-40B4-BE49-F238E27FC236}">
                  <a16:creationId xmlns:a16="http://schemas.microsoft.com/office/drawing/2014/main" id="{563ECD40-186E-7163-0871-3D0AE561E5B0}"/>
                </a:ext>
              </a:extLst>
            </p:cNvPr>
            <p:cNvSpPr txBox="1">
              <a:spLocks/>
            </p:cNvSpPr>
            <p:nvPr/>
          </p:nvSpPr>
          <p:spPr>
            <a:xfrm>
              <a:off x="4950572" y="3517419"/>
              <a:ext cx="1035595" cy="804758"/>
            </a:xfrm>
            <a:prstGeom prst="rect">
              <a:avLst/>
            </a:prstGeom>
          </p:spPr>
          <p:txBody>
            <a:bodyPr vert="horz" wrap="square" lIns="0" tIns="0" rIns="0" bIns="0" rtlCol="0">
              <a:noAutofit/>
            </a:bodyPr>
            <a:lstStyle>
              <a:defPPr>
                <a:defRPr lang="en-US"/>
              </a:defPPr>
              <a:lvl1pPr marR="0" indent="0" algn="ctr" fontAlgn="auto">
                <a:lnSpc>
                  <a:spcPct val="100000"/>
                </a:lnSpc>
                <a:spcBef>
                  <a:spcPts val="1400"/>
                </a:spcBef>
                <a:spcAft>
                  <a:spcPts val="0"/>
                </a:spcAft>
                <a:buClrTx/>
                <a:buSzTx/>
                <a:buFont typeface="Arial" panose="020B0604020202020204" pitchFamily="34" charset="0"/>
                <a:buNone/>
                <a:tabLst/>
                <a:defRPr sz="1200" b="0" i="0">
                  <a:latin typeface="Arial" panose="020B0604020202020204" pitchFamily="34" charset="0"/>
                </a:defRPr>
              </a:lvl1pPr>
              <a:lvl2pPr marL="0" indent="-228600">
                <a:lnSpc>
                  <a:spcPct val="120000"/>
                </a:lnSpc>
                <a:spcBef>
                  <a:spcPts val="1400"/>
                </a:spcBef>
                <a:buFontTx/>
                <a:buNone/>
                <a:defRPr sz="2000" b="1" i="0">
                  <a:solidFill>
                    <a:srgbClr val="A9001F"/>
                  </a:solidFill>
                  <a:latin typeface="Arial" panose="020B0604020202020204" pitchFamily="34" charset="0"/>
                </a:defRPr>
              </a:lvl2pPr>
              <a:lvl3pPr marL="72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3pPr>
              <a:lvl4pPr marL="126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4pPr>
              <a:lvl5pPr marL="1800000" indent="-228600">
                <a:lnSpc>
                  <a:spcPct val="120000"/>
                </a:lnSpc>
                <a:spcBef>
                  <a:spcPts val="1400"/>
                </a:spcBef>
                <a:buFont typeface="Arial" panose="020B0604020202020204" pitchFamily="34" charset="0"/>
                <a:buChar char="•"/>
                <a:defRPr sz="1400" b="0" i="0">
                  <a:solidFill>
                    <a:schemeClr val="tx2"/>
                  </a:solidFill>
                  <a:latin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GB" sz="1100" dirty="0"/>
                <a:t>Final Reward</a:t>
              </a:r>
            </a:p>
          </p:txBody>
        </p:sp>
        <p:cxnSp>
          <p:nvCxnSpPr>
            <p:cNvPr id="23" name="Straight Connector 22">
              <a:extLst>
                <a:ext uri="{FF2B5EF4-FFF2-40B4-BE49-F238E27FC236}">
                  <a16:creationId xmlns:a16="http://schemas.microsoft.com/office/drawing/2014/main" id="{13DF1619-7821-2285-4488-E966CFFA9BBB}"/>
                </a:ext>
              </a:extLst>
            </p:cNvPr>
            <p:cNvCxnSpPr>
              <a:cxnSpLocks/>
            </p:cNvCxnSpPr>
            <p:nvPr/>
          </p:nvCxnSpPr>
          <p:spPr>
            <a:xfrm>
              <a:off x="6865810" y="2810530"/>
              <a:ext cx="87898" cy="0"/>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6058132-6492-4AAB-5435-62A9CD3E22D5}"/>
                </a:ext>
              </a:extLst>
            </p:cNvPr>
            <p:cNvCxnSpPr>
              <a:cxnSpLocks/>
            </p:cNvCxnSpPr>
            <p:nvPr/>
          </p:nvCxnSpPr>
          <p:spPr>
            <a:xfrm>
              <a:off x="6639954" y="2474179"/>
              <a:ext cx="225856" cy="336351"/>
            </a:xfrm>
            <a:prstGeom prst="line">
              <a:avLst/>
            </a:prstGeom>
            <a:ln w="19050">
              <a:solidFill>
                <a:srgbClr val="BFD9D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7D74067-D2C9-9E05-7D0C-BF4F2D9D9A85}"/>
                </a:ext>
              </a:extLst>
            </p:cNvPr>
            <p:cNvCxnSpPr>
              <a:cxnSpLocks/>
            </p:cNvCxnSpPr>
            <p:nvPr/>
          </p:nvCxnSpPr>
          <p:spPr>
            <a:xfrm>
              <a:off x="6855607" y="2950230"/>
              <a:ext cx="87898" cy="0"/>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7152DA2-E25B-6001-B244-40286FC8754D}"/>
                </a:ext>
              </a:extLst>
            </p:cNvPr>
            <p:cNvCxnSpPr>
              <a:cxnSpLocks/>
            </p:cNvCxnSpPr>
            <p:nvPr/>
          </p:nvCxnSpPr>
          <p:spPr>
            <a:xfrm flipV="1">
              <a:off x="6687051" y="2942113"/>
              <a:ext cx="178759" cy="398468"/>
            </a:xfrm>
            <a:prstGeom prst="line">
              <a:avLst/>
            </a:prstGeom>
            <a:ln w="19050">
              <a:solidFill>
                <a:srgbClr val="E4AFB9"/>
              </a:solidFill>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70C6082C-E065-4F24-35DF-7074267A9C96}"/>
                </a:ext>
              </a:extLst>
            </p:cNvPr>
            <p:cNvSpPr/>
            <p:nvPr/>
          </p:nvSpPr>
          <p:spPr>
            <a:xfrm>
              <a:off x="6951799" y="2639413"/>
              <a:ext cx="1954545" cy="502920"/>
            </a:xfrm>
            <a:prstGeom prst="roundRect">
              <a:avLst>
                <a:gd name="adj" fmla="val 32828"/>
              </a:avLst>
            </a:prstGeom>
            <a:noFill/>
            <a:ln w="12700">
              <a:solidFill>
                <a:srgbClr val="4B5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B55C0"/>
                  </a:solidFill>
                  <a:latin typeface="Arial" panose="020B0604020202020204" pitchFamily="34" charset="0"/>
                  <a:cs typeface="Arial" panose="020B0604020202020204" pitchFamily="34" charset="0"/>
                </a:rPr>
                <a:t>Operations review and benefits realisation</a:t>
              </a:r>
            </a:p>
          </p:txBody>
        </p:sp>
      </p:grpSp>
      <p:sp>
        <p:nvSpPr>
          <p:cNvPr id="31" name="Rectangle 30">
            <a:extLst>
              <a:ext uri="{FF2B5EF4-FFF2-40B4-BE49-F238E27FC236}">
                <a16:creationId xmlns:a16="http://schemas.microsoft.com/office/drawing/2014/main" id="{45B641F6-5DF9-6984-F47E-5EC66A5D65E3}"/>
              </a:ext>
            </a:extLst>
          </p:cNvPr>
          <p:cNvSpPr/>
          <p:nvPr/>
        </p:nvSpPr>
        <p:spPr>
          <a:xfrm>
            <a:off x="5502774" y="1308725"/>
            <a:ext cx="4378984" cy="1323439"/>
          </a:xfrm>
          <a:prstGeom prst="rect">
            <a:avLst/>
          </a:prstGeom>
        </p:spPr>
        <p:txBody>
          <a:bodyPr wrap="square">
            <a:spAutoFit/>
          </a:bodyPr>
          <a:lstStyle/>
          <a:p>
            <a:pPr lvl="0"/>
            <a:r>
              <a:rPr lang="en-GB" sz="2000" b="1" dirty="0">
                <a:solidFill>
                  <a:srgbClr val="318390"/>
                </a:solidFill>
                <a:latin typeface="Arial" panose="020B0604020202020204" pitchFamily="34" charset="0"/>
                <a:cs typeface="Arial" panose="020B0604020202020204" pitchFamily="34" charset="0"/>
              </a:rPr>
              <a:t>Key decision: </a:t>
            </a:r>
          </a:p>
          <a:p>
            <a:pPr lvl="0"/>
            <a:r>
              <a:rPr lang="en-GB" sz="2000" dirty="0">
                <a:latin typeface="Arial" panose="020B0604020202020204" pitchFamily="34" charset="0"/>
                <a:cs typeface="Arial" panose="020B0604020202020204" pitchFamily="34" charset="0"/>
              </a:rPr>
              <a:t>‘Is the asset operating as intended and realising its benefits?’</a:t>
            </a:r>
          </a:p>
          <a:p>
            <a:pPr lvl="0"/>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15853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A9A4E6-DADB-1837-369C-2510CC1CC509}"/>
              </a:ext>
            </a:extLst>
          </p:cNvPr>
          <p:cNvSpPr/>
          <p:nvPr/>
        </p:nvSpPr>
        <p:spPr>
          <a:xfrm>
            <a:off x="6096001" y="4336007"/>
            <a:ext cx="5006352" cy="1689587"/>
          </a:xfrm>
          <a:prstGeom prst="rect">
            <a:avLst/>
          </a:prstGeom>
          <a:solidFill>
            <a:srgbClr val="F6FBFC"/>
          </a:solidFill>
          <a:ln w="12700">
            <a:solidFill>
              <a:srgbClr val="3083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GB" dirty="0"/>
              <a:t>An integrated approach</a:t>
            </a:r>
            <a:endParaRPr lang="en-US" dirty="0"/>
          </a:p>
        </p:txBody>
      </p:sp>
      <p:sp>
        <p:nvSpPr>
          <p:cNvPr id="7" name="Content Placeholder 6">
            <a:extLst>
              <a:ext uri="{FF2B5EF4-FFF2-40B4-BE49-F238E27FC236}">
                <a16:creationId xmlns:a16="http://schemas.microsoft.com/office/drawing/2014/main" id="{14490308-3161-684D-A5D3-2B05E3C168E7}"/>
              </a:ext>
            </a:extLst>
          </p:cNvPr>
          <p:cNvSpPr>
            <a:spLocks noGrp="1"/>
          </p:cNvSpPr>
          <p:nvPr>
            <p:ph idx="1"/>
          </p:nvPr>
        </p:nvSpPr>
        <p:spPr>
          <a:xfrm>
            <a:off x="1078020" y="1708736"/>
            <a:ext cx="10024332" cy="3527426"/>
          </a:xfrm>
        </p:spPr>
        <p:txBody>
          <a:bodyPr>
            <a:noAutofit/>
          </a:bodyPr>
          <a:lstStyle/>
          <a:p>
            <a:pPr marL="285750" indent="-285750">
              <a:spcBef>
                <a:spcPts val="0"/>
              </a:spcBef>
              <a:spcAft>
                <a:spcPts val="600"/>
              </a:spcAft>
              <a:buFont typeface="Arial" panose="020B0604020202020204" pitchFamily="34" charset="0"/>
              <a:buChar char="•"/>
            </a:pPr>
            <a:r>
              <a:rPr lang="en-GB" sz="2000" dirty="0">
                <a:solidFill>
                  <a:schemeClr val="tx1"/>
                </a:solidFill>
              </a:rPr>
              <a:t>The Value Toolkit is </a:t>
            </a:r>
            <a:r>
              <a:rPr lang="en-GB" sz="2000" b="1" dirty="0">
                <a:solidFill>
                  <a:schemeClr val="tx1"/>
                </a:solidFill>
              </a:rPr>
              <a:t>neutral on what value means on any project or programme</a:t>
            </a:r>
            <a:r>
              <a:rPr lang="en-GB" sz="2000" dirty="0">
                <a:solidFill>
                  <a:schemeClr val="tx1"/>
                </a:solidFill>
              </a:rPr>
              <a:t>. </a:t>
            </a:r>
          </a:p>
          <a:p>
            <a:pPr marL="285750" indent="-285750">
              <a:spcBef>
                <a:spcPts val="1200"/>
              </a:spcBef>
              <a:spcAft>
                <a:spcPts val="600"/>
              </a:spcAft>
              <a:buFont typeface="Arial" panose="020B0604020202020204" pitchFamily="34" charset="0"/>
              <a:buChar char="•"/>
            </a:pPr>
            <a:r>
              <a:rPr lang="en-GB" sz="2000" dirty="0">
                <a:solidFill>
                  <a:schemeClr val="tx1"/>
                </a:solidFill>
              </a:rPr>
              <a:t>Instead, it provides a </a:t>
            </a:r>
            <a:r>
              <a:rPr lang="en-GB" sz="2000" b="1" dirty="0">
                <a:solidFill>
                  <a:schemeClr val="tx1"/>
                </a:solidFill>
              </a:rPr>
              <a:t>robust framework </a:t>
            </a:r>
            <a:r>
              <a:rPr lang="en-GB" sz="2000" dirty="0">
                <a:solidFill>
                  <a:schemeClr val="tx1"/>
                </a:solidFill>
              </a:rPr>
              <a:t>within which clients can explore their required project or programme outcomes</a:t>
            </a:r>
          </a:p>
          <a:p>
            <a:pPr marL="285750" indent="-285750">
              <a:spcBef>
                <a:spcPts val="1200"/>
              </a:spcBef>
              <a:spcAft>
                <a:spcPts val="600"/>
              </a:spcAft>
              <a:buFont typeface="Arial" panose="020B0604020202020204" pitchFamily="34" charset="0"/>
              <a:buChar char="•"/>
            </a:pPr>
            <a:r>
              <a:rPr lang="en-GB" sz="2000" b="1" dirty="0">
                <a:solidFill>
                  <a:schemeClr val="tx1"/>
                </a:solidFill>
              </a:rPr>
              <a:t>Don’t cherry pick!</a:t>
            </a:r>
            <a:r>
              <a:rPr lang="en-GB" sz="2000" dirty="0">
                <a:solidFill>
                  <a:schemeClr val="tx1"/>
                </a:solidFill>
              </a:rPr>
              <a:t> apply the whole toolkit to reap the benefits of consistent value-based decision-making</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fld id="{D7F4A4CA-9C60-844E-8943-D7385AD37C61}" type="slidenum">
              <a:rPr lang="en-US" smtClean="0"/>
              <a:pPr/>
              <a:t>44</a:t>
            </a:fld>
            <a:endParaRPr lang="en-US" dirty="0"/>
          </a:p>
        </p:txBody>
      </p:sp>
      <p:pic>
        <p:nvPicPr>
          <p:cNvPr id="4" name="Picture 3">
            <a:extLst>
              <a:ext uri="{FF2B5EF4-FFF2-40B4-BE49-F238E27FC236}">
                <a16:creationId xmlns:a16="http://schemas.microsoft.com/office/drawing/2014/main" id="{4900691F-8244-DCC2-4A17-7C377BF9C923}"/>
              </a:ext>
            </a:extLst>
          </p:cNvPr>
          <p:cNvPicPr>
            <a:picLocks noChangeAspect="1"/>
          </p:cNvPicPr>
          <p:nvPr/>
        </p:nvPicPr>
        <p:blipFill rotWithShape="1">
          <a:blip r:embed="rId3"/>
          <a:srcRect l="2860" r="6306"/>
          <a:stretch/>
        </p:blipFill>
        <p:spPr>
          <a:xfrm>
            <a:off x="6188530" y="4741880"/>
            <a:ext cx="4852880" cy="1111251"/>
          </a:xfrm>
          <a:prstGeom prst="rect">
            <a:avLst/>
          </a:prstGeom>
        </p:spPr>
      </p:pic>
    </p:spTree>
    <p:extLst>
      <p:ext uri="{BB962C8B-B14F-4D97-AF65-F5344CB8AC3E}">
        <p14:creationId xmlns:p14="http://schemas.microsoft.com/office/powerpoint/2010/main" val="3637772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F4A4CA-9C60-844E-8943-D7385AD37C61}" type="slidenum">
              <a:rPr kumimoji="0" lang="en-US" sz="900" b="0" i="0" u="none" strike="noStrike" kern="1200" cap="none" spc="0" normalizeH="0" baseline="0" noProof="0" smtClean="0">
                <a:ln>
                  <a:noFill/>
                </a:ln>
                <a:solidFill>
                  <a:srgbClr val="FFFFFF">
                    <a:lumMod val="75000"/>
                  </a:srgbClr>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900" b="0" i="0" u="none" strike="noStrike" kern="1200" cap="none" spc="0" normalizeH="0" baseline="0" noProof="0" dirty="0">
              <a:ln>
                <a:noFill/>
              </a:ln>
              <a:solidFill>
                <a:srgbClr val="FFFFFF">
                  <a:lumMod val="75000"/>
                </a:srgbClr>
              </a:solidFill>
              <a:effectLst/>
              <a:uLnTx/>
              <a:uFillTx/>
              <a:latin typeface="Arial" panose="020B0604020202020204" pitchFamily="34" charset="0"/>
              <a:ea typeface="+mn-ea"/>
              <a:cs typeface="+mn-cs"/>
            </a:endParaRPr>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6547322" cy="872983"/>
          </a:xfrm>
        </p:spPr>
        <p:txBody>
          <a:bodyPr>
            <a:noAutofit/>
          </a:bodyPr>
          <a:lstStyle/>
          <a:p>
            <a:r>
              <a:rPr lang="en-GB" dirty="0"/>
              <a:t>Q&amp;A</a:t>
            </a:r>
          </a:p>
        </p:txBody>
      </p:sp>
    </p:spTree>
    <p:extLst>
      <p:ext uri="{BB962C8B-B14F-4D97-AF65-F5344CB8AC3E}">
        <p14:creationId xmlns:p14="http://schemas.microsoft.com/office/powerpoint/2010/main" val="12840135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F4A4CA-9C60-844E-8943-D7385AD37C61}" type="slidenum">
              <a:rPr kumimoji="0" lang="en-US" sz="900" b="0" i="0" u="none" strike="noStrike" kern="1200" cap="none" spc="0" normalizeH="0" baseline="0" noProof="0" smtClean="0">
                <a:ln>
                  <a:noFill/>
                </a:ln>
                <a:solidFill>
                  <a:srgbClr val="FFFFFF">
                    <a:lumMod val="75000"/>
                  </a:srgbClr>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900" b="0" i="0" u="none" strike="noStrike" kern="1200" cap="none" spc="0" normalizeH="0" baseline="0" noProof="0" dirty="0">
              <a:ln>
                <a:noFill/>
              </a:ln>
              <a:solidFill>
                <a:srgbClr val="FFFFFF">
                  <a:lumMod val="75000"/>
                </a:srgbClr>
              </a:solidFill>
              <a:effectLst/>
              <a:uLnTx/>
              <a:uFillTx/>
              <a:latin typeface="Arial" panose="020B0604020202020204" pitchFamily="34" charset="0"/>
              <a:ea typeface="+mn-ea"/>
              <a:cs typeface="+mn-cs"/>
            </a:endParaRPr>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p:txBody>
          <a:bodyPr>
            <a:normAutofit fontScale="90000"/>
          </a:bodyPr>
          <a:lstStyle/>
          <a:p>
            <a:r>
              <a:rPr lang="en-GB" dirty="0"/>
              <a:t>Further information and background reading</a:t>
            </a:r>
          </a:p>
        </p:txBody>
      </p:sp>
    </p:spTree>
    <p:extLst>
      <p:ext uri="{BB962C8B-B14F-4D97-AF65-F5344CB8AC3E}">
        <p14:creationId xmlns:p14="http://schemas.microsoft.com/office/powerpoint/2010/main" val="11995547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US" dirty="0"/>
              <a:t>Further information</a:t>
            </a:r>
          </a:p>
        </p:txBody>
      </p:sp>
      <p:sp>
        <p:nvSpPr>
          <p:cNvPr id="7" name="Content Placeholder 6">
            <a:extLst>
              <a:ext uri="{FF2B5EF4-FFF2-40B4-BE49-F238E27FC236}">
                <a16:creationId xmlns:a16="http://schemas.microsoft.com/office/drawing/2014/main" id="{14490308-3161-684D-A5D3-2B05E3C168E7}"/>
              </a:ext>
            </a:extLst>
          </p:cNvPr>
          <p:cNvSpPr>
            <a:spLocks noGrp="1"/>
          </p:cNvSpPr>
          <p:nvPr>
            <p:ph idx="1"/>
          </p:nvPr>
        </p:nvSpPr>
        <p:spPr/>
        <p:txBody>
          <a:bodyPr>
            <a:normAutofit/>
          </a:bodyPr>
          <a:lstStyle/>
          <a:p>
            <a:pPr marL="342900" indent="-342900">
              <a:lnSpc>
                <a:spcPct val="110000"/>
              </a:lnSpc>
              <a:spcBef>
                <a:spcPts val="0"/>
              </a:spcBef>
              <a:spcAft>
                <a:spcPts val="600"/>
              </a:spcAft>
              <a:buFont typeface="Arial" panose="020B0604020202020204" pitchFamily="34" charset="0"/>
              <a:buChar char="•"/>
            </a:pPr>
            <a:r>
              <a:rPr lang="en-GB" sz="2000" dirty="0">
                <a:solidFill>
                  <a:schemeClr val="tx2"/>
                </a:solidFill>
                <a:cs typeface="Times New Roman" panose="02020603050405020304" pitchFamily="18" charset="0"/>
              </a:rPr>
              <a:t>Value Toolkit: </a:t>
            </a:r>
            <a:r>
              <a:rPr lang="en-GB" sz="2000" dirty="0">
                <a:cs typeface="Times New Roman" panose="02020603050405020304" pitchFamily="18" charset="0"/>
                <a:hlinkClick r:id="rId3"/>
              </a:rPr>
              <a:t>https://constructingexcellence.org.uk/value-toolkit/</a:t>
            </a:r>
            <a:r>
              <a:rPr lang="en-GB" sz="2000" dirty="0">
                <a:cs typeface="Times New Roman" panose="02020603050405020304" pitchFamily="18" charset="0"/>
              </a:rPr>
              <a:t> </a:t>
            </a:r>
          </a:p>
          <a:p>
            <a:pPr marL="342900" indent="-342900">
              <a:lnSpc>
                <a:spcPct val="110000"/>
              </a:lnSpc>
              <a:spcBef>
                <a:spcPts val="0"/>
              </a:spcBef>
              <a:spcAft>
                <a:spcPts val="600"/>
              </a:spcAft>
              <a:buFont typeface="Arial" panose="020B0604020202020204" pitchFamily="34" charset="0"/>
              <a:buChar char="•"/>
            </a:pPr>
            <a:r>
              <a:rPr lang="en-GB" sz="2000" dirty="0">
                <a:solidFill>
                  <a:schemeClr val="tx2"/>
                </a:solidFill>
                <a:cs typeface="Times New Roman" panose="02020603050405020304" pitchFamily="18" charset="0"/>
              </a:rPr>
              <a:t>Capitals Coalition: </a:t>
            </a:r>
            <a:r>
              <a:rPr lang="en-GB" sz="2000" dirty="0">
                <a:cs typeface="Times New Roman" panose="02020603050405020304" pitchFamily="18" charset="0"/>
                <a:hlinkClick r:id="rId4"/>
              </a:rPr>
              <a:t>https://capitalscoalition.org/</a:t>
            </a:r>
            <a:r>
              <a:rPr lang="en-GB" sz="2000" dirty="0">
                <a:cs typeface="Times New Roman" panose="02020603050405020304" pitchFamily="18" charset="0"/>
              </a:rPr>
              <a:t> </a:t>
            </a:r>
          </a:p>
          <a:p>
            <a:pPr marL="342900" indent="-342900">
              <a:lnSpc>
                <a:spcPct val="110000"/>
              </a:lnSpc>
              <a:spcBef>
                <a:spcPts val="0"/>
              </a:spcBef>
              <a:spcAft>
                <a:spcPts val="600"/>
              </a:spcAft>
              <a:buFont typeface="Arial" panose="020B0604020202020204" pitchFamily="34" charset="0"/>
              <a:buChar char="•"/>
            </a:pPr>
            <a:r>
              <a:rPr lang="en-GB" sz="2000" dirty="0">
                <a:solidFill>
                  <a:schemeClr val="tx2"/>
                </a:solidFill>
                <a:cs typeface="Times New Roman" panose="02020603050405020304" pitchFamily="18" charset="0"/>
              </a:rPr>
              <a:t>Construction Playbook 2020: </a:t>
            </a:r>
            <a:r>
              <a:rPr lang="en-GB" sz="2000" dirty="0">
                <a:cs typeface="Times New Roman" panose="02020603050405020304" pitchFamily="18" charset="0"/>
                <a:hlinkClick r:id="rId5"/>
              </a:rPr>
              <a:t>https://assets.publishing.service.gov.uk/government/uploads/system/uploads/attachment_data/file/941536/The_Construction_Playbook.pdf</a:t>
            </a:r>
            <a:r>
              <a:rPr lang="en-GB" sz="2000" dirty="0">
                <a:cs typeface="Times New Roman" panose="02020603050405020304" pitchFamily="18" charset="0"/>
              </a:rPr>
              <a:t> </a:t>
            </a:r>
          </a:p>
          <a:p>
            <a:pPr marL="342900" indent="-342900">
              <a:lnSpc>
                <a:spcPct val="110000"/>
              </a:lnSpc>
              <a:spcBef>
                <a:spcPts val="0"/>
              </a:spcBef>
              <a:spcAft>
                <a:spcPts val="600"/>
              </a:spcAft>
              <a:buFont typeface="Arial" panose="020B0604020202020204" pitchFamily="34" charset="0"/>
              <a:buChar char="•"/>
            </a:pPr>
            <a:r>
              <a:rPr lang="en-GB" sz="2000" dirty="0">
                <a:solidFill>
                  <a:schemeClr val="tx2"/>
                </a:solidFill>
                <a:cs typeface="Times New Roman" panose="02020603050405020304" pitchFamily="18" charset="0"/>
              </a:rPr>
              <a:t>Procurement Policy Note 06/20 taking account of social value:</a:t>
            </a:r>
            <a:r>
              <a:rPr lang="en-GB" sz="2000" dirty="0">
                <a:cs typeface="Times New Roman" panose="02020603050405020304" pitchFamily="18" charset="0"/>
              </a:rPr>
              <a:t> </a:t>
            </a:r>
            <a:r>
              <a:rPr lang="en-GB" sz="2000" dirty="0">
                <a:cs typeface="Times New Roman" panose="02020603050405020304" pitchFamily="18" charset="0"/>
                <a:hlinkClick r:id="rId6"/>
              </a:rPr>
              <a:t>https://www.gov.uk/government/publications/procurement-policy-note-0620-taking-account-of-social-value-in-the-award-of-central-government-contracts</a:t>
            </a:r>
            <a:r>
              <a:rPr lang="en-GB" sz="2000" dirty="0">
                <a:cs typeface="Times New Roman" panose="02020603050405020304" pitchFamily="18" charset="0"/>
              </a:rPr>
              <a:t> </a:t>
            </a:r>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F4A4CA-9C60-844E-8943-D7385AD37C61}" type="slidenum">
              <a:rPr kumimoji="0" lang="en-US" sz="900" b="0" i="0" u="none" strike="noStrike" kern="1200" cap="none" spc="0" normalizeH="0" baseline="0" noProof="0" smtClean="0">
                <a:ln>
                  <a:noFill/>
                </a:ln>
                <a:solidFill>
                  <a:srgbClr val="FFFFFF">
                    <a:lumMod val="75000"/>
                  </a:srgbClr>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dirty="0">
              <a:ln>
                <a:noFill/>
              </a:ln>
              <a:solidFill>
                <a:srgbClr val="FFFFFF">
                  <a:lumMod val="75000"/>
                </a:srgbClr>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34808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11AFBE1-384E-2846-91E9-D32F300D145D}"/>
              </a:ext>
            </a:extLst>
          </p:cNvPr>
          <p:cNvSpPr>
            <a:spLocks noGrp="1"/>
          </p:cNvSpPr>
          <p:nvPr>
            <p:ph type="title"/>
          </p:nvPr>
        </p:nvSpPr>
        <p:spPr/>
        <p:txBody>
          <a:bodyPr/>
          <a:lstStyle/>
          <a:p>
            <a:r>
              <a:rPr lang="en-US" dirty="0"/>
              <a:t>Background reading</a:t>
            </a:r>
          </a:p>
        </p:txBody>
      </p:sp>
      <p:sp>
        <p:nvSpPr>
          <p:cNvPr id="7" name="Content Placeholder 6">
            <a:extLst>
              <a:ext uri="{FF2B5EF4-FFF2-40B4-BE49-F238E27FC236}">
                <a16:creationId xmlns:a16="http://schemas.microsoft.com/office/drawing/2014/main" id="{14490308-3161-684D-A5D3-2B05E3C168E7}"/>
              </a:ext>
            </a:extLst>
          </p:cNvPr>
          <p:cNvSpPr>
            <a:spLocks noGrp="1"/>
          </p:cNvSpPr>
          <p:nvPr>
            <p:ph idx="1"/>
          </p:nvPr>
        </p:nvSpPr>
        <p:spPr/>
        <p:txBody>
          <a:bodyPr>
            <a:noAutofit/>
          </a:bodyPr>
          <a:lstStyle/>
          <a:p>
            <a:pPr marL="285750" indent="-285750">
              <a:lnSpc>
                <a:spcPct val="110000"/>
              </a:lnSpc>
              <a:spcBef>
                <a:spcPts val="0"/>
              </a:spcBef>
              <a:spcAft>
                <a:spcPts val="600"/>
              </a:spcAft>
              <a:buFont typeface="Arial" panose="020B0604020202020204" pitchFamily="34" charset="0"/>
              <a:buChar char="•"/>
            </a:pPr>
            <a:r>
              <a:rPr lang="en-GB" sz="1600" dirty="0">
                <a:solidFill>
                  <a:schemeClr val="tx2"/>
                </a:solidFill>
                <a:cs typeface="Times New Roman" panose="02020603050405020304" pitchFamily="18" charset="0"/>
              </a:rPr>
              <a:t>Construction</a:t>
            </a:r>
            <a:r>
              <a:rPr lang="en-GB" sz="1600" dirty="0">
                <a:solidFill>
                  <a:schemeClr val="tx2"/>
                </a:solidFill>
                <a:ea typeface="Calibri" panose="020F0502020204030204" pitchFamily="34" charset="0"/>
                <a:cs typeface="Times New Roman" panose="02020603050405020304" pitchFamily="18" charset="0"/>
              </a:rPr>
              <a:t> Leadership Council. (2018). </a:t>
            </a:r>
            <a:r>
              <a:rPr lang="en-GB" sz="1600" i="1" dirty="0">
                <a:solidFill>
                  <a:schemeClr val="tx2"/>
                </a:solidFill>
                <a:ea typeface="Calibri" panose="020F0502020204030204" pitchFamily="34" charset="0"/>
                <a:cs typeface="Times New Roman" panose="02020603050405020304" pitchFamily="18" charset="0"/>
              </a:rPr>
              <a:t>Procuring for value: outcome based, transparent and efficient. </a:t>
            </a:r>
            <a:r>
              <a:rPr lang="en-GB" sz="1600" dirty="0">
                <a:solidFill>
                  <a:schemeClr val="tx2"/>
                </a:solidFill>
                <a:ea typeface="Calibri" panose="020F0502020204030204" pitchFamily="34" charset="0"/>
                <a:cs typeface="Times New Roman" panose="02020603050405020304" pitchFamily="18" charset="0"/>
              </a:rPr>
              <a:t>Retrieved from </a:t>
            </a:r>
            <a:r>
              <a:rPr lang="en-GB" sz="1600" u="sng" dirty="0">
                <a:solidFill>
                  <a:schemeClr val="accent2"/>
                </a:solidFill>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constructionleadershipcouncil.co.uk/wp-content/uploads/2018/07/RLB-Procuring-for-Value-18-July-.pdf</a:t>
            </a:r>
            <a:r>
              <a:rPr lang="en-GB" sz="1600" u="sng" dirty="0">
                <a:solidFill>
                  <a:schemeClr val="accent2"/>
                </a:solidFill>
                <a:ea typeface="Calibri" panose="020F0502020204030204" pitchFamily="34" charset="0"/>
                <a:cs typeface="Times New Roman" panose="02020603050405020304" pitchFamily="18" charset="0"/>
              </a:rPr>
              <a:t> </a:t>
            </a:r>
            <a:r>
              <a:rPr lang="en-GB" sz="1600" dirty="0">
                <a:solidFill>
                  <a:schemeClr val="accent2"/>
                </a:solidFill>
                <a:ea typeface="Calibri" panose="020F0502020204030204" pitchFamily="34" charset="0"/>
                <a:cs typeface="Times New Roman" panose="02020603050405020304" pitchFamily="18" charset="0"/>
              </a:rPr>
              <a:t> </a:t>
            </a:r>
          </a:p>
          <a:p>
            <a:pPr marL="285750" indent="-285750">
              <a:lnSpc>
                <a:spcPct val="110000"/>
              </a:lnSpc>
              <a:spcBef>
                <a:spcPts val="0"/>
              </a:spcBef>
              <a:spcAft>
                <a:spcPts val="600"/>
              </a:spcAft>
              <a:buFont typeface="Arial" panose="020B0604020202020204" pitchFamily="34" charset="0"/>
              <a:buChar char="•"/>
            </a:pPr>
            <a:r>
              <a:rPr lang="en-GB" sz="1600" dirty="0">
                <a:solidFill>
                  <a:schemeClr val="tx2"/>
                </a:solidFill>
                <a:ea typeface="Calibri" panose="020F0502020204030204" pitchFamily="34" charset="0"/>
                <a:cs typeface="Times New Roman" panose="02020603050405020304" pitchFamily="18" charset="0"/>
              </a:rPr>
              <a:t>Construction Leadership Council. (2020). </a:t>
            </a:r>
            <a:r>
              <a:rPr lang="en-GB" sz="1600" i="1" dirty="0">
                <a:solidFill>
                  <a:schemeClr val="tx2"/>
                </a:solidFill>
                <a:ea typeface="Calibri" panose="020F0502020204030204" pitchFamily="34" charset="0"/>
                <a:cs typeface="Times New Roman" panose="02020603050405020304" pitchFamily="18" charset="0"/>
              </a:rPr>
              <a:t>Roadmap to Recovery: An Industry Recovery Plan for the UK Construction Sector.</a:t>
            </a:r>
            <a:r>
              <a:rPr lang="en-GB" sz="1600" dirty="0">
                <a:solidFill>
                  <a:schemeClr val="tx2"/>
                </a:solidFill>
                <a:ea typeface="Calibri" panose="020F0502020204030204" pitchFamily="34" charset="0"/>
                <a:cs typeface="Times New Roman" panose="02020603050405020304" pitchFamily="18" charset="0"/>
              </a:rPr>
              <a:t> Retrieved from Construction Leadership Council: </a:t>
            </a:r>
            <a:br>
              <a:rPr lang="en-GB" sz="1600" dirty="0">
                <a:solidFill>
                  <a:schemeClr val="tx2"/>
                </a:solidFill>
                <a:ea typeface="Calibri" panose="020F0502020204030204" pitchFamily="34" charset="0"/>
                <a:cs typeface="Times New Roman" panose="02020603050405020304" pitchFamily="18" charset="0"/>
              </a:rPr>
            </a:br>
            <a:r>
              <a:rPr lang="en-GB" sz="1600" u="sng" dirty="0">
                <a:solidFill>
                  <a:schemeClr val="accent2"/>
                </a:solidFill>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constructionleadershipcouncil.co.uk/wp-content/uploads/2020/06/CLC-Roadmap-to-Recovery-01.06.20.pdf </a:t>
            </a:r>
            <a:endParaRPr lang="en-GB" sz="1600" u="sng" dirty="0">
              <a:solidFill>
                <a:schemeClr val="accent2"/>
              </a:solidFill>
              <a:ea typeface="Calibri" panose="020F0502020204030204" pitchFamily="34" charset="0"/>
              <a:cs typeface="Times New Roman" panose="02020603050405020304" pitchFamily="18" charset="0"/>
            </a:endParaRPr>
          </a:p>
          <a:p>
            <a:pPr marL="285750" indent="-285750">
              <a:lnSpc>
                <a:spcPct val="110000"/>
              </a:lnSpc>
              <a:spcBef>
                <a:spcPts val="0"/>
              </a:spcBef>
              <a:spcAft>
                <a:spcPts val="600"/>
              </a:spcAft>
              <a:buFont typeface="Arial" panose="020B0604020202020204" pitchFamily="34" charset="0"/>
              <a:buChar char="•"/>
            </a:pPr>
            <a:r>
              <a:rPr lang="en-GB" sz="1600" dirty="0">
                <a:solidFill>
                  <a:schemeClr val="tx2"/>
                </a:solidFill>
                <a:cs typeface="Times New Roman" panose="02020603050405020304" pitchFamily="18" charset="0"/>
              </a:rPr>
              <a:t>Farmer</a:t>
            </a:r>
            <a:r>
              <a:rPr lang="en-GB" sz="1600" dirty="0">
                <a:solidFill>
                  <a:schemeClr val="tx2"/>
                </a:solidFill>
                <a:ea typeface="Calibri" panose="020F0502020204030204" pitchFamily="34" charset="0"/>
                <a:cs typeface="Times New Roman" panose="02020603050405020304" pitchFamily="18" charset="0"/>
              </a:rPr>
              <a:t>, M. (2016). </a:t>
            </a:r>
            <a:r>
              <a:rPr lang="en-GB" sz="1600" i="1" dirty="0">
                <a:solidFill>
                  <a:schemeClr val="tx2"/>
                </a:solidFill>
                <a:ea typeface="Calibri" panose="020F0502020204030204" pitchFamily="34" charset="0"/>
                <a:cs typeface="Times New Roman" panose="02020603050405020304" pitchFamily="18" charset="0"/>
              </a:rPr>
              <a:t>The Farmer Review of the UK Construction Labour Model: Modernise or Die.</a:t>
            </a:r>
            <a:r>
              <a:rPr lang="en-GB" sz="1600" dirty="0">
                <a:solidFill>
                  <a:schemeClr val="tx2"/>
                </a:solidFill>
                <a:ea typeface="Calibri" panose="020F0502020204030204" pitchFamily="34" charset="0"/>
                <a:cs typeface="Times New Roman" panose="02020603050405020304" pitchFamily="18" charset="0"/>
              </a:rPr>
              <a:t> Retrieved from </a:t>
            </a:r>
            <a:r>
              <a:rPr lang="en-GB" sz="1600" u="sng" dirty="0">
                <a:solidFill>
                  <a:schemeClr val="accent2"/>
                </a:solidFill>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constructionleadershipcouncil.co.uk/wp-content/uploads/2016/10/Farmer-Review.pdf</a:t>
            </a:r>
            <a:r>
              <a:rPr lang="en-GB" sz="1600" dirty="0">
                <a:solidFill>
                  <a:schemeClr val="accent2"/>
                </a:solidFill>
                <a:ea typeface="Calibri" panose="020F0502020204030204" pitchFamily="34" charset="0"/>
                <a:cs typeface="Times New Roman" panose="02020603050405020304" pitchFamily="18" charset="0"/>
              </a:rPr>
              <a:t> </a:t>
            </a:r>
          </a:p>
          <a:p>
            <a:pPr marL="285750" indent="-285750">
              <a:lnSpc>
                <a:spcPct val="110000"/>
              </a:lnSpc>
              <a:spcBef>
                <a:spcPts val="0"/>
              </a:spcBef>
              <a:spcAft>
                <a:spcPts val="600"/>
              </a:spcAft>
              <a:buFont typeface="Arial" panose="020B0604020202020204" pitchFamily="34" charset="0"/>
              <a:buChar char="•"/>
            </a:pPr>
            <a:r>
              <a:rPr lang="en-GB" sz="1600" dirty="0">
                <a:solidFill>
                  <a:schemeClr val="tx2"/>
                </a:solidFill>
                <a:ea typeface="Calibri" panose="020F0502020204030204" pitchFamily="34" charset="0"/>
                <a:cs typeface="Times New Roman" panose="02020603050405020304" pitchFamily="18" charset="0"/>
              </a:rPr>
              <a:t>HM </a:t>
            </a:r>
            <a:r>
              <a:rPr lang="en-GB" sz="1600" dirty="0">
                <a:solidFill>
                  <a:schemeClr val="tx2"/>
                </a:solidFill>
                <a:cs typeface="Times New Roman" panose="02020603050405020304" pitchFamily="18" charset="0"/>
              </a:rPr>
              <a:t>Government</a:t>
            </a:r>
            <a:r>
              <a:rPr lang="en-GB" sz="1600" dirty="0">
                <a:solidFill>
                  <a:schemeClr val="tx2"/>
                </a:solidFill>
                <a:ea typeface="Calibri" panose="020F0502020204030204" pitchFamily="34" charset="0"/>
                <a:cs typeface="Times New Roman" panose="02020603050405020304" pitchFamily="18" charset="0"/>
              </a:rPr>
              <a:t>. (2013). </a:t>
            </a:r>
            <a:r>
              <a:rPr lang="en-GB" sz="1600" i="1" dirty="0">
                <a:solidFill>
                  <a:schemeClr val="tx2"/>
                </a:solidFill>
                <a:ea typeface="Calibri" panose="020F0502020204030204" pitchFamily="34" charset="0"/>
                <a:cs typeface="Times New Roman" panose="02020603050405020304" pitchFamily="18" charset="0"/>
              </a:rPr>
              <a:t>Construction 2025: Industrial Strategy for Construction – Government and Industry in Partnership.</a:t>
            </a:r>
            <a:r>
              <a:rPr lang="en-GB" sz="1600" dirty="0">
                <a:solidFill>
                  <a:schemeClr val="tx2"/>
                </a:solidFill>
                <a:ea typeface="Calibri" panose="020F0502020204030204" pitchFamily="34" charset="0"/>
                <a:cs typeface="Times New Roman" panose="02020603050405020304" pitchFamily="18" charset="0"/>
              </a:rPr>
              <a:t> Retrieved from</a:t>
            </a:r>
            <a:r>
              <a:rPr lang="en-GB" sz="1600" dirty="0">
                <a:ea typeface="Calibri" panose="020F0502020204030204" pitchFamily="34" charset="0"/>
                <a:cs typeface="Times New Roman" panose="02020603050405020304" pitchFamily="18" charset="0"/>
              </a:rPr>
              <a:t> </a:t>
            </a:r>
            <a:r>
              <a:rPr lang="en-GB" sz="1600" u="sng" dirty="0">
                <a:solidFill>
                  <a:schemeClr val="accent2"/>
                </a:solidFill>
                <a:ea typeface="Calibri" panose="020F0502020204030204" pitchFamily="34" charset="0"/>
                <a:cs typeface="Times New Roman" panose="02020603050405020304" pitchFamily="18" charset="0"/>
              </a:rPr>
              <a:t>g</a:t>
            </a:r>
            <a:r>
              <a:rPr lang="en-GB" sz="1600" u="sng" dirty="0">
                <a:solidFill>
                  <a:schemeClr val="accent2"/>
                </a:solidFill>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ov.uk/government/uploads/system/uploads/attachment_data/file/210099/bis-13-955-construction-2025-industrial-strategy.pdf</a:t>
            </a:r>
            <a:r>
              <a:rPr lang="en-GB" sz="1600" dirty="0">
                <a:solidFill>
                  <a:schemeClr val="accent2"/>
                </a:solidFill>
                <a:ea typeface="Calibri" panose="020F0502020204030204" pitchFamily="34" charset="0"/>
                <a:cs typeface="Times New Roman" panose="02020603050405020304" pitchFamily="18" charset="0"/>
              </a:rPr>
              <a:t> </a:t>
            </a:r>
          </a:p>
          <a:p>
            <a:pPr marL="285750" indent="-285750">
              <a:lnSpc>
                <a:spcPct val="110000"/>
              </a:lnSpc>
              <a:spcBef>
                <a:spcPts val="0"/>
              </a:spcBef>
              <a:spcAft>
                <a:spcPts val="600"/>
              </a:spcAft>
              <a:buFont typeface="Arial" panose="020B0604020202020204" pitchFamily="34" charset="0"/>
              <a:buChar char="•"/>
            </a:pPr>
            <a:r>
              <a:rPr lang="en-GB" sz="1600" dirty="0">
                <a:solidFill>
                  <a:schemeClr val="tx2"/>
                </a:solidFill>
                <a:ea typeface="Calibri" panose="020F0502020204030204" pitchFamily="34" charset="0"/>
                <a:cs typeface="Times New Roman" panose="02020603050405020304" pitchFamily="18" charset="0"/>
              </a:rPr>
              <a:t>HM Government. (2018). </a:t>
            </a:r>
            <a:r>
              <a:rPr lang="en-GB" sz="1600" i="1" dirty="0">
                <a:solidFill>
                  <a:schemeClr val="tx2"/>
                </a:solidFill>
                <a:ea typeface="Calibri" panose="020F0502020204030204" pitchFamily="34" charset="0"/>
                <a:cs typeface="Times New Roman" panose="02020603050405020304" pitchFamily="18" charset="0"/>
              </a:rPr>
              <a:t>Industrial Strategy: Construction Sector Deal.</a:t>
            </a:r>
            <a:r>
              <a:rPr lang="en-GB" sz="1600" dirty="0">
                <a:solidFill>
                  <a:schemeClr val="tx2"/>
                </a:solidFill>
                <a:ea typeface="Calibri" panose="020F0502020204030204" pitchFamily="34" charset="0"/>
                <a:cs typeface="Times New Roman" panose="02020603050405020304" pitchFamily="18" charset="0"/>
              </a:rPr>
              <a:t> Retrieved from</a:t>
            </a:r>
            <a:r>
              <a:rPr lang="en-GB" sz="1600" dirty="0">
                <a:ea typeface="Calibri" panose="020F0502020204030204" pitchFamily="34" charset="0"/>
                <a:cs typeface="Times New Roman" panose="02020603050405020304" pitchFamily="18" charset="0"/>
              </a:rPr>
              <a:t> </a:t>
            </a:r>
            <a:r>
              <a:rPr lang="en-GB" sz="1600" u="sng" dirty="0">
                <a:solidFill>
                  <a:schemeClr val="accent2"/>
                </a:solidFill>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assets.publishing.service.gov.uk/government/uploads/system/uploads/attachment_data/file/731871/construction-sector-deal-print-single.pdf</a:t>
            </a:r>
            <a:r>
              <a:rPr lang="en-GB" sz="1600" dirty="0">
                <a:solidFill>
                  <a:schemeClr val="accent2"/>
                </a:solidFill>
                <a:ea typeface="Calibri" panose="020F0502020204030204" pitchFamily="34" charset="0"/>
                <a:cs typeface="Times New Roman" panose="02020603050405020304" pitchFamily="18" charset="0"/>
              </a:rPr>
              <a:t> </a:t>
            </a:r>
          </a:p>
          <a:p>
            <a:pPr marL="285750" indent="-285750">
              <a:lnSpc>
                <a:spcPct val="100000"/>
              </a:lnSpc>
              <a:spcBef>
                <a:spcPts val="0"/>
              </a:spcBef>
              <a:spcAft>
                <a:spcPts val="600"/>
              </a:spcAft>
              <a:buFont typeface="Arial" panose="020B0604020202020204" pitchFamily="34" charset="0"/>
              <a:buChar char="•"/>
            </a:pPr>
            <a:endParaRPr lang="en-GB" sz="1500" dirty="0"/>
          </a:p>
        </p:txBody>
      </p:sp>
      <p:sp>
        <p:nvSpPr>
          <p:cNvPr id="5" name="Slide Number Placeholder 4">
            <a:extLst>
              <a:ext uri="{FF2B5EF4-FFF2-40B4-BE49-F238E27FC236}">
                <a16:creationId xmlns:a16="http://schemas.microsoft.com/office/drawing/2014/main" id="{05536D20-A8C8-2240-BD1E-3682DB55D29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F4A4CA-9C60-844E-8943-D7385AD37C61}" type="slidenum">
              <a:rPr kumimoji="0" lang="en-US" sz="900" b="0" i="0" u="none" strike="noStrike" kern="1200" cap="none" spc="0" normalizeH="0" baseline="0" noProof="0" smtClean="0">
                <a:ln>
                  <a:noFill/>
                </a:ln>
                <a:solidFill>
                  <a:srgbClr val="FFFFFF">
                    <a:lumMod val="75000"/>
                  </a:srgbClr>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900" b="0" i="0" u="none" strike="noStrike" kern="1200" cap="none" spc="0" normalizeH="0" baseline="0" noProof="0" dirty="0">
              <a:ln>
                <a:noFill/>
              </a:ln>
              <a:solidFill>
                <a:srgbClr val="FFFFFF">
                  <a:lumMod val="75000"/>
                </a:srgbClr>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679163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9123A79E-2448-4A43-9EFC-02D40B3E0206}"/>
              </a:ext>
            </a:extLst>
          </p:cNvPr>
          <p:cNvSpPr txBox="1">
            <a:spLocks/>
          </p:cNvSpPr>
          <p:nvPr/>
        </p:nvSpPr>
        <p:spPr>
          <a:xfrm>
            <a:off x="1083835" y="1203895"/>
            <a:ext cx="6172198" cy="880605"/>
          </a:xfrm>
          <a:prstGeom prst="rect">
            <a:avLst/>
          </a:prstGeom>
        </p:spPr>
        <p:txBody>
          <a:bodyPr/>
          <a:lst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a:lstStyle>
          <a:p>
            <a:r>
              <a:rPr lang="en-US" sz="4000" b="1" dirty="0">
                <a:solidFill>
                  <a:schemeClr val="bg1"/>
                </a:solidFill>
              </a:rPr>
              <a:t>THANK YOU </a:t>
            </a:r>
          </a:p>
        </p:txBody>
      </p:sp>
      <p:sp>
        <p:nvSpPr>
          <p:cNvPr id="3" name="Subtitle 9">
            <a:extLst>
              <a:ext uri="{FF2B5EF4-FFF2-40B4-BE49-F238E27FC236}">
                <a16:creationId xmlns:a16="http://schemas.microsoft.com/office/drawing/2014/main" id="{B1A751B3-BCB6-40AB-A2D5-2D3735F0B877}"/>
              </a:ext>
            </a:extLst>
          </p:cNvPr>
          <p:cNvSpPr txBox="1">
            <a:spLocks/>
          </p:cNvSpPr>
          <p:nvPr/>
        </p:nvSpPr>
        <p:spPr>
          <a:xfrm>
            <a:off x="1083834" y="2208358"/>
            <a:ext cx="6172199" cy="224172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solidFill>
                <a:schemeClr val="tx2"/>
              </a:solidFill>
              <a:cs typeface="Arial" panose="020B0604020202020204" pitchFamily="34" charset="0"/>
            </a:endParaRPr>
          </a:p>
          <a:p>
            <a:pPr marL="0" indent="0">
              <a:buNone/>
            </a:pPr>
            <a:endParaRPr lang="en-US" sz="2000" dirty="0">
              <a:solidFill>
                <a:srgbClr val="318390"/>
              </a:solidFill>
              <a:cs typeface="Arial" panose="020B0604020202020204" pitchFamily="34" charset="0"/>
            </a:endParaRPr>
          </a:p>
          <a:p>
            <a:pPr marL="0" indent="0">
              <a:buNone/>
            </a:pPr>
            <a:r>
              <a:rPr lang="en-US" sz="2000" dirty="0">
                <a:solidFill>
                  <a:srgbClr val="318390"/>
                </a:solidFill>
                <a:cs typeface="Arial" panose="020B0604020202020204" pitchFamily="34" charset="0"/>
              </a:rPr>
              <a:t>constructingexcellence.org.uk/value-toolkit</a:t>
            </a:r>
            <a:endParaRPr lang="en-GB" sz="2000" b="1" i="1" dirty="0">
              <a:solidFill>
                <a:schemeClr val="tx2"/>
              </a:solidFill>
              <a:cs typeface="Arial" panose="020B0604020202020204" pitchFamily="34" charset="0"/>
            </a:endParaRPr>
          </a:p>
        </p:txBody>
      </p:sp>
    </p:spTree>
    <p:extLst>
      <p:ext uri="{BB962C8B-B14F-4D97-AF65-F5344CB8AC3E}">
        <p14:creationId xmlns:p14="http://schemas.microsoft.com/office/powerpoint/2010/main" val="1235949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fld id="{D7F4A4CA-9C60-844E-8943-D7385AD37C61}" type="slidenum">
              <a:rPr lang="en-US" smtClean="0"/>
              <a:pPr/>
              <a:t>5</a:t>
            </a:fld>
            <a:endParaRPr lang="en-US" sz="900" dirty="0"/>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6547322" cy="872983"/>
          </a:xfrm>
        </p:spPr>
        <p:txBody>
          <a:bodyPr>
            <a:noAutofit/>
          </a:bodyPr>
          <a:lstStyle/>
          <a:p>
            <a:r>
              <a:rPr lang="en-GB" dirty="0"/>
              <a:t>Introduction and context</a:t>
            </a:r>
          </a:p>
        </p:txBody>
      </p:sp>
    </p:spTree>
    <p:extLst>
      <p:ext uri="{BB962C8B-B14F-4D97-AF65-F5344CB8AC3E}">
        <p14:creationId xmlns:p14="http://schemas.microsoft.com/office/powerpoint/2010/main" val="3115512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B02B6-1A3E-48B5-9FE1-B107D44E53D5}"/>
              </a:ext>
            </a:extLst>
          </p:cNvPr>
          <p:cNvSpPr>
            <a:spLocks noGrp="1"/>
          </p:cNvSpPr>
          <p:nvPr>
            <p:ph type="title"/>
          </p:nvPr>
        </p:nvSpPr>
        <p:spPr>
          <a:xfrm>
            <a:off x="1078020" y="665323"/>
            <a:ext cx="10024332" cy="750523"/>
          </a:xfrm>
        </p:spPr>
        <p:txBody>
          <a:bodyPr>
            <a:normAutofit/>
          </a:bodyPr>
          <a:lstStyle/>
          <a:p>
            <a:r>
              <a:rPr lang="en-GB" dirty="0"/>
              <a:t>Why do we need a Value Toolkit?</a:t>
            </a:r>
          </a:p>
        </p:txBody>
      </p:sp>
      <p:sp>
        <p:nvSpPr>
          <p:cNvPr id="6" name="Slide Number Placeholder 5">
            <a:extLst>
              <a:ext uri="{FF2B5EF4-FFF2-40B4-BE49-F238E27FC236}">
                <a16:creationId xmlns:a16="http://schemas.microsoft.com/office/drawing/2014/main" id="{241D7AD0-674A-4F21-8C33-0CF5DC017613}"/>
              </a:ext>
            </a:extLst>
          </p:cNvPr>
          <p:cNvSpPr>
            <a:spLocks noGrp="1"/>
          </p:cNvSpPr>
          <p:nvPr>
            <p:ph type="sldNum" sz="quarter" idx="12"/>
          </p:nvPr>
        </p:nvSpPr>
        <p:spPr/>
        <p:txBody>
          <a:bodyPr/>
          <a:lstStyle/>
          <a:p>
            <a:fld id="{D7F4A4CA-9C60-844E-8943-D7385AD37C61}" type="slidenum">
              <a:rPr lang="en-US" smtClean="0"/>
              <a:pPr/>
              <a:t>6</a:t>
            </a:fld>
            <a:endParaRPr lang="en-US" sz="900" dirty="0"/>
          </a:p>
        </p:txBody>
      </p:sp>
      <p:pic>
        <p:nvPicPr>
          <p:cNvPr id="8" name="Picture 7">
            <a:extLst>
              <a:ext uri="{FF2B5EF4-FFF2-40B4-BE49-F238E27FC236}">
                <a16:creationId xmlns:a16="http://schemas.microsoft.com/office/drawing/2014/main" id="{12C10073-4879-4EEA-9254-988A4FFB79E9}"/>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078020" y="2544891"/>
            <a:ext cx="6471147" cy="2700000"/>
          </a:xfrm>
          <a:prstGeom prst="rect">
            <a:avLst/>
          </a:prstGeom>
        </p:spPr>
      </p:pic>
    </p:spTree>
    <p:extLst>
      <p:ext uri="{BB962C8B-B14F-4D97-AF65-F5344CB8AC3E}">
        <p14:creationId xmlns:p14="http://schemas.microsoft.com/office/powerpoint/2010/main" val="1999361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A2747C8-4C88-3348-8653-6834DA279124}"/>
              </a:ext>
            </a:extLst>
          </p:cNvPr>
          <p:cNvSpPr>
            <a:spLocks noGrp="1"/>
          </p:cNvSpPr>
          <p:nvPr>
            <p:ph type="sldNum" sz="quarter" idx="12"/>
          </p:nvPr>
        </p:nvSpPr>
        <p:spPr/>
        <p:txBody>
          <a:bodyPr/>
          <a:lstStyle/>
          <a:p>
            <a:fld id="{D7F4A4CA-9C60-844E-8943-D7385AD37C61}" type="slidenum">
              <a:rPr lang="en-US" smtClean="0"/>
              <a:pPr/>
              <a:t>7</a:t>
            </a:fld>
            <a:endParaRPr lang="en-US" sz="900" dirty="0"/>
          </a:p>
        </p:txBody>
      </p:sp>
      <p:sp>
        <p:nvSpPr>
          <p:cNvPr id="2" name="Title 1">
            <a:extLst>
              <a:ext uri="{FF2B5EF4-FFF2-40B4-BE49-F238E27FC236}">
                <a16:creationId xmlns:a16="http://schemas.microsoft.com/office/drawing/2014/main" id="{B3C040EC-F1FD-0F46-956F-3C9D6DA64191}"/>
              </a:ext>
            </a:extLst>
          </p:cNvPr>
          <p:cNvSpPr>
            <a:spLocks noGrp="1"/>
          </p:cNvSpPr>
          <p:nvPr>
            <p:ph type="title"/>
          </p:nvPr>
        </p:nvSpPr>
        <p:spPr/>
        <p:txBody>
          <a:bodyPr/>
          <a:lstStyle/>
          <a:p>
            <a:r>
              <a:rPr lang="en-US" dirty="0"/>
              <a:t>Drivers</a:t>
            </a:r>
          </a:p>
        </p:txBody>
      </p:sp>
      <p:sp>
        <p:nvSpPr>
          <p:cNvPr id="3" name="Content Placeholder 2">
            <a:extLst>
              <a:ext uri="{FF2B5EF4-FFF2-40B4-BE49-F238E27FC236}">
                <a16:creationId xmlns:a16="http://schemas.microsoft.com/office/drawing/2014/main" id="{B81A002D-0381-6B46-BBDC-DAEE1105243D}"/>
              </a:ext>
            </a:extLst>
          </p:cNvPr>
          <p:cNvSpPr>
            <a:spLocks noGrp="1"/>
          </p:cNvSpPr>
          <p:nvPr>
            <p:ph sz="half" idx="13"/>
          </p:nvPr>
        </p:nvSpPr>
        <p:spPr/>
        <p:txBody>
          <a:bodyPr/>
          <a:lstStyle/>
          <a:p>
            <a:pPr>
              <a:spcBef>
                <a:spcPts val="0"/>
              </a:spcBef>
            </a:pPr>
            <a:r>
              <a:rPr lang="en-US" sz="2000" dirty="0">
                <a:solidFill>
                  <a:schemeClr val="tx2"/>
                </a:solidFill>
              </a:rPr>
              <a:t>Industry will:</a:t>
            </a:r>
          </a:p>
          <a:p>
            <a:pPr>
              <a:spcBef>
                <a:spcPts val="0"/>
              </a:spcBef>
            </a:pPr>
            <a:r>
              <a:rPr lang="en-US" sz="2000" i="1" dirty="0"/>
              <a:t>“Develop an industry wide definition of value which takes into account more than capital cost [and] produce a universally applicable methodology for procurement…”</a:t>
            </a:r>
            <a:br>
              <a:rPr lang="en-US" sz="2000" i="1" dirty="0"/>
            </a:br>
            <a:endParaRPr lang="en-US" sz="2000" i="1" dirty="0"/>
          </a:p>
          <a:p>
            <a:pPr>
              <a:spcBef>
                <a:spcPts val="0"/>
              </a:spcBef>
            </a:pPr>
            <a:r>
              <a:rPr lang="en-US" sz="2000" dirty="0">
                <a:solidFill>
                  <a:schemeClr val="tx2"/>
                </a:solidFill>
              </a:rPr>
              <a:t>Government will:</a:t>
            </a:r>
          </a:p>
          <a:p>
            <a:pPr>
              <a:spcBef>
                <a:spcPts val="0"/>
              </a:spcBef>
            </a:pPr>
            <a:r>
              <a:rPr lang="en-US" sz="2000" i="1" dirty="0"/>
              <a:t>“Embed a ‘procure for value’ approach in public procurement and build capability </a:t>
            </a:r>
            <a:br>
              <a:rPr lang="en-US" sz="2000" i="1" dirty="0"/>
            </a:br>
            <a:r>
              <a:rPr lang="en-US" sz="2000" i="1" dirty="0"/>
              <a:t>to do this…”</a:t>
            </a:r>
          </a:p>
        </p:txBody>
      </p:sp>
      <p:pic>
        <p:nvPicPr>
          <p:cNvPr id="7" name="Picture 6">
            <a:extLst>
              <a:ext uri="{FF2B5EF4-FFF2-40B4-BE49-F238E27FC236}">
                <a16:creationId xmlns:a16="http://schemas.microsoft.com/office/drawing/2014/main" id="{0C754E06-371E-4544-80AA-6E21D2C736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366789" y="2216490"/>
            <a:ext cx="2270201" cy="3258055"/>
          </a:xfrm>
          <a:prstGeom prst="rect">
            <a:avLst/>
          </a:prstGeom>
        </p:spPr>
      </p:pic>
      <p:pic>
        <p:nvPicPr>
          <p:cNvPr id="8" name="Picture 7">
            <a:extLst>
              <a:ext uri="{FF2B5EF4-FFF2-40B4-BE49-F238E27FC236}">
                <a16:creationId xmlns:a16="http://schemas.microsoft.com/office/drawing/2014/main" id="{9EE283CC-3992-C94D-A18A-AC54D7C34F5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832151" y="2216490"/>
            <a:ext cx="2270201" cy="3258055"/>
          </a:xfrm>
          <a:prstGeom prst="rect">
            <a:avLst/>
          </a:prstGeom>
          <a:ln>
            <a:noFill/>
          </a:ln>
          <a:effectLst/>
        </p:spPr>
      </p:pic>
    </p:spTree>
    <p:extLst>
      <p:ext uri="{BB962C8B-B14F-4D97-AF65-F5344CB8AC3E}">
        <p14:creationId xmlns:p14="http://schemas.microsoft.com/office/powerpoint/2010/main" val="2261306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E4503A-66A9-D28A-4F31-F71E692694F8}"/>
              </a:ext>
            </a:extLst>
          </p:cNvPr>
          <p:cNvPicPr>
            <a:picLocks noChangeAspect="1"/>
          </p:cNvPicPr>
          <p:nvPr/>
        </p:nvPicPr>
        <p:blipFill>
          <a:blip r:embed="rId3"/>
          <a:stretch>
            <a:fillRect/>
          </a:stretch>
        </p:blipFill>
        <p:spPr>
          <a:xfrm>
            <a:off x="8832151" y="2110083"/>
            <a:ext cx="2270201" cy="3226612"/>
          </a:xfrm>
          <a:prstGeom prst="rect">
            <a:avLst/>
          </a:prstGeom>
          <a:ln>
            <a:solidFill>
              <a:schemeClr val="tx1"/>
            </a:solidFill>
          </a:ln>
        </p:spPr>
      </p:pic>
      <p:sp>
        <p:nvSpPr>
          <p:cNvPr id="6" name="Slide Number Placeholder 5">
            <a:extLst>
              <a:ext uri="{FF2B5EF4-FFF2-40B4-BE49-F238E27FC236}">
                <a16:creationId xmlns:a16="http://schemas.microsoft.com/office/drawing/2014/main" id="{DA2747C8-4C88-3348-8653-6834DA279124}"/>
              </a:ext>
            </a:extLst>
          </p:cNvPr>
          <p:cNvSpPr>
            <a:spLocks noGrp="1"/>
          </p:cNvSpPr>
          <p:nvPr>
            <p:ph type="sldNum" sz="quarter" idx="12"/>
          </p:nvPr>
        </p:nvSpPr>
        <p:spPr/>
        <p:txBody>
          <a:bodyPr/>
          <a:lstStyle/>
          <a:p>
            <a:fld id="{D7F4A4CA-9C60-844E-8943-D7385AD37C61}" type="slidenum">
              <a:rPr lang="en-US" smtClean="0"/>
              <a:pPr/>
              <a:t>8</a:t>
            </a:fld>
            <a:endParaRPr lang="en-US" sz="900" dirty="0"/>
          </a:p>
        </p:txBody>
      </p:sp>
      <p:sp>
        <p:nvSpPr>
          <p:cNvPr id="2" name="Title 1">
            <a:extLst>
              <a:ext uri="{FF2B5EF4-FFF2-40B4-BE49-F238E27FC236}">
                <a16:creationId xmlns:a16="http://schemas.microsoft.com/office/drawing/2014/main" id="{B3C040EC-F1FD-0F46-956F-3C9D6DA64191}"/>
              </a:ext>
            </a:extLst>
          </p:cNvPr>
          <p:cNvSpPr>
            <a:spLocks noGrp="1"/>
          </p:cNvSpPr>
          <p:nvPr>
            <p:ph type="title"/>
          </p:nvPr>
        </p:nvSpPr>
        <p:spPr/>
        <p:txBody>
          <a:bodyPr>
            <a:normAutofit fontScale="90000"/>
          </a:bodyPr>
          <a:lstStyle/>
          <a:p>
            <a:r>
              <a:rPr lang="en-US" dirty="0"/>
              <a:t>BS Flex 390  </a:t>
            </a:r>
            <a:r>
              <a:rPr lang="en-GB" dirty="0"/>
              <a:t>Built environment – Value-based decision making – Specification</a:t>
            </a:r>
            <a:endParaRPr lang="en-US" dirty="0"/>
          </a:p>
        </p:txBody>
      </p:sp>
      <p:sp>
        <p:nvSpPr>
          <p:cNvPr id="3" name="Content Placeholder 2">
            <a:extLst>
              <a:ext uri="{FF2B5EF4-FFF2-40B4-BE49-F238E27FC236}">
                <a16:creationId xmlns:a16="http://schemas.microsoft.com/office/drawing/2014/main" id="{B81A002D-0381-6B46-BBDC-DAEE1105243D}"/>
              </a:ext>
            </a:extLst>
          </p:cNvPr>
          <p:cNvSpPr>
            <a:spLocks noGrp="1"/>
          </p:cNvSpPr>
          <p:nvPr>
            <p:ph sz="half" idx="13"/>
          </p:nvPr>
        </p:nvSpPr>
        <p:spPr>
          <a:xfrm>
            <a:off x="1078019" y="1997856"/>
            <a:ext cx="7034350" cy="4064294"/>
          </a:xfrm>
        </p:spPr>
        <p:txBody>
          <a:bodyPr/>
          <a:lstStyle/>
          <a:p>
            <a:pPr>
              <a:spcBef>
                <a:spcPts val="0"/>
              </a:spcBef>
            </a:pPr>
            <a:r>
              <a:rPr lang="en-US" sz="2000" dirty="0"/>
              <a:t>A BSI Flex sponsored by the Construction Innovation Hub</a:t>
            </a:r>
          </a:p>
          <a:p>
            <a:pPr>
              <a:spcBef>
                <a:spcPts val="0"/>
              </a:spcBef>
            </a:pPr>
            <a:r>
              <a:rPr lang="en-US" sz="2000" dirty="0"/>
              <a:t>Closing the gap between policy and outcomes</a:t>
            </a:r>
          </a:p>
          <a:p>
            <a:pPr>
              <a:spcBef>
                <a:spcPts val="0"/>
              </a:spcBef>
            </a:pPr>
            <a:endParaRPr lang="en-GB" sz="2000" dirty="0"/>
          </a:p>
          <a:p>
            <a:pPr>
              <a:spcBef>
                <a:spcPts val="0"/>
              </a:spcBef>
            </a:pPr>
            <a:r>
              <a:rPr lang="en-GB" sz="2000" i="1" dirty="0"/>
              <a:t>“Value-based decision making should be collaborative, encourages the development of a transparent approach and enables the identification of benefits through measurable</a:t>
            </a:r>
          </a:p>
          <a:p>
            <a:pPr>
              <a:spcBef>
                <a:spcPts val="0"/>
              </a:spcBef>
            </a:pPr>
            <a:r>
              <a:rPr lang="en-GB" sz="2000" i="1" dirty="0"/>
              <a:t>improvements resulting from an outcome.”</a:t>
            </a:r>
            <a:br>
              <a:rPr lang="en-US" sz="2000" dirty="0"/>
            </a:br>
            <a:endParaRPr lang="en-US" sz="2000" dirty="0"/>
          </a:p>
        </p:txBody>
      </p:sp>
    </p:spTree>
    <p:extLst>
      <p:ext uri="{BB962C8B-B14F-4D97-AF65-F5344CB8AC3E}">
        <p14:creationId xmlns:p14="http://schemas.microsoft.com/office/powerpoint/2010/main" val="642983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7882F-D156-4C6C-A95A-00B7AFCE4F5C}"/>
              </a:ext>
            </a:extLst>
          </p:cNvPr>
          <p:cNvSpPr>
            <a:spLocks noGrp="1"/>
          </p:cNvSpPr>
          <p:nvPr>
            <p:ph type="sldNum" sz="quarter" idx="12"/>
          </p:nvPr>
        </p:nvSpPr>
        <p:spPr/>
        <p:txBody>
          <a:bodyPr/>
          <a:lstStyle/>
          <a:p>
            <a:fld id="{D7F4A4CA-9C60-844E-8943-D7385AD37C61}" type="slidenum">
              <a:rPr lang="en-US" smtClean="0"/>
              <a:pPr/>
              <a:t>9</a:t>
            </a:fld>
            <a:endParaRPr lang="en-US" sz="900" dirty="0"/>
          </a:p>
        </p:txBody>
      </p:sp>
      <p:sp>
        <p:nvSpPr>
          <p:cNvPr id="5" name="Title 4">
            <a:extLst>
              <a:ext uri="{FF2B5EF4-FFF2-40B4-BE49-F238E27FC236}">
                <a16:creationId xmlns:a16="http://schemas.microsoft.com/office/drawing/2014/main" id="{B56FC512-380B-40AE-8607-F44F440DC12A}"/>
              </a:ext>
            </a:extLst>
          </p:cNvPr>
          <p:cNvSpPr>
            <a:spLocks noGrp="1"/>
          </p:cNvSpPr>
          <p:nvPr>
            <p:ph type="ctrTitle"/>
          </p:nvPr>
        </p:nvSpPr>
        <p:spPr>
          <a:xfrm>
            <a:off x="1003852" y="1204291"/>
            <a:ext cx="7301948" cy="1381254"/>
          </a:xfrm>
        </p:spPr>
        <p:txBody>
          <a:bodyPr>
            <a:noAutofit/>
          </a:bodyPr>
          <a:lstStyle/>
          <a:p>
            <a:r>
              <a:rPr lang="en-GB" dirty="0"/>
              <a:t>Overview of the </a:t>
            </a:r>
            <a:br>
              <a:rPr lang="en-GB" dirty="0"/>
            </a:br>
            <a:r>
              <a:rPr lang="en-GB" dirty="0"/>
              <a:t>Value Toolkit</a:t>
            </a:r>
          </a:p>
        </p:txBody>
      </p:sp>
    </p:spTree>
    <p:extLst>
      <p:ext uri="{BB962C8B-B14F-4D97-AF65-F5344CB8AC3E}">
        <p14:creationId xmlns:p14="http://schemas.microsoft.com/office/powerpoint/2010/main" val="4219317382"/>
      </p:ext>
    </p:extLst>
  </p:cSld>
  <p:clrMapOvr>
    <a:masterClrMapping/>
  </p:clrMapOvr>
</p:sld>
</file>

<file path=ppt/theme/theme1.xml><?xml version="1.0" encoding="utf-8"?>
<a:theme xmlns:a="http://schemas.openxmlformats.org/drawingml/2006/main" name="Office Theme">
  <a:themeElements>
    <a:clrScheme name="Value ToolKit">
      <a:dk1>
        <a:srgbClr val="001C53"/>
      </a:dk1>
      <a:lt1>
        <a:srgbClr val="FFFFFF"/>
      </a:lt1>
      <a:dk2>
        <a:srgbClr val="308390"/>
      </a:dk2>
      <a:lt2>
        <a:srgbClr val="FFFFFF"/>
      </a:lt2>
      <a:accent1>
        <a:srgbClr val="C3001F"/>
      </a:accent1>
      <a:accent2>
        <a:srgbClr val="F87462"/>
      </a:accent2>
      <a:accent3>
        <a:srgbClr val="8A62AA"/>
      </a:accent3>
      <a:accent4>
        <a:srgbClr val="00ACBD"/>
      </a:accent4>
      <a:accent5>
        <a:srgbClr val="63C29C"/>
      </a:accent5>
      <a:accent6>
        <a:srgbClr val="B8BFCF"/>
      </a:accent6>
      <a:hlink>
        <a:srgbClr val="F87462"/>
      </a:hlink>
      <a:folHlink>
        <a:srgbClr val="62C19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ueToolkit_PPT deck" id="{05677B91-7C80-9C4B-8A54-A3A053B52EE9}" vid="{F3354AB9-CBFC-2541-89D8-BBB548E7AC70}"/>
    </a:ext>
  </a:extLst>
</a:theme>
</file>

<file path=ppt/theme/theme2.xml><?xml version="1.0" encoding="utf-8"?>
<a:theme xmlns:a="http://schemas.openxmlformats.org/drawingml/2006/main" name="1_Office Theme">
  <a:themeElements>
    <a:clrScheme name="ToolKit 1">
      <a:dk1>
        <a:srgbClr val="000000"/>
      </a:dk1>
      <a:lt1>
        <a:srgbClr val="FFFFFF"/>
      </a:lt1>
      <a:dk2>
        <a:srgbClr val="001C53"/>
      </a:dk2>
      <a:lt2>
        <a:srgbClr val="FFFFFF"/>
      </a:lt2>
      <a:accent1>
        <a:srgbClr val="A8001F"/>
      </a:accent1>
      <a:accent2>
        <a:srgbClr val="308390"/>
      </a:accent2>
      <a:accent3>
        <a:srgbClr val="FF613B"/>
      </a:accent3>
      <a:accent4>
        <a:srgbClr val="77CC00"/>
      </a:accent4>
      <a:accent5>
        <a:srgbClr val="F39200"/>
      </a:accent5>
      <a:accent6>
        <a:srgbClr val="FFDC00"/>
      </a:accent6>
      <a:hlink>
        <a:srgbClr val="0099AD"/>
      </a:hlink>
      <a:folHlink>
        <a:srgbClr val="CE40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01C4D78-61A3-4489-9344-7061B338616B}" vid="{ADF85058-79F8-4478-A570-CC57F57BE91D}"/>
    </a:ext>
  </a:extLst>
</a:theme>
</file>

<file path=ppt/theme/theme3.xml><?xml version="1.0" encoding="utf-8"?>
<a:theme xmlns:a="http://schemas.openxmlformats.org/drawingml/2006/main" name="2_Office Theme">
  <a:themeElements>
    <a:clrScheme name="ToolKit 1">
      <a:dk1>
        <a:srgbClr val="000000"/>
      </a:dk1>
      <a:lt1>
        <a:srgbClr val="FFFFFF"/>
      </a:lt1>
      <a:dk2>
        <a:srgbClr val="001C53"/>
      </a:dk2>
      <a:lt2>
        <a:srgbClr val="FFFFFF"/>
      </a:lt2>
      <a:accent1>
        <a:srgbClr val="A8001F"/>
      </a:accent1>
      <a:accent2>
        <a:srgbClr val="308390"/>
      </a:accent2>
      <a:accent3>
        <a:srgbClr val="FF613B"/>
      </a:accent3>
      <a:accent4>
        <a:srgbClr val="77CC00"/>
      </a:accent4>
      <a:accent5>
        <a:srgbClr val="F39200"/>
      </a:accent5>
      <a:accent6>
        <a:srgbClr val="FFDC00"/>
      </a:accent6>
      <a:hlink>
        <a:srgbClr val="0099AD"/>
      </a:hlink>
      <a:folHlink>
        <a:srgbClr val="CE40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7497C5CA5F72C40BE6940E44CB2A34E" ma:contentTypeVersion="18" ma:contentTypeDescription="Create a new document." ma:contentTypeScope="" ma:versionID="8ececf675bc21ec130bc18d2e404fffa">
  <xsd:schema xmlns:xsd="http://www.w3.org/2001/XMLSchema" xmlns:xs="http://www.w3.org/2001/XMLSchema" xmlns:p="http://schemas.microsoft.com/office/2006/metadata/properties" xmlns:ns2="68c85d2b-6abe-4cbc-96f7-fce321876c3b" xmlns:ns3="72950b28-2e4a-4b0a-9f89-450972000ef8" targetNamespace="http://schemas.microsoft.com/office/2006/metadata/properties" ma:root="true" ma:fieldsID="092800a17c6fc182a3cd8753844976b7" ns2:_="" ns3:_="">
    <xsd:import namespace="68c85d2b-6abe-4cbc-96f7-fce321876c3b"/>
    <xsd:import namespace="72950b28-2e4a-4b0a-9f89-450972000ef8"/>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c85d2b-6abe-4cbc-96f7-fce321876c3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162c608-1b84-4ac6-a0c9-e2eda6bf67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2950b28-2e4a-4b0a-9f89-450972000ef8"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element name="TaxCatchAll" ma:index="22" nillable="true" ma:displayName="Taxonomy Catch All Column" ma:hidden="true" ma:list="{c66d5cbf-3b6f-4ef6-8a41-087f879e1470}" ma:internalName="TaxCatchAll" ma:showField="CatchAllData" ma:web="72950b28-2e4a-4b0a-9f89-450972000e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2950b28-2e4a-4b0a-9f89-450972000ef8" xsi:nil="true"/>
    <lcf76f155ced4ddcb4097134ff3c332f xmlns="68c85d2b-6abe-4cbc-96f7-fce321876c3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FF67688-9545-4D05-9390-7BBDB5FEC9A1}">
  <ds:schemaRefs>
    <ds:schemaRef ds:uri="http://schemas.microsoft.com/sharepoint/v3/contenttype/forms"/>
  </ds:schemaRefs>
</ds:datastoreItem>
</file>

<file path=customXml/itemProps2.xml><?xml version="1.0" encoding="utf-8"?>
<ds:datastoreItem xmlns:ds="http://schemas.openxmlformats.org/officeDocument/2006/customXml" ds:itemID="{009FBA64-F107-4175-96FB-5658D5353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c85d2b-6abe-4cbc-96f7-fce321876c3b"/>
    <ds:schemaRef ds:uri="72950b28-2e4a-4b0a-9f89-450972000e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AC777C-B58B-48C4-BED4-BDE968DB7044}">
  <ds:schemaRefs>
    <ds:schemaRef ds:uri="83edac03-3e90-4781-8eef-dfe6668827fd"/>
    <ds:schemaRef ds:uri="http://schemas.microsoft.com/office/infopath/2007/PartnerControls"/>
    <ds:schemaRef ds:uri="http://schemas.microsoft.com/office/2006/documentManagement/types"/>
    <ds:schemaRef ds:uri="http://purl.org/dc/dcmitype/"/>
    <ds:schemaRef ds:uri="http://purl.org/dc/elements/1.1/"/>
    <ds:schemaRef ds:uri="http://schemas.openxmlformats.org/package/2006/metadata/core-properties"/>
    <ds:schemaRef ds:uri="9c73e8c8-0433-47f5-b396-539a1627da72"/>
    <ds:schemaRef ds:uri="http://schemas.microsoft.com/office/2006/metadata/properties"/>
    <ds:schemaRef ds:uri="http://www.w3.org/XML/1998/namespace"/>
    <ds:schemaRef ds:uri="http://purl.org/dc/terms/"/>
    <ds:schemaRef ds:uri="72950b28-2e4a-4b0a-9f89-450972000ef8"/>
    <ds:schemaRef ds:uri="68c85d2b-6abe-4cbc-96f7-fce321876c3b"/>
  </ds:schemaRefs>
</ds:datastoreItem>
</file>

<file path=docProps/app.xml><?xml version="1.0" encoding="utf-8"?>
<Properties xmlns="http://schemas.openxmlformats.org/officeDocument/2006/extended-properties" xmlns:vt="http://schemas.openxmlformats.org/officeDocument/2006/docPropsVTypes">
  <TotalTime>3478</TotalTime>
  <Words>9469</Words>
  <Application>Microsoft Office PowerPoint</Application>
  <PresentationFormat>Widescreen</PresentationFormat>
  <Paragraphs>955</Paragraphs>
  <Slides>49</Slides>
  <Notes>47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49</vt:i4>
      </vt:variant>
    </vt:vector>
  </HeadingPairs>
  <TitlesOfParts>
    <vt:vector size="58" baseType="lpstr">
      <vt:lpstr>Arial</vt:lpstr>
      <vt:lpstr>Arial Narrow</vt:lpstr>
      <vt:lpstr>Calibri</vt:lpstr>
      <vt:lpstr>Century Gothic</vt:lpstr>
      <vt:lpstr>Montserrat Light</vt:lpstr>
      <vt:lpstr>Times New Roman</vt:lpstr>
      <vt:lpstr>Office Theme</vt:lpstr>
      <vt:lpstr>1_Office Theme</vt:lpstr>
      <vt:lpstr>2_Office Theme</vt:lpstr>
      <vt:lpstr>Introduction to  the Value Toolkit </vt:lpstr>
      <vt:lpstr>Module learning outcomes | 1</vt:lpstr>
      <vt:lpstr>Module learning outcomes | 2</vt:lpstr>
      <vt:lpstr>Overview document </vt:lpstr>
      <vt:lpstr>Introduction and context</vt:lpstr>
      <vt:lpstr>Why do we need a Value Toolkit?</vt:lpstr>
      <vt:lpstr>Drivers</vt:lpstr>
      <vt:lpstr>BS Flex 390  Built environment – Value-based decision making – Specification</vt:lpstr>
      <vt:lpstr>Overview of the  Value Toolkit</vt:lpstr>
      <vt:lpstr>Value Toolkit: overarching aim</vt:lpstr>
      <vt:lpstr>What is the Value Toolkit?</vt:lpstr>
      <vt:lpstr>Value Toolkit integrated process</vt:lpstr>
      <vt:lpstr>Streams</vt:lpstr>
      <vt:lpstr>Streams</vt:lpstr>
      <vt:lpstr>Applications of the Value Toolkit</vt:lpstr>
      <vt:lpstr>Value-based decision-making</vt:lpstr>
      <vt:lpstr>Critical success factors</vt:lpstr>
      <vt:lpstr>Value Definition Framework and Capitals Model</vt:lpstr>
      <vt:lpstr>PowerPoint Presentation</vt:lpstr>
      <vt:lpstr>Value Definition Framework Natural Capital </vt:lpstr>
      <vt:lpstr>Value Definition Framework Human Capital </vt:lpstr>
      <vt:lpstr>Value Definition Framework Social Capital  </vt:lpstr>
      <vt:lpstr>Value Definition Framework Produced Capital  </vt:lpstr>
      <vt:lpstr>PowerPoint Presentation</vt:lpstr>
      <vt:lpstr>PowerPoint Presentation</vt:lpstr>
      <vt:lpstr>PowerPoint Presentation</vt:lpstr>
      <vt:lpstr>PowerPoint Presentation</vt:lpstr>
      <vt:lpstr>PowerPoint Presentation</vt:lpstr>
      <vt:lpstr>Using the Value Toolkit</vt:lpstr>
      <vt:lpstr>Project and Value Context </vt:lpstr>
      <vt:lpstr>Plugging the chasm</vt:lpstr>
      <vt:lpstr>Project and Value Context </vt:lpstr>
      <vt:lpstr>Phases and applications of the Value Toolkit </vt:lpstr>
      <vt:lpstr>PowerPoint Presentation</vt:lpstr>
      <vt:lpstr>Appointments: who ‘does’ the Value Toolkit?</vt:lpstr>
      <vt:lpstr>Value Toolkit integrated process ‘walk-through’</vt:lpstr>
      <vt:lpstr>Outline of the Value Toolkit Process</vt:lpstr>
      <vt:lpstr>Need phase </vt:lpstr>
      <vt:lpstr>Optioneering phase </vt:lpstr>
      <vt:lpstr>Delivery Model</vt:lpstr>
      <vt:lpstr>Design phase </vt:lpstr>
      <vt:lpstr>Delivery phase </vt:lpstr>
      <vt:lpstr>Operation phase </vt:lpstr>
      <vt:lpstr>An integrated approach</vt:lpstr>
      <vt:lpstr>Q&amp;A</vt:lpstr>
      <vt:lpstr>Further information and background reading</vt:lpstr>
      <vt:lpstr>Further information</vt:lpstr>
      <vt:lpstr>Background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TOOLKIT</dc:title>
  <dc:creator>Jenkins, Ellie</dc:creator>
  <cp:lastModifiedBy>Nicholson, Ian</cp:lastModifiedBy>
  <cp:revision>121</cp:revision>
  <cp:lastPrinted>2022-07-04T16:13:08Z</cp:lastPrinted>
  <dcterms:created xsi:type="dcterms:W3CDTF">2020-12-09T18:47:06Z</dcterms:created>
  <dcterms:modified xsi:type="dcterms:W3CDTF">2025-02-17T18:04:03Z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0x01010037497C5CA5F72C40BE6940E44CB2A34E</vt:lpwstr>
  </property>
  <property fmtid="{D5CDD505-2E9C-101B-9397-08002B2CF9AE}" pid="3" name="MediaServiceImageTags">
    <vt:lpwstr/>
  </property>
</Properties>
</file>