
<file path=[Content_Types].xml><?xml version="1.0" encoding="utf-8"?>
<Types xmlns="http://schemas.openxmlformats.org/package/2006/content-types">
  <Default Extension="png" ContentType="image/png"/>
  <Default Extension="jpeg" ContentType="image/jpeg"/>
  <Default Extension="m4a" ContentType="audio/mp4"/>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84" r:id="rId7"/>
    <p:sldMasterId id="2147483696" r:id="rId8"/>
    <p:sldMasterId id="2147483708" r:id="rId9"/>
    <p:sldMasterId id="2147483720" r:id="rId10"/>
    <p:sldMasterId id="2147483733" r:id="rId11"/>
  </p:sldMasterIdLst>
  <p:notesMasterIdLst>
    <p:notesMasterId r:id="rId32"/>
  </p:notesMasterIdLst>
  <p:handoutMasterIdLst>
    <p:handoutMasterId r:id="rId33"/>
  </p:handoutMasterIdLst>
  <p:sldIdLst>
    <p:sldId id="789" r:id="rId12"/>
    <p:sldId id="796" r:id="rId13"/>
    <p:sldId id="790" r:id="rId14"/>
    <p:sldId id="792" r:id="rId15"/>
    <p:sldId id="793" r:id="rId16"/>
    <p:sldId id="794" r:id="rId17"/>
    <p:sldId id="791" r:id="rId18"/>
    <p:sldId id="795" r:id="rId19"/>
    <p:sldId id="785" r:id="rId20"/>
    <p:sldId id="788" r:id="rId21"/>
    <p:sldId id="799" r:id="rId22"/>
    <p:sldId id="786" r:id="rId23"/>
    <p:sldId id="787" r:id="rId24"/>
    <p:sldId id="808" r:id="rId25"/>
    <p:sldId id="802" r:id="rId26"/>
    <p:sldId id="803" r:id="rId27"/>
    <p:sldId id="804" r:id="rId28"/>
    <p:sldId id="805" r:id="rId29"/>
    <p:sldId id="806" r:id="rId30"/>
    <p:sldId id="807" r:id="rId31"/>
  </p:sldIdLst>
  <p:sldSz cx="12192000" cy="6858000"/>
  <p:notesSz cx="9931400" cy="67945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m Quinn" initials="CQ"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2046"/>
    <a:srgbClr val="DF7A00"/>
    <a:srgbClr val="73A9DB"/>
    <a:srgbClr val="81ABD5"/>
    <a:srgbClr val="573F6F"/>
    <a:srgbClr val="006699"/>
    <a:srgbClr val="8D9AD3"/>
    <a:srgbClr val="251555"/>
    <a:srgbClr val="DBE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65" autoAdjust="0"/>
    <p:restoredTop sz="92895" autoAdjust="0"/>
  </p:normalViewPr>
  <p:slideViewPr>
    <p:cSldViewPr snapToGrid="0">
      <p:cViewPr varScale="1">
        <p:scale>
          <a:sx n="59" d="100"/>
          <a:sy n="59" d="100"/>
        </p:scale>
        <p:origin x="1036" y="44"/>
      </p:cViewPr>
      <p:guideLst>
        <p:guide orient="horz" pos="2160"/>
        <p:guide pos="3840"/>
      </p:guideLst>
    </p:cSldViewPr>
  </p:slideViewPr>
  <p:outlineViewPr>
    <p:cViewPr>
      <p:scale>
        <a:sx n="33" d="100"/>
        <a:sy n="33" d="100"/>
      </p:scale>
      <p:origin x="0" y="-9148"/>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4" d="100"/>
          <a:sy n="64" d="100"/>
        </p:scale>
        <p:origin x="179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ags" Target="tags/tag1.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348E4-3881-4160-AAEB-FA9C6159CBD1}" type="doc">
      <dgm:prSet loTypeId="urn:microsoft.com/office/officeart/2005/8/layout/radial6" loCatId="relationship" qsTypeId="urn:microsoft.com/office/officeart/2005/8/quickstyle/3d1" qsCatId="3D" csTypeId="urn:microsoft.com/office/officeart/2005/8/colors/accent1_4" csCatId="accent1" phldr="1"/>
      <dgm:spPr/>
      <dgm:t>
        <a:bodyPr/>
        <a:lstStyle/>
        <a:p>
          <a:endParaRPr lang="en-GB"/>
        </a:p>
      </dgm:t>
    </dgm:pt>
    <dgm:pt modelId="{85BF76CA-E204-4291-9407-8BE401C06635}">
      <dgm:prSet phldrT="[Text]" custT="1"/>
      <dgm:spPr/>
      <dgm:t>
        <a:bodyPr/>
        <a:lstStyle/>
        <a:p>
          <a:r>
            <a:rPr lang="en-GB" sz="2000" dirty="0"/>
            <a:t>Core</a:t>
          </a:r>
          <a:br>
            <a:rPr lang="en-GB" sz="2000" dirty="0"/>
          </a:br>
          <a:r>
            <a:rPr lang="en-GB" sz="2000" dirty="0"/>
            <a:t>activities</a:t>
          </a:r>
        </a:p>
      </dgm:t>
    </dgm:pt>
    <dgm:pt modelId="{500B2471-1101-4092-8726-6B44B9122478}" type="parTrans" cxnId="{FE8A93FF-DCFD-428C-AC3F-68C38B6E6770}">
      <dgm:prSet/>
      <dgm:spPr/>
      <dgm:t>
        <a:bodyPr/>
        <a:lstStyle/>
        <a:p>
          <a:endParaRPr lang="en-GB" sz="4800"/>
        </a:p>
      </dgm:t>
    </dgm:pt>
    <dgm:pt modelId="{5814CF14-5D9F-4473-A1CD-50392E3A0989}" type="sibTrans" cxnId="{FE8A93FF-DCFD-428C-AC3F-68C38B6E6770}">
      <dgm:prSet/>
      <dgm:spPr/>
      <dgm:t>
        <a:bodyPr/>
        <a:lstStyle/>
        <a:p>
          <a:endParaRPr lang="en-GB" sz="4800"/>
        </a:p>
      </dgm:t>
    </dgm:pt>
    <dgm:pt modelId="{B53D87DA-A30E-453A-BEF0-2A793427D53D}">
      <dgm:prSet phldrT="[Text]" custT="1"/>
      <dgm:spPr/>
      <dgm:t>
        <a:bodyPr/>
        <a:lstStyle/>
        <a:p>
          <a:r>
            <a:rPr lang="en-GB" sz="1600" dirty="0"/>
            <a:t>Action research &amp; innovation</a:t>
          </a:r>
        </a:p>
      </dgm:t>
    </dgm:pt>
    <dgm:pt modelId="{71C17BE6-7603-45E9-87C1-A39D1968E861}" type="parTrans" cxnId="{D6F3F516-AE0C-4DAD-B1AC-FDE4A3620BFF}">
      <dgm:prSet/>
      <dgm:spPr/>
      <dgm:t>
        <a:bodyPr/>
        <a:lstStyle/>
        <a:p>
          <a:endParaRPr lang="en-GB" sz="4800"/>
        </a:p>
      </dgm:t>
    </dgm:pt>
    <dgm:pt modelId="{1F06C827-CB92-45FD-9253-D9D9C457FB93}" type="sibTrans" cxnId="{D6F3F516-AE0C-4DAD-B1AC-FDE4A3620BFF}">
      <dgm:prSet/>
      <dgm:spPr/>
      <dgm:t>
        <a:bodyPr/>
        <a:lstStyle/>
        <a:p>
          <a:endParaRPr lang="en-GB" sz="4800"/>
        </a:p>
      </dgm:t>
    </dgm:pt>
    <dgm:pt modelId="{AC93CB9C-689C-4FC0-8202-AC60149F0105}">
      <dgm:prSet phldrT="[Text]" custT="1"/>
      <dgm:spPr/>
      <dgm:t>
        <a:bodyPr/>
        <a:lstStyle/>
        <a:p>
          <a:r>
            <a:rPr lang="en-GB" sz="1600" dirty="0"/>
            <a:t>Networks</a:t>
          </a:r>
        </a:p>
      </dgm:t>
    </dgm:pt>
    <dgm:pt modelId="{C27177FD-4FE7-4C6E-8128-101ED2E78B8E}" type="parTrans" cxnId="{BDC213F4-10E0-4BFC-912D-0056D380E429}">
      <dgm:prSet/>
      <dgm:spPr/>
      <dgm:t>
        <a:bodyPr/>
        <a:lstStyle/>
        <a:p>
          <a:endParaRPr lang="en-GB" sz="4800"/>
        </a:p>
      </dgm:t>
    </dgm:pt>
    <dgm:pt modelId="{05D91607-629D-4E6E-8EEB-4207D7623856}" type="sibTrans" cxnId="{BDC213F4-10E0-4BFC-912D-0056D380E429}">
      <dgm:prSet/>
      <dgm:spPr/>
      <dgm:t>
        <a:bodyPr/>
        <a:lstStyle/>
        <a:p>
          <a:endParaRPr lang="en-GB" sz="4800"/>
        </a:p>
      </dgm:t>
    </dgm:pt>
    <dgm:pt modelId="{EA20DA28-7535-4AE7-A1CE-4CC1857E1067}">
      <dgm:prSet phldrT="[Text]" custT="1"/>
      <dgm:spPr/>
      <dgm:t>
        <a:bodyPr/>
        <a:lstStyle/>
        <a:p>
          <a:r>
            <a:rPr lang="en-GB" sz="1600" dirty="0"/>
            <a:t>Guidance &amp; training</a:t>
          </a:r>
        </a:p>
      </dgm:t>
    </dgm:pt>
    <dgm:pt modelId="{0127B7C8-80B7-4ED8-A95A-7494E1DB1D9D}" type="parTrans" cxnId="{8C16F97E-3A74-4C6F-B707-B7042DBF862C}">
      <dgm:prSet/>
      <dgm:spPr/>
      <dgm:t>
        <a:bodyPr/>
        <a:lstStyle/>
        <a:p>
          <a:endParaRPr lang="en-GB" sz="4800"/>
        </a:p>
      </dgm:t>
    </dgm:pt>
    <dgm:pt modelId="{190D6F5A-C8E4-49B9-B78C-4F5DAC7FDA67}" type="sibTrans" cxnId="{8C16F97E-3A74-4C6F-B707-B7042DBF862C}">
      <dgm:prSet/>
      <dgm:spPr/>
      <dgm:t>
        <a:bodyPr/>
        <a:lstStyle/>
        <a:p>
          <a:endParaRPr lang="en-GB" sz="4800"/>
        </a:p>
      </dgm:t>
    </dgm:pt>
    <dgm:pt modelId="{3DD65831-35AC-4FB6-894E-B5942ED08C18}">
      <dgm:prSet phldrT="[Text]" custT="1"/>
      <dgm:spPr/>
      <dgm:t>
        <a:bodyPr/>
        <a:lstStyle/>
        <a:p>
          <a:r>
            <a:rPr lang="en-GB" sz="1600" dirty="0"/>
            <a:t>Leadership &amp; influence</a:t>
          </a:r>
        </a:p>
      </dgm:t>
    </dgm:pt>
    <dgm:pt modelId="{51B54858-DE30-4311-9C7F-056426B677F6}" type="parTrans" cxnId="{152E6D51-299D-4900-B14C-E1C48EA48FF1}">
      <dgm:prSet/>
      <dgm:spPr/>
      <dgm:t>
        <a:bodyPr/>
        <a:lstStyle/>
        <a:p>
          <a:endParaRPr lang="en-GB" sz="4800"/>
        </a:p>
      </dgm:t>
    </dgm:pt>
    <dgm:pt modelId="{8B3D77D4-81CE-4D97-8128-DC0677DE347F}" type="sibTrans" cxnId="{152E6D51-299D-4900-B14C-E1C48EA48FF1}">
      <dgm:prSet/>
      <dgm:spPr/>
      <dgm:t>
        <a:bodyPr/>
        <a:lstStyle/>
        <a:p>
          <a:endParaRPr lang="en-GB" sz="4800"/>
        </a:p>
      </dgm:t>
    </dgm:pt>
    <dgm:pt modelId="{CCA5C2BE-7EB6-4C3F-829D-23246483F0B1}">
      <dgm:prSet custT="1"/>
      <dgm:spPr/>
      <dgm:t>
        <a:bodyPr/>
        <a:lstStyle/>
        <a:p>
          <a:r>
            <a:rPr lang="en-GB" sz="1600" dirty="0"/>
            <a:t>KPIs &amp; </a:t>
          </a:r>
          <a:r>
            <a:rPr lang="en-GB" sz="1600" b="1" dirty="0"/>
            <a:t>benchmarking</a:t>
          </a:r>
        </a:p>
      </dgm:t>
    </dgm:pt>
    <dgm:pt modelId="{28D04587-54F7-48E3-91FE-B3960ACCDF37}" type="parTrans" cxnId="{0984B383-077D-4B3A-90D1-AB29162915CE}">
      <dgm:prSet/>
      <dgm:spPr/>
      <dgm:t>
        <a:bodyPr/>
        <a:lstStyle/>
        <a:p>
          <a:endParaRPr lang="en-GB" sz="4800"/>
        </a:p>
      </dgm:t>
    </dgm:pt>
    <dgm:pt modelId="{3DD671C9-3F87-4F35-B8EF-50674A9A96D8}" type="sibTrans" cxnId="{0984B383-077D-4B3A-90D1-AB29162915CE}">
      <dgm:prSet/>
      <dgm:spPr/>
      <dgm:t>
        <a:bodyPr/>
        <a:lstStyle/>
        <a:p>
          <a:endParaRPr lang="en-GB" sz="4800"/>
        </a:p>
      </dgm:t>
    </dgm:pt>
    <dgm:pt modelId="{62ED62DD-1D3A-4C68-BAA5-E437999348F2}">
      <dgm:prSet custT="1"/>
      <dgm:spPr/>
      <dgm:t>
        <a:bodyPr/>
        <a:lstStyle/>
        <a:p>
          <a:r>
            <a:rPr lang="en-GB" sz="1600" dirty="0"/>
            <a:t>Demonstrations</a:t>
          </a:r>
        </a:p>
      </dgm:t>
    </dgm:pt>
    <dgm:pt modelId="{55ECBF80-2813-4B46-8CB4-E90B33773FC8}" type="parTrans" cxnId="{582C6832-BAF3-474C-92F1-FB4D8E17C833}">
      <dgm:prSet/>
      <dgm:spPr/>
      <dgm:t>
        <a:bodyPr/>
        <a:lstStyle/>
        <a:p>
          <a:endParaRPr lang="en-GB" sz="4800"/>
        </a:p>
      </dgm:t>
    </dgm:pt>
    <dgm:pt modelId="{5E502476-3E2D-4EB8-A86E-3D2788D0B2CB}" type="sibTrans" cxnId="{582C6832-BAF3-474C-92F1-FB4D8E17C833}">
      <dgm:prSet/>
      <dgm:spPr/>
      <dgm:t>
        <a:bodyPr/>
        <a:lstStyle/>
        <a:p>
          <a:endParaRPr lang="en-GB" sz="4800"/>
        </a:p>
      </dgm:t>
    </dgm:pt>
    <dgm:pt modelId="{2A7D9312-E434-469E-985D-F515ED4ECECC}" type="pres">
      <dgm:prSet presAssocID="{F01348E4-3881-4160-AAEB-FA9C6159CBD1}" presName="Name0" presStyleCnt="0">
        <dgm:presLayoutVars>
          <dgm:chMax val="1"/>
          <dgm:dir/>
          <dgm:animLvl val="ctr"/>
          <dgm:resizeHandles val="exact"/>
        </dgm:presLayoutVars>
      </dgm:prSet>
      <dgm:spPr/>
    </dgm:pt>
    <dgm:pt modelId="{EB9FA25E-74A4-48AB-9059-24F4002CC7E1}" type="pres">
      <dgm:prSet presAssocID="{85BF76CA-E204-4291-9407-8BE401C06635}" presName="centerShape" presStyleLbl="node0" presStyleIdx="0" presStyleCnt="1" custScaleX="121142" custScaleY="115206" custLinFactNeighborX="5417" custLinFactNeighborY="-1764"/>
      <dgm:spPr/>
    </dgm:pt>
    <dgm:pt modelId="{13CAE4FE-10F9-4826-94B3-6C3CA9B879DA}" type="pres">
      <dgm:prSet presAssocID="{B53D87DA-A30E-453A-BEF0-2A793427D53D}" presName="node" presStyleLbl="node1" presStyleIdx="0" presStyleCnt="6" custScaleX="142116">
        <dgm:presLayoutVars>
          <dgm:bulletEnabled val="1"/>
        </dgm:presLayoutVars>
      </dgm:prSet>
      <dgm:spPr/>
    </dgm:pt>
    <dgm:pt modelId="{33307833-7A77-4D65-96CA-279B80F4476E}" type="pres">
      <dgm:prSet presAssocID="{B53D87DA-A30E-453A-BEF0-2A793427D53D}" presName="dummy" presStyleCnt="0"/>
      <dgm:spPr/>
    </dgm:pt>
    <dgm:pt modelId="{82E23570-44BD-4FF0-BEB5-FD342CBB31A5}" type="pres">
      <dgm:prSet presAssocID="{1F06C827-CB92-45FD-9253-D9D9C457FB93}" presName="sibTrans" presStyleLbl="sibTrans2D1" presStyleIdx="0" presStyleCnt="6"/>
      <dgm:spPr/>
    </dgm:pt>
    <dgm:pt modelId="{21BA76A4-154A-4C27-9AA0-C98D1D02D74B}" type="pres">
      <dgm:prSet presAssocID="{CCA5C2BE-7EB6-4C3F-829D-23246483F0B1}" presName="node" presStyleLbl="node1" presStyleIdx="1" presStyleCnt="6" custScaleX="198149" custRadScaleRad="124387" custRadScaleInc="28950">
        <dgm:presLayoutVars>
          <dgm:bulletEnabled val="1"/>
        </dgm:presLayoutVars>
      </dgm:prSet>
      <dgm:spPr/>
    </dgm:pt>
    <dgm:pt modelId="{13E2782C-54CE-47B1-949D-7E27CBFC7408}" type="pres">
      <dgm:prSet presAssocID="{CCA5C2BE-7EB6-4C3F-829D-23246483F0B1}" presName="dummy" presStyleCnt="0"/>
      <dgm:spPr/>
    </dgm:pt>
    <dgm:pt modelId="{675C53F9-38AC-45ED-9F39-C9B95A7CE1BA}" type="pres">
      <dgm:prSet presAssocID="{3DD671C9-3F87-4F35-B8EF-50674A9A96D8}" presName="sibTrans" presStyleLbl="sibTrans2D1" presStyleIdx="1" presStyleCnt="6"/>
      <dgm:spPr/>
    </dgm:pt>
    <dgm:pt modelId="{12D1DE27-BCA1-4302-9101-3CDAACC75EE1}" type="pres">
      <dgm:prSet presAssocID="{62ED62DD-1D3A-4C68-BAA5-E437999348F2}" presName="node" presStyleLbl="node1" presStyleIdx="2" presStyleCnt="6" custScaleX="201814" custRadScaleRad="120056" custRadScaleInc="-26938">
        <dgm:presLayoutVars>
          <dgm:bulletEnabled val="1"/>
        </dgm:presLayoutVars>
      </dgm:prSet>
      <dgm:spPr/>
    </dgm:pt>
    <dgm:pt modelId="{55B1CEBC-2C67-421B-896E-2D699C5F9911}" type="pres">
      <dgm:prSet presAssocID="{62ED62DD-1D3A-4C68-BAA5-E437999348F2}" presName="dummy" presStyleCnt="0"/>
      <dgm:spPr/>
    </dgm:pt>
    <dgm:pt modelId="{104887B2-B33C-493A-B4AD-B8B45759CDC8}" type="pres">
      <dgm:prSet presAssocID="{5E502476-3E2D-4EB8-A86E-3D2788D0B2CB}" presName="sibTrans" presStyleLbl="sibTrans2D1" presStyleIdx="2" presStyleCnt="6"/>
      <dgm:spPr/>
    </dgm:pt>
    <dgm:pt modelId="{9FED336A-FBE0-4EBF-BB78-64DC6958CC79}" type="pres">
      <dgm:prSet presAssocID="{AC93CB9C-689C-4FC0-8202-AC60149F0105}" presName="node" presStyleLbl="node1" presStyleIdx="3" presStyleCnt="6" custScaleX="147514">
        <dgm:presLayoutVars>
          <dgm:bulletEnabled val="1"/>
        </dgm:presLayoutVars>
      </dgm:prSet>
      <dgm:spPr/>
    </dgm:pt>
    <dgm:pt modelId="{D98391DE-F2D6-489A-9A8D-D6FD21185E8E}" type="pres">
      <dgm:prSet presAssocID="{AC93CB9C-689C-4FC0-8202-AC60149F0105}" presName="dummy" presStyleCnt="0"/>
      <dgm:spPr/>
    </dgm:pt>
    <dgm:pt modelId="{BE2E5B0D-91C5-4939-B092-CC4015353D26}" type="pres">
      <dgm:prSet presAssocID="{05D91607-629D-4E6E-8EEB-4207D7623856}" presName="sibTrans" presStyleLbl="sibTrans2D1" presStyleIdx="3" presStyleCnt="6"/>
      <dgm:spPr/>
    </dgm:pt>
    <dgm:pt modelId="{0FE700C9-E4DC-4DBE-8045-FDC7370A6829}" type="pres">
      <dgm:prSet presAssocID="{EA20DA28-7535-4AE7-A1CE-4CC1857E1067}" presName="node" presStyleLbl="node1" presStyleIdx="4" presStyleCnt="6" custScaleX="131893">
        <dgm:presLayoutVars>
          <dgm:bulletEnabled val="1"/>
        </dgm:presLayoutVars>
      </dgm:prSet>
      <dgm:spPr/>
    </dgm:pt>
    <dgm:pt modelId="{FF937439-3C87-4590-954E-1A2BDF371DE8}" type="pres">
      <dgm:prSet presAssocID="{EA20DA28-7535-4AE7-A1CE-4CC1857E1067}" presName="dummy" presStyleCnt="0"/>
      <dgm:spPr/>
    </dgm:pt>
    <dgm:pt modelId="{B2E6C598-C10C-47FB-90F9-3B4785802C46}" type="pres">
      <dgm:prSet presAssocID="{190D6F5A-C8E4-49B9-B78C-4F5DAC7FDA67}" presName="sibTrans" presStyleLbl="sibTrans2D1" presStyleIdx="4" presStyleCnt="6"/>
      <dgm:spPr/>
    </dgm:pt>
    <dgm:pt modelId="{3C19E4C8-6BC7-4FE1-886E-A1406A9F9E9F}" type="pres">
      <dgm:prSet presAssocID="{3DD65831-35AC-4FB6-894E-B5942ED08C18}" presName="node" presStyleLbl="node1" presStyleIdx="5" presStyleCnt="6" custScaleX="167441">
        <dgm:presLayoutVars>
          <dgm:bulletEnabled val="1"/>
        </dgm:presLayoutVars>
      </dgm:prSet>
      <dgm:spPr/>
    </dgm:pt>
    <dgm:pt modelId="{A3838975-1029-467F-AFF3-3B838FB83C30}" type="pres">
      <dgm:prSet presAssocID="{3DD65831-35AC-4FB6-894E-B5942ED08C18}" presName="dummy" presStyleCnt="0"/>
      <dgm:spPr/>
    </dgm:pt>
    <dgm:pt modelId="{090ED7F0-85EE-4900-9F11-C493E399AD2F}" type="pres">
      <dgm:prSet presAssocID="{8B3D77D4-81CE-4D97-8128-DC0677DE347F}" presName="sibTrans" presStyleLbl="sibTrans2D1" presStyleIdx="5" presStyleCnt="6"/>
      <dgm:spPr/>
    </dgm:pt>
  </dgm:ptLst>
  <dgm:cxnLst>
    <dgm:cxn modelId="{401E3DFC-69BC-4703-BE4A-1B88DB7624FA}" type="presOf" srcId="{05D91607-629D-4E6E-8EEB-4207D7623856}" destId="{BE2E5B0D-91C5-4939-B092-CC4015353D26}" srcOrd="0" destOrd="0" presId="urn:microsoft.com/office/officeart/2005/8/layout/radial6"/>
    <dgm:cxn modelId="{C25EACF4-E9C9-40E2-91C5-D5683CCD2218}" type="presOf" srcId="{AC93CB9C-689C-4FC0-8202-AC60149F0105}" destId="{9FED336A-FBE0-4EBF-BB78-64DC6958CC79}" srcOrd="0" destOrd="0" presId="urn:microsoft.com/office/officeart/2005/8/layout/radial6"/>
    <dgm:cxn modelId="{945E7AED-35DA-494C-8693-1A5AD6F5C4F1}" type="presOf" srcId="{8B3D77D4-81CE-4D97-8128-DC0677DE347F}" destId="{090ED7F0-85EE-4900-9F11-C493E399AD2F}" srcOrd="0" destOrd="0" presId="urn:microsoft.com/office/officeart/2005/8/layout/radial6"/>
    <dgm:cxn modelId="{0984B383-077D-4B3A-90D1-AB29162915CE}" srcId="{85BF76CA-E204-4291-9407-8BE401C06635}" destId="{CCA5C2BE-7EB6-4C3F-829D-23246483F0B1}" srcOrd="1" destOrd="0" parTransId="{28D04587-54F7-48E3-91FE-B3960ACCDF37}" sibTransId="{3DD671C9-3F87-4F35-B8EF-50674A9A96D8}"/>
    <dgm:cxn modelId="{EF58ED31-E257-46CA-8886-DF97114C6B07}" type="presOf" srcId="{5E502476-3E2D-4EB8-A86E-3D2788D0B2CB}" destId="{104887B2-B33C-493A-B4AD-B8B45759CDC8}" srcOrd="0" destOrd="0" presId="urn:microsoft.com/office/officeart/2005/8/layout/radial6"/>
    <dgm:cxn modelId="{4C045E91-6F5A-49FE-8950-C365E7B226C2}" type="presOf" srcId="{3DD65831-35AC-4FB6-894E-B5942ED08C18}" destId="{3C19E4C8-6BC7-4FE1-886E-A1406A9F9E9F}" srcOrd="0" destOrd="0" presId="urn:microsoft.com/office/officeart/2005/8/layout/radial6"/>
    <dgm:cxn modelId="{152E6D51-299D-4900-B14C-E1C48EA48FF1}" srcId="{85BF76CA-E204-4291-9407-8BE401C06635}" destId="{3DD65831-35AC-4FB6-894E-B5942ED08C18}" srcOrd="5" destOrd="0" parTransId="{51B54858-DE30-4311-9C7F-056426B677F6}" sibTransId="{8B3D77D4-81CE-4D97-8128-DC0677DE347F}"/>
    <dgm:cxn modelId="{8FE0D9FE-C853-4D99-84E1-4C1C49EADB6C}" type="presOf" srcId="{1F06C827-CB92-45FD-9253-D9D9C457FB93}" destId="{82E23570-44BD-4FF0-BEB5-FD342CBB31A5}" srcOrd="0" destOrd="0" presId="urn:microsoft.com/office/officeart/2005/8/layout/radial6"/>
    <dgm:cxn modelId="{34679981-758C-4CE8-9062-7E1D0107EDA7}" type="presOf" srcId="{B53D87DA-A30E-453A-BEF0-2A793427D53D}" destId="{13CAE4FE-10F9-4826-94B3-6C3CA9B879DA}" srcOrd="0" destOrd="0" presId="urn:microsoft.com/office/officeart/2005/8/layout/radial6"/>
    <dgm:cxn modelId="{E15D7726-1DBD-498A-BE8C-0484011EB541}" type="presOf" srcId="{EA20DA28-7535-4AE7-A1CE-4CC1857E1067}" destId="{0FE700C9-E4DC-4DBE-8045-FDC7370A6829}" srcOrd="0" destOrd="0" presId="urn:microsoft.com/office/officeart/2005/8/layout/radial6"/>
    <dgm:cxn modelId="{843D5685-444A-411D-9878-E25243FE4265}" type="presOf" srcId="{CCA5C2BE-7EB6-4C3F-829D-23246483F0B1}" destId="{21BA76A4-154A-4C27-9AA0-C98D1D02D74B}" srcOrd="0" destOrd="0" presId="urn:microsoft.com/office/officeart/2005/8/layout/radial6"/>
    <dgm:cxn modelId="{582C6832-BAF3-474C-92F1-FB4D8E17C833}" srcId="{85BF76CA-E204-4291-9407-8BE401C06635}" destId="{62ED62DD-1D3A-4C68-BAA5-E437999348F2}" srcOrd="2" destOrd="0" parTransId="{55ECBF80-2813-4B46-8CB4-E90B33773FC8}" sibTransId="{5E502476-3E2D-4EB8-A86E-3D2788D0B2CB}"/>
    <dgm:cxn modelId="{25E9048C-104D-4ABF-A057-05A698D792FC}" type="presOf" srcId="{3DD671C9-3F87-4F35-B8EF-50674A9A96D8}" destId="{675C53F9-38AC-45ED-9F39-C9B95A7CE1BA}" srcOrd="0" destOrd="0" presId="urn:microsoft.com/office/officeart/2005/8/layout/radial6"/>
    <dgm:cxn modelId="{8B48EA0E-6A88-40F5-8EEA-60187F4A78C1}" type="presOf" srcId="{F01348E4-3881-4160-AAEB-FA9C6159CBD1}" destId="{2A7D9312-E434-469E-985D-F515ED4ECECC}" srcOrd="0" destOrd="0" presId="urn:microsoft.com/office/officeart/2005/8/layout/radial6"/>
    <dgm:cxn modelId="{BDC213F4-10E0-4BFC-912D-0056D380E429}" srcId="{85BF76CA-E204-4291-9407-8BE401C06635}" destId="{AC93CB9C-689C-4FC0-8202-AC60149F0105}" srcOrd="3" destOrd="0" parTransId="{C27177FD-4FE7-4C6E-8128-101ED2E78B8E}" sibTransId="{05D91607-629D-4E6E-8EEB-4207D7623856}"/>
    <dgm:cxn modelId="{E93E7B09-F0B9-48A4-9CE4-DB72106A4715}" type="presOf" srcId="{85BF76CA-E204-4291-9407-8BE401C06635}" destId="{EB9FA25E-74A4-48AB-9059-24F4002CC7E1}" srcOrd="0" destOrd="0" presId="urn:microsoft.com/office/officeart/2005/8/layout/radial6"/>
    <dgm:cxn modelId="{D6F3F516-AE0C-4DAD-B1AC-FDE4A3620BFF}" srcId="{85BF76CA-E204-4291-9407-8BE401C06635}" destId="{B53D87DA-A30E-453A-BEF0-2A793427D53D}" srcOrd="0" destOrd="0" parTransId="{71C17BE6-7603-45E9-87C1-A39D1968E861}" sibTransId="{1F06C827-CB92-45FD-9253-D9D9C457FB93}"/>
    <dgm:cxn modelId="{6F8B2E1E-216C-4B06-956F-194CEA928201}" type="presOf" srcId="{190D6F5A-C8E4-49B9-B78C-4F5DAC7FDA67}" destId="{B2E6C598-C10C-47FB-90F9-3B4785802C46}" srcOrd="0" destOrd="0" presId="urn:microsoft.com/office/officeart/2005/8/layout/radial6"/>
    <dgm:cxn modelId="{8C16F97E-3A74-4C6F-B707-B7042DBF862C}" srcId="{85BF76CA-E204-4291-9407-8BE401C06635}" destId="{EA20DA28-7535-4AE7-A1CE-4CC1857E1067}" srcOrd="4" destOrd="0" parTransId="{0127B7C8-80B7-4ED8-A95A-7494E1DB1D9D}" sibTransId="{190D6F5A-C8E4-49B9-B78C-4F5DAC7FDA67}"/>
    <dgm:cxn modelId="{5C382D52-F812-4FB0-8D6B-02E16EB30223}" type="presOf" srcId="{62ED62DD-1D3A-4C68-BAA5-E437999348F2}" destId="{12D1DE27-BCA1-4302-9101-3CDAACC75EE1}" srcOrd="0" destOrd="0" presId="urn:microsoft.com/office/officeart/2005/8/layout/radial6"/>
    <dgm:cxn modelId="{FE8A93FF-DCFD-428C-AC3F-68C38B6E6770}" srcId="{F01348E4-3881-4160-AAEB-FA9C6159CBD1}" destId="{85BF76CA-E204-4291-9407-8BE401C06635}" srcOrd="0" destOrd="0" parTransId="{500B2471-1101-4092-8726-6B44B9122478}" sibTransId="{5814CF14-5D9F-4473-A1CD-50392E3A0989}"/>
    <dgm:cxn modelId="{5D1F12C3-4C88-40E7-991C-1D19A7905710}" type="presParOf" srcId="{2A7D9312-E434-469E-985D-F515ED4ECECC}" destId="{EB9FA25E-74A4-48AB-9059-24F4002CC7E1}" srcOrd="0" destOrd="0" presId="urn:microsoft.com/office/officeart/2005/8/layout/radial6"/>
    <dgm:cxn modelId="{0901A80D-A6D9-43B2-BFFB-6BFC135C7F78}" type="presParOf" srcId="{2A7D9312-E434-469E-985D-F515ED4ECECC}" destId="{13CAE4FE-10F9-4826-94B3-6C3CA9B879DA}" srcOrd="1" destOrd="0" presId="urn:microsoft.com/office/officeart/2005/8/layout/radial6"/>
    <dgm:cxn modelId="{C9B1C7C7-F2E4-4EF3-B285-FE2D45FA7501}" type="presParOf" srcId="{2A7D9312-E434-469E-985D-F515ED4ECECC}" destId="{33307833-7A77-4D65-96CA-279B80F4476E}" srcOrd="2" destOrd="0" presId="urn:microsoft.com/office/officeart/2005/8/layout/radial6"/>
    <dgm:cxn modelId="{B7ACE0F8-0927-4FAE-ABDB-2209BA3725A2}" type="presParOf" srcId="{2A7D9312-E434-469E-985D-F515ED4ECECC}" destId="{82E23570-44BD-4FF0-BEB5-FD342CBB31A5}" srcOrd="3" destOrd="0" presId="urn:microsoft.com/office/officeart/2005/8/layout/radial6"/>
    <dgm:cxn modelId="{A4650D09-39FA-4C40-9AFF-A11177477B83}" type="presParOf" srcId="{2A7D9312-E434-469E-985D-F515ED4ECECC}" destId="{21BA76A4-154A-4C27-9AA0-C98D1D02D74B}" srcOrd="4" destOrd="0" presId="urn:microsoft.com/office/officeart/2005/8/layout/radial6"/>
    <dgm:cxn modelId="{DE94A9BD-8D88-49ED-ADB3-A818A7CEF0E8}" type="presParOf" srcId="{2A7D9312-E434-469E-985D-F515ED4ECECC}" destId="{13E2782C-54CE-47B1-949D-7E27CBFC7408}" srcOrd="5" destOrd="0" presId="urn:microsoft.com/office/officeart/2005/8/layout/radial6"/>
    <dgm:cxn modelId="{C934B2D3-30F4-4F6A-AD02-DE7678C4D558}" type="presParOf" srcId="{2A7D9312-E434-469E-985D-F515ED4ECECC}" destId="{675C53F9-38AC-45ED-9F39-C9B95A7CE1BA}" srcOrd="6" destOrd="0" presId="urn:microsoft.com/office/officeart/2005/8/layout/radial6"/>
    <dgm:cxn modelId="{1AEEFC6E-324A-4491-9904-CC74A565C186}" type="presParOf" srcId="{2A7D9312-E434-469E-985D-F515ED4ECECC}" destId="{12D1DE27-BCA1-4302-9101-3CDAACC75EE1}" srcOrd="7" destOrd="0" presId="urn:microsoft.com/office/officeart/2005/8/layout/radial6"/>
    <dgm:cxn modelId="{8812986D-528C-45F8-A382-D43F579EE23C}" type="presParOf" srcId="{2A7D9312-E434-469E-985D-F515ED4ECECC}" destId="{55B1CEBC-2C67-421B-896E-2D699C5F9911}" srcOrd="8" destOrd="0" presId="urn:microsoft.com/office/officeart/2005/8/layout/radial6"/>
    <dgm:cxn modelId="{4225043D-01B0-4DAC-B2F7-591AAEEF23D0}" type="presParOf" srcId="{2A7D9312-E434-469E-985D-F515ED4ECECC}" destId="{104887B2-B33C-493A-B4AD-B8B45759CDC8}" srcOrd="9" destOrd="0" presId="urn:microsoft.com/office/officeart/2005/8/layout/radial6"/>
    <dgm:cxn modelId="{03FDF8B5-EDA7-4438-B069-729E4CEC9F07}" type="presParOf" srcId="{2A7D9312-E434-469E-985D-F515ED4ECECC}" destId="{9FED336A-FBE0-4EBF-BB78-64DC6958CC79}" srcOrd="10" destOrd="0" presId="urn:microsoft.com/office/officeart/2005/8/layout/radial6"/>
    <dgm:cxn modelId="{A2811D50-A425-48D0-8EE3-328F096D9784}" type="presParOf" srcId="{2A7D9312-E434-469E-985D-F515ED4ECECC}" destId="{D98391DE-F2D6-489A-9A8D-D6FD21185E8E}" srcOrd="11" destOrd="0" presId="urn:microsoft.com/office/officeart/2005/8/layout/radial6"/>
    <dgm:cxn modelId="{36954511-AD0E-4D84-8A89-211CFB88CCEB}" type="presParOf" srcId="{2A7D9312-E434-469E-985D-F515ED4ECECC}" destId="{BE2E5B0D-91C5-4939-B092-CC4015353D26}" srcOrd="12" destOrd="0" presId="urn:microsoft.com/office/officeart/2005/8/layout/radial6"/>
    <dgm:cxn modelId="{D1B2E1C3-9D49-44EB-9458-F4E81DC6BE07}" type="presParOf" srcId="{2A7D9312-E434-469E-985D-F515ED4ECECC}" destId="{0FE700C9-E4DC-4DBE-8045-FDC7370A6829}" srcOrd="13" destOrd="0" presId="urn:microsoft.com/office/officeart/2005/8/layout/radial6"/>
    <dgm:cxn modelId="{2BAFBC64-2F4A-4550-A939-985C07A6708C}" type="presParOf" srcId="{2A7D9312-E434-469E-985D-F515ED4ECECC}" destId="{FF937439-3C87-4590-954E-1A2BDF371DE8}" srcOrd="14" destOrd="0" presId="urn:microsoft.com/office/officeart/2005/8/layout/radial6"/>
    <dgm:cxn modelId="{8940E72E-8BF6-401B-8C86-EA7D5047D625}" type="presParOf" srcId="{2A7D9312-E434-469E-985D-F515ED4ECECC}" destId="{B2E6C598-C10C-47FB-90F9-3B4785802C46}" srcOrd="15" destOrd="0" presId="urn:microsoft.com/office/officeart/2005/8/layout/radial6"/>
    <dgm:cxn modelId="{3EF8FF3D-8DAE-4A2D-8C6B-1324AFBF05F3}" type="presParOf" srcId="{2A7D9312-E434-469E-985D-F515ED4ECECC}" destId="{3C19E4C8-6BC7-4FE1-886E-A1406A9F9E9F}" srcOrd="16" destOrd="0" presId="urn:microsoft.com/office/officeart/2005/8/layout/radial6"/>
    <dgm:cxn modelId="{A17CF1F5-D15A-4A86-AB29-2D1427495EEF}" type="presParOf" srcId="{2A7D9312-E434-469E-985D-F515ED4ECECC}" destId="{A3838975-1029-467F-AFF3-3B838FB83C30}" srcOrd="17" destOrd="0" presId="urn:microsoft.com/office/officeart/2005/8/layout/radial6"/>
    <dgm:cxn modelId="{6D134657-870A-496C-AA8E-FD077C5F5F3B}" type="presParOf" srcId="{2A7D9312-E434-469E-985D-F515ED4ECECC}" destId="{090ED7F0-85EE-4900-9F11-C493E399AD2F}"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ED7F0-85EE-4900-9F11-C493E399AD2F}">
      <dsp:nvSpPr>
        <dsp:cNvPr id="0" name=""/>
        <dsp:cNvSpPr/>
      </dsp:nvSpPr>
      <dsp:spPr>
        <a:xfrm>
          <a:off x="1466893" y="495859"/>
          <a:ext cx="3400769" cy="3400769"/>
        </a:xfrm>
        <a:prstGeom prst="blockArc">
          <a:avLst>
            <a:gd name="adj1" fmla="val 12600000"/>
            <a:gd name="adj2" fmla="val 16200000"/>
            <a:gd name="adj3" fmla="val 4519"/>
          </a:avLst>
        </a:prstGeom>
        <a:gradFill rotWithShape="0">
          <a:gsLst>
            <a:gs pos="0">
              <a:schemeClr val="accent1">
                <a:shade val="90000"/>
                <a:hueOff val="116972"/>
                <a:satOff val="-1072"/>
                <a:lumOff val="9251"/>
                <a:alphaOff val="0"/>
                <a:satMod val="103000"/>
                <a:lumMod val="102000"/>
                <a:tint val="94000"/>
              </a:schemeClr>
            </a:gs>
            <a:gs pos="50000">
              <a:schemeClr val="accent1">
                <a:shade val="90000"/>
                <a:hueOff val="116972"/>
                <a:satOff val="-1072"/>
                <a:lumOff val="9251"/>
                <a:alphaOff val="0"/>
                <a:satMod val="110000"/>
                <a:lumMod val="100000"/>
                <a:shade val="100000"/>
              </a:schemeClr>
            </a:gs>
            <a:gs pos="100000">
              <a:schemeClr val="accent1">
                <a:shade val="90000"/>
                <a:hueOff val="116972"/>
                <a:satOff val="-1072"/>
                <a:lumOff val="925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2E6C598-C10C-47FB-90F9-3B4785802C46}">
      <dsp:nvSpPr>
        <dsp:cNvPr id="0" name=""/>
        <dsp:cNvSpPr/>
      </dsp:nvSpPr>
      <dsp:spPr>
        <a:xfrm>
          <a:off x="1466893" y="495859"/>
          <a:ext cx="3400769" cy="3400769"/>
        </a:xfrm>
        <a:prstGeom prst="blockArc">
          <a:avLst>
            <a:gd name="adj1" fmla="val 9000000"/>
            <a:gd name="adj2" fmla="val 12600000"/>
            <a:gd name="adj3" fmla="val 4519"/>
          </a:avLst>
        </a:prstGeom>
        <a:gradFill rotWithShape="0">
          <a:gsLst>
            <a:gs pos="0">
              <a:schemeClr val="accent1">
                <a:shade val="90000"/>
                <a:hueOff val="233943"/>
                <a:satOff val="-2143"/>
                <a:lumOff val="18503"/>
                <a:alphaOff val="0"/>
                <a:satMod val="103000"/>
                <a:lumMod val="102000"/>
                <a:tint val="94000"/>
              </a:schemeClr>
            </a:gs>
            <a:gs pos="50000">
              <a:schemeClr val="accent1">
                <a:shade val="90000"/>
                <a:hueOff val="233943"/>
                <a:satOff val="-2143"/>
                <a:lumOff val="18503"/>
                <a:alphaOff val="0"/>
                <a:satMod val="110000"/>
                <a:lumMod val="100000"/>
                <a:shade val="100000"/>
              </a:schemeClr>
            </a:gs>
            <a:gs pos="100000">
              <a:schemeClr val="accent1">
                <a:shade val="90000"/>
                <a:hueOff val="233943"/>
                <a:satOff val="-2143"/>
                <a:lumOff val="1850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E2E5B0D-91C5-4939-B092-CC4015353D26}">
      <dsp:nvSpPr>
        <dsp:cNvPr id="0" name=""/>
        <dsp:cNvSpPr/>
      </dsp:nvSpPr>
      <dsp:spPr>
        <a:xfrm>
          <a:off x="1466893" y="495859"/>
          <a:ext cx="3400769" cy="3400769"/>
        </a:xfrm>
        <a:prstGeom prst="blockArc">
          <a:avLst>
            <a:gd name="adj1" fmla="val 5400000"/>
            <a:gd name="adj2" fmla="val 9000000"/>
            <a:gd name="adj3" fmla="val 4519"/>
          </a:avLst>
        </a:prstGeom>
        <a:gradFill rotWithShape="0">
          <a:gsLst>
            <a:gs pos="0">
              <a:schemeClr val="accent1">
                <a:shade val="90000"/>
                <a:hueOff val="350915"/>
                <a:satOff val="-3215"/>
                <a:lumOff val="27754"/>
                <a:alphaOff val="0"/>
                <a:satMod val="103000"/>
                <a:lumMod val="102000"/>
                <a:tint val="94000"/>
              </a:schemeClr>
            </a:gs>
            <a:gs pos="50000">
              <a:schemeClr val="accent1">
                <a:shade val="90000"/>
                <a:hueOff val="350915"/>
                <a:satOff val="-3215"/>
                <a:lumOff val="27754"/>
                <a:alphaOff val="0"/>
                <a:satMod val="110000"/>
                <a:lumMod val="100000"/>
                <a:shade val="100000"/>
              </a:schemeClr>
            </a:gs>
            <a:gs pos="100000">
              <a:schemeClr val="accent1">
                <a:shade val="90000"/>
                <a:hueOff val="350915"/>
                <a:satOff val="-3215"/>
                <a:lumOff val="2775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04887B2-B33C-493A-B4AD-B8B45759CDC8}">
      <dsp:nvSpPr>
        <dsp:cNvPr id="0" name=""/>
        <dsp:cNvSpPr/>
      </dsp:nvSpPr>
      <dsp:spPr>
        <a:xfrm>
          <a:off x="1820317" y="533872"/>
          <a:ext cx="3400769" cy="3400769"/>
        </a:xfrm>
        <a:prstGeom prst="blockArc">
          <a:avLst>
            <a:gd name="adj1" fmla="val 1709903"/>
            <a:gd name="adj2" fmla="val 6136675"/>
            <a:gd name="adj3" fmla="val 4519"/>
          </a:avLst>
        </a:prstGeom>
        <a:gradFill rotWithShape="0">
          <a:gsLst>
            <a:gs pos="0">
              <a:schemeClr val="accent1">
                <a:shade val="90000"/>
                <a:hueOff val="233943"/>
                <a:satOff val="-2143"/>
                <a:lumOff val="18503"/>
                <a:alphaOff val="0"/>
                <a:satMod val="103000"/>
                <a:lumMod val="102000"/>
                <a:tint val="94000"/>
              </a:schemeClr>
            </a:gs>
            <a:gs pos="50000">
              <a:schemeClr val="accent1">
                <a:shade val="90000"/>
                <a:hueOff val="233943"/>
                <a:satOff val="-2143"/>
                <a:lumOff val="18503"/>
                <a:alphaOff val="0"/>
                <a:satMod val="110000"/>
                <a:lumMod val="100000"/>
                <a:shade val="100000"/>
              </a:schemeClr>
            </a:gs>
            <a:gs pos="100000">
              <a:schemeClr val="accent1">
                <a:shade val="90000"/>
                <a:hueOff val="233943"/>
                <a:satOff val="-2143"/>
                <a:lumOff val="1850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75C53F9-38AC-45ED-9F39-C9B95A7CE1BA}">
      <dsp:nvSpPr>
        <dsp:cNvPr id="0" name=""/>
        <dsp:cNvSpPr/>
      </dsp:nvSpPr>
      <dsp:spPr>
        <a:xfrm>
          <a:off x="1883936" y="426511"/>
          <a:ext cx="3400769" cy="3400769"/>
        </a:xfrm>
        <a:prstGeom prst="blockArc">
          <a:avLst>
            <a:gd name="adj1" fmla="val 19924316"/>
            <a:gd name="adj2" fmla="val 1968100"/>
            <a:gd name="adj3" fmla="val 4519"/>
          </a:avLst>
        </a:prstGeom>
        <a:gradFill rotWithShape="0">
          <a:gsLst>
            <a:gs pos="0">
              <a:schemeClr val="accent1">
                <a:shade val="90000"/>
                <a:hueOff val="116972"/>
                <a:satOff val="-1072"/>
                <a:lumOff val="9251"/>
                <a:alphaOff val="0"/>
                <a:satMod val="103000"/>
                <a:lumMod val="102000"/>
                <a:tint val="94000"/>
              </a:schemeClr>
            </a:gs>
            <a:gs pos="50000">
              <a:schemeClr val="accent1">
                <a:shade val="90000"/>
                <a:hueOff val="116972"/>
                <a:satOff val="-1072"/>
                <a:lumOff val="9251"/>
                <a:alphaOff val="0"/>
                <a:satMod val="110000"/>
                <a:lumMod val="100000"/>
                <a:shade val="100000"/>
              </a:schemeClr>
            </a:gs>
            <a:gs pos="100000">
              <a:schemeClr val="accent1">
                <a:shade val="90000"/>
                <a:hueOff val="116972"/>
                <a:satOff val="-1072"/>
                <a:lumOff val="925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2E23570-44BD-4FF0-BEB5-FD342CBB31A5}">
      <dsp:nvSpPr>
        <dsp:cNvPr id="0" name=""/>
        <dsp:cNvSpPr/>
      </dsp:nvSpPr>
      <dsp:spPr>
        <a:xfrm>
          <a:off x="1891542" y="440692"/>
          <a:ext cx="3400769" cy="3400769"/>
        </a:xfrm>
        <a:prstGeom prst="blockArc">
          <a:avLst>
            <a:gd name="adj1" fmla="val 15311772"/>
            <a:gd name="adj2" fmla="val 19891030"/>
            <a:gd name="adj3" fmla="val 4519"/>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B9FA25E-74A4-48AB-9059-24F4002CC7E1}">
      <dsp:nvSpPr>
        <dsp:cNvPr id="0" name=""/>
        <dsp:cNvSpPr/>
      </dsp:nvSpPr>
      <dsp:spPr>
        <a:xfrm>
          <a:off x="2423952" y="1259472"/>
          <a:ext cx="1846765" cy="1756273"/>
        </a:xfrm>
        <a:prstGeom prst="ellipse">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Core</a:t>
          </a:r>
          <a:br>
            <a:rPr lang="en-GB" sz="2000" kern="1200" dirty="0"/>
          </a:br>
          <a:r>
            <a:rPr lang="en-GB" sz="2000" kern="1200" dirty="0"/>
            <a:t>activities</a:t>
          </a:r>
        </a:p>
      </dsp:txBody>
      <dsp:txXfrm>
        <a:off x="2694404" y="1516672"/>
        <a:ext cx="1305861" cy="1241873"/>
      </dsp:txXfrm>
    </dsp:sp>
    <dsp:sp modelId="{13CAE4FE-10F9-4826-94B3-6C3CA9B879DA}">
      <dsp:nvSpPr>
        <dsp:cNvPr id="0" name=""/>
        <dsp:cNvSpPr/>
      </dsp:nvSpPr>
      <dsp:spPr>
        <a:xfrm>
          <a:off x="2409000" y="713"/>
          <a:ext cx="1516554" cy="1067124"/>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Action research &amp; innovation</a:t>
          </a:r>
        </a:p>
      </dsp:txBody>
      <dsp:txXfrm>
        <a:off x="2631094" y="156990"/>
        <a:ext cx="1072366" cy="754570"/>
      </dsp:txXfrm>
    </dsp:sp>
    <dsp:sp modelId="{21BA76A4-154A-4C27-9AA0-C98D1D02D74B}">
      <dsp:nvSpPr>
        <dsp:cNvPr id="0" name=""/>
        <dsp:cNvSpPr/>
      </dsp:nvSpPr>
      <dsp:spPr>
        <a:xfrm>
          <a:off x="3995482" y="814929"/>
          <a:ext cx="2114496" cy="1067124"/>
        </a:xfrm>
        <a:prstGeom prst="ellipse">
          <a:avLst/>
        </a:prstGeom>
        <a:gradFill rotWithShape="0">
          <a:gsLst>
            <a:gs pos="0">
              <a:schemeClr val="accent1">
                <a:shade val="50000"/>
                <a:hueOff val="111419"/>
                <a:satOff val="2985"/>
                <a:lumOff val="13151"/>
                <a:alphaOff val="0"/>
                <a:satMod val="103000"/>
                <a:lumMod val="102000"/>
                <a:tint val="94000"/>
              </a:schemeClr>
            </a:gs>
            <a:gs pos="50000">
              <a:schemeClr val="accent1">
                <a:shade val="50000"/>
                <a:hueOff val="111419"/>
                <a:satOff val="2985"/>
                <a:lumOff val="13151"/>
                <a:alphaOff val="0"/>
                <a:satMod val="110000"/>
                <a:lumMod val="100000"/>
                <a:shade val="100000"/>
              </a:schemeClr>
            </a:gs>
            <a:gs pos="100000">
              <a:schemeClr val="accent1">
                <a:shade val="50000"/>
                <a:hueOff val="111419"/>
                <a:satOff val="2985"/>
                <a:lumOff val="1315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KPIs &amp; </a:t>
          </a:r>
          <a:r>
            <a:rPr lang="en-GB" sz="1600" b="1" kern="1200" dirty="0"/>
            <a:t>benchmarking</a:t>
          </a:r>
        </a:p>
      </dsp:txBody>
      <dsp:txXfrm>
        <a:off x="4305143" y="971206"/>
        <a:ext cx="1495174" cy="754570"/>
      </dsp:txXfrm>
    </dsp:sp>
    <dsp:sp modelId="{12D1DE27-BCA1-4302-9101-3CDAACC75EE1}">
      <dsp:nvSpPr>
        <dsp:cNvPr id="0" name=""/>
        <dsp:cNvSpPr/>
      </dsp:nvSpPr>
      <dsp:spPr>
        <a:xfrm>
          <a:off x="3904487" y="2493676"/>
          <a:ext cx="2153606" cy="1067124"/>
        </a:xfrm>
        <a:prstGeom prst="ellipse">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Demonstrations</a:t>
          </a:r>
        </a:p>
      </dsp:txBody>
      <dsp:txXfrm>
        <a:off x="4219875" y="2649953"/>
        <a:ext cx="1522830" cy="754570"/>
      </dsp:txXfrm>
    </dsp:sp>
    <dsp:sp modelId="{9FED336A-FBE0-4EBF-BB78-64DC6958CC79}">
      <dsp:nvSpPr>
        <dsp:cNvPr id="0" name=""/>
        <dsp:cNvSpPr/>
      </dsp:nvSpPr>
      <dsp:spPr>
        <a:xfrm>
          <a:off x="2380199" y="3324650"/>
          <a:ext cx="1574158" cy="1067124"/>
        </a:xfrm>
        <a:prstGeom prst="ellipse">
          <a:avLst/>
        </a:prstGeom>
        <a:gradFill rotWithShape="0">
          <a:gsLst>
            <a:gs pos="0">
              <a:schemeClr val="accent1">
                <a:shade val="50000"/>
                <a:hueOff val="334258"/>
                <a:satOff val="8955"/>
                <a:lumOff val="39453"/>
                <a:alphaOff val="0"/>
                <a:satMod val="103000"/>
                <a:lumMod val="102000"/>
                <a:tint val="94000"/>
              </a:schemeClr>
            </a:gs>
            <a:gs pos="50000">
              <a:schemeClr val="accent1">
                <a:shade val="50000"/>
                <a:hueOff val="334258"/>
                <a:satOff val="8955"/>
                <a:lumOff val="39453"/>
                <a:alphaOff val="0"/>
                <a:satMod val="110000"/>
                <a:lumMod val="100000"/>
                <a:shade val="100000"/>
              </a:schemeClr>
            </a:gs>
            <a:gs pos="100000">
              <a:schemeClr val="accent1">
                <a:shade val="50000"/>
                <a:hueOff val="334258"/>
                <a:satOff val="8955"/>
                <a:lumOff val="394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Networks</a:t>
          </a:r>
        </a:p>
      </dsp:txBody>
      <dsp:txXfrm>
        <a:off x="2610729" y="3480927"/>
        <a:ext cx="1113098" cy="754570"/>
      </dsp:txXfrm>
    </dsp:sp>
    <dsp:sp modelId="{0FE700C9-E4DC-4DBE-8045-FDC7370A6829}">
      <dsp:nvSpPr>
        <dsp:cNvPr id="0" name=""/>
        <dsp:cNvSpPr/>
      </dsp:nvSpPr>
      <dsp:spPr>
        <a:xfrm>
          <a:off x="1024240" y="2493665"/>
          <a:ext cx="1407462" cy="1067124"/>
        </a:xfrm>
        <a:prstGeom prst="ellipse">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Guidance &amp; training</a:t>
          </a:r>
        </a:p>
      </dsp:txBody>
      <dsp:txXfrm>
        <a:off x="1230358" y="2649942"/>
        <a:ext cx="995226" cy="754570"/>
      </dsp:txXfrm>
    </dsp:sp>
    <dsp:sp modelId="{3C19E4C8-6BC7-4FE1-886E-A1406A9F9E9F}">
      <dsp:nvSpPr>
        <dsp:cNvPr id="0" name=""/>
        <dsp:cNvSpPr/>
      </dsp:nvSpPr>
      <dsp:spPr>
        <a:xfrm>
          <a:off x="834569" y="831697"/>
          <a:ext cx="1786804" cy="1067124"/>
        </a:xfrm>
        <a:prstGeom prst="ellipse">
          <a:avLst/>
        </a:prstGeom>
        <a:gradFill rotWithShape="0">
          <a:gsLst>
            <a:gs pos="0">
              <a:schemeClr val="accent1">
                <a:shade val="50000"/>
                <a:hueOff val="111419"/>
                <a:satOff val="2985"/>
                <a:lumOff val="13151"/>
                <a:alphaOff val="0"/>
                <a:satMod val="103000"/>
                <a:lumMod val="102000"/>
                <a:tint val="94000"/>
              </a:schemeClr>
            </a:gs>
            <a:gs pos="50000">
              <a:schemeClr val="accent1">
                <a:shade val="50000"/>
                <a:hueOff val="111419"/>
                <a:satOff val="2985"/>
                <a:lumOff val="13151"/>
                <a:alphaOff val="0"/>
                <a:satMod val="110000"/>
                <a:lumMod val="100000"/>
                <a:shade val="100000"/>
              </a:schemeClr>
            </a:gs>
            <a:gs pos="100000">
              <a:schemeClr val="accent1">
                <a:shade val="50000"/>
                <a:hueOff val="111419"/>
                <a:satOff val="2985"/>
                <a:lumOff val="1315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Leadership &amp; influence</a:t>
          </a:r>
        </a:p>
      </dsp:txBody>
      <dsp:txXfrm>
        <a:off x="1096240" y="987974"/>
        <a:ext cx="1263462" cy="75457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6" cy="340905"/>
          </a:xfrm>
          <a:prstGeom prst="rect">
            <a:avLst/>
          </a:prstGeom>
        </p:spPr>
        <p:txBody>
          <a:bodyPr vert="horz" lIns="92117" tIns="46058" rIns="92117" bIns="46058" rtlCol="0"/>
          <a:lstStyle>
            <a:lvl1pPr algn="l">
              <a:defRPr sz="1200"/>
            </a:lvl1pPr>
          </a:lstStyle>
          <a:p>
            <a:endParaRPr lang="en-GB"/>
          </a:p>
        </p:txBody>
      </p:sp>
      <p:sp>
        <p:nvSpPr>
          <p:cNvPr id="3" name="Date Placeholder 2"/>
          <p:cNvSpPr>
            <a:spLocks noGrp="1"/>
          </p:cNvSpPr>
          <p:nvPr>
            <p:ph type="dt" sz="quarter" idx="1"/>
          </p:nvPr>
        </p:nvSpPr>
        <p:spPr>
          <a:xfrm>
            <a:off x="5625496" y="0"/>
            <a:ext cx="4303606" cy="340905"/>
          </a:xfrm>
          <a:prstGeom prst="rect">
            <a:avLst/>
          </a:prstGeom>
        </p:spPr>
        <p:txBody>
          <a:bodyPr vert="horz" lIns="92117" tIns="46058" rIns="92117" bIns="46058" rtlCol="0"/>
          <a:lstStyle>
            <a:lvl1pPr algn="r">
              <a:defRPr sz="1200"/>
            </a:lvl1pPr>
          </a:lstStyle>
          <a:p>
            <a:fld id="{EF2A2BDF-DB10-4F72-96CF-9240C5DCA9BA}" type="datetimeFigureOut">
              <a:rPr lang="en-GB" smtClean="0"/>
              <a:t>24/07/2016</a:t>
            </a:fld>
            <a:endParaRPr lang="en-GB"/>
          </a:p>
        </p:txBody>
      </p:sp>
      <p:sp>
        <p:nvSpPr>
          <p:cNvPr id="4" name="Footer Placeholder 3"/>
          <p:cNvSpPr>
            <a:spLocks noGrp="1"/>
          </p:cNvSpPr>
          <p:nvPr>
            <p:ph type="ftr" sz="quarter" idx="2"/>
          </p:nvPr>
        </p:nvSpPr>
        <p:spPr>
          <a:xfrm>
            <a:off x="0" y="6453596"/>
            <a:ext cx="4303606" cy="340904"/>
          </a:xfrm>
          <a:prstGeom prst="rect">
            <a:avLst/>
          </a:prstGeom>
        </p:spPr>
        <p:txBody>
          <a:bodyPr vert="horz" lIns="92117" tIns="46058" rIns="92117" bIns="46058" rtlCol="0" anchor="b"/>
          <a:lstStyle>
            <a:lvl1pPr algn="l">
              <a:defRPr sz="1200"/>
            </a:lvl1pPr>
          </a:lstStyle>
          <a:p>
            <a:endParaRPr lang="en-GB"/>
          </a:p>
        </p:txBody>
      </p:sp>
      <p:sp>
        <p:nvSpPr>
          <p:cNvPr id="5" name="Slide Number Placeholder 4"/>
          <p:cNvSpPr>
            <a:spLocks noGrp="1"/>
          </p:cNvSpPr>
          <p:nvPr>
            <p:ph type="sldNum" sz="quarter" idx="3"/>
          </p:nvPr>
        </p:nvSpPr>
        <p:spPr>
          <a:xfrm>
            <a:off x="5625496" y="6453596"/>
            <a:ext cx="4303606" cy="340904"/>
          </a:xfrm>
          <a:prstGeom prst="rect">
            <a:avLst/>
          </a:prstGeom>
        </p:spPr>
        <p:txBody>
          <a:bodyPr vert="horz" lIns="92117" tIns="46058" rIns="92117" bIns="46058" rtlCol="0" anchor="b"/>
          <a:lstStyle>
            <a:lvl1pPr algn="r">
              <a:defRPr sz="1200"/>
            </a:lvl1pPr>
          </a:lstStyle>
          <a:p>
            <a:fld id="{CDF55AD2-2580-48A8-ABD8-3F7838D9AD48}" type="slidenum">
              <a:rPr lang="en-GB" smtClean="0"/>
              <a:t>‹#›</a:t>
            </a:fld>
            <a:endParaRPr lang="en-GB"/>
          </a:p>
        </p:txBody>
      </p:sp>
    </p:spTree>
    <p:extLst>
      <p:ext uri="{BB962C8B-B14F-4D97-AF65-F5344CB8AC3E}">
        <p14:creationId xmlns:p14="http://schemas.microsoft.com/office/powerpoint/2010/main" val="1262769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6" cy="340905"/>
          </a:xfrm>
          <a:prstGeom prst="rect">
            <a:avLst/>
          </a:prstGeom>
        </p:spPr>
        <p:txBody>
          <a:bodyPr vert="horz" lIns="92117" tIns="46058" rIns="92117" bIns="46058" rtlCol="0"/>
          <a:lstStyle>
            <a:lvl1pPr algn="l">
              <a:defRPr sz="1200"/>
            </a:lvl1pPr>
          </a:lstStyle>
          <a:p>
            <a:endParaRPr lang="en-GB"/>
          </a:p>
        </p:txBody>
      </p:sp>
      <p:sp>
        <p:nvSpPr>
          <p:cNvPr id="3" name="Date Placeholder 2"/>
          <p:cNvSpPr>
            <a:spLocks noGrp="1"/>
          </p:cNvSpPr>
          <p:nvPr>
            <p:ph type="dt" idx="1"/>
          </p:nvPr>
        </p:nvSpPr>
        <p:spPr>
          <a:xfrm>
            <a:off x="5625496" y="0"/>
            <a:ext cx="4303606" cy="340905"/>
          </a:xfrm>
          <a:prstGeom prst="rect">
            <a:avLst/>
          </a:prstGeom>
        </p:spPr>
        <p:txBody>
          <a:bodyPr vert="horz" lIns="92117" tIns="46058" rIns="92117" bIns="46058" rtlCol="0"/>
          <a:lstStyle>
            <a:lvl1pPr algn="r">
              <a:defRPr sz="1200"/>
            </a:lvl1pPr>
          </a:lstStyle>
          <a:p>
            <a:fld id="{E278290E-FBE4-414F-8692-2B4A30F8762F}" type="datetimeFigureOut">
              <a:rPr lang="en-GB" smtClean="0"/>
              <a:t>24/07/2016</a:t>
            </a:fld>
            <a:endParaRPr lang="en-GB"/>
          </a:p>
        </p:txBody>
      </p:sp>
      <p:sp>
        <p:nvSpPr>
          <p:cNvPr id="4" name="Slide Image Placeholder 3"/>
          <p:cNvSpPr>
            <a:spLocks noGrp="1" noRot="1" noChangeAspect="1"/>
          </p:cNvSpPr>
          <p:nvPr>
            <p:ph type="sldImg" idx="2"/>
          </p:nvPr>
        </p:nvSpPr>
        <p:spPr>
          <a:xfrm>
            <a:off x="2928938" y="849313"/>
            <a:ext cx="4073525" cy="2292350"/>
          </a:xfrm>
          <a:prstGeom prst="rect">
            <a:avLst/>
          </a:prstGeom>
          <a:noFill/>
          <a:ln w="12700">
            <a:solidFill>
              <a:prstClr val="black"/>
            </a:solidFill>
          </a:ln>
        </p:spPr>
        <p:txBody>
          <a:bodyPr vert="horz" lIns="92117" tIns="46058" rIns="92117" bIns="46058" rtlCol="0" anchor="ctr"/>
          <a:lstStyle/>
          <a:p>
            <a:endParaRPr lang="en-GB"/>
          </a:p>
        </p:txBody>
      </p:sp>
      <p:sp>
        <p:nvSpPr>
          <p:cNvPr id="5" name="Notes Placeholder 4"/>
          <p:cNvSpPr>
            <a:spLocks noGrp="1"/>
          </p:cNvSpPr>
          <p:nvPr>
            <p:ph type="body" sz="quarter" idx="3"/>
          </p:nvPr>
        </p:nvSpPr>
        <p:spPr>
          <a:xfrm>
            <a:off x="993141" y="3269854"/>
            <a:ext cx="7945120" cy="2675335"/>
          </a:xfrm>
          <a:prstGeom prst="rect">
            <a:avLst/>
          </a:prstGeom>
        </p:spPr>
        <p:txBody>
          <a:bodyPr vert="horz" lIns="92117" tIns="46058" rIns="92117" bIns="460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3596"/>
            <a:ext cx="4303606" cy="340904"/>
          </a:xfrm>
          <a:prstGeom prst="rect">
            <a:avLst/>
          </a:prstGeom>
        </p:spPr>
        <p:txBody>
          <a:bodyPr vert="horz" lIns="92117" tIns="46058" rIns="92117" bIns="46058" rtlCol="0" anchor="b"/>
          <a:lstStyle>
            <a:lvl1pPr algn="l">
              <a:defRPr sz="1200"/>
            </a:lvl1pPr>
          </a:lstStyle>
          <a:p>
            <a:endParaRPr lang="en-GB"/>
          </a:p>
        </p:txBody>
      </p:sp>
      <p:sp>
        <p:nvSpPr>
          <p:cNvPr id="7" name="Slide Number Placeholder 6"/>
          <p:cNvSpPr>
            <a:spLocks noGrp="1"/>
          </p:cNvSpPr>
          <p:nvPr>
            <p:ph type="sldNum" sz="quarter" idx="5"/>
          </p:nvPr>
        </p:nvSpPr>
        <p:spPr>
          <a:xfrm>
            <a:off x="5625496" y="6453596"/>
            <a:ext cx="4303606" cy="340904"/>
          </a:xfrm>
          <a:prstGeom prst="rect">
            <a:avLst/>
          </a:prstGeom>
        </p:spPr>
        <p:txBody>
          <a:bodyPr vert="horz" lIns="92117" tIns="46058" rIns="92117" bIns="46058" rtlCol="0" anchor="b"/>
          <a:lstStyle>
            <a:lvl1pPr algn="r">
              <a:defRPr sz="1200"/>
            </a:lvl1pPr>
          </a:lstStyle>
          <a:p>
            <a:fld id="{017ECBAA-A1BF-410D-A28E-99FAF0505931}" type="slidenum">
              <a:rPr lang="en-GB" smtClean="0"/>
              <a:t>‹#›</a:t>
            </a:fld>
            <a:endParaRPr lang="en-GB"/>
          </a:p>
        </p:txBody>
      </p:sp>
    </p:spTree>
    <p:extLst>
      <p:ext uri="{BB962C8B-B14F-4D97-AF65-F5344CB8AC3E}">
        <p14:creationId xmlns:p14="http://schemas.microsoft.com/office/powerpoint/2010/main" val="271982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5922" indent="-286893" eaLnBrk="0" hangingPunct="0">
              <a:defRPr>
                <a:solidFill>
                  <a:schemeClr val="tx1"/>
                </a:solidFill>
                <a:latin typeface="Arial" pitchFamily="34" charset="0"/>
              </a:defRPr>
            </a:lvl2pPr>
            <a:lvl3pPr marL="1147572" indent="-229514" eaLnBrk="0" hangingPunct="0">
              <a:defRPr>
                <a:solidFill>
                  <a:schemeClr val="tx1"/>
                </a:solidFill>
                <a:latin typeface="Arial" pitchFamily="34" charset="0"/>
              </a:defRPr>
            </a:lvl3pPr>
            <a:lvl4pPr marL="1606601" indent="-229514" eaLnBrk="0" hangingPunct="0">
              <a:defRPr>
                <a:solidFill>
                  <a:schemeClr val="tx1"/>
                </a:solidFill>
                <a:latin typeface="Arial" pitchFamily="34" charset="0"/>
              </a:defRPr>
            </a:lvl4pPr>
            <a:lvl5pPr marL="2065630" indent="-229514" eaLnBrk="0" hangingPunct="0">
              <a:defRPr>
                <a:solidFill>
                  <a:schemeClr val="tx1"/>
                </a:solidFill>
                <a:latin typeface="Arial" pitchFamily="34" charset="0"/>
              </a:defRPr>
            </a:lvl5pPr>
            <a:lvl6pPr marL="2524658" indent="-229514" algn="ctr" eaLnBrk="0" fontAlgn="base" hangingPunct="0">
              <a:spcBef>
                <a:spcPct val="0"/>
              </a:spcBef>
              <a:spcAft>
                <a:spcPct val="0"/>
              </a:spcAft>
              <a:defRPr>
                <a:solidFill>
                  <a:schemeClr val="tx1"/>
                </a:solidFill>
                <a:latin typeface="Arial" pitchFamily="34" charset="0"/>
              </a:defRPr>
            </a:lvl6pPr>
            <a:lvl7pPr marL="2983687" indent="-229514" algn="ctr" eaLnBrk="0" fontAlgn="base" hangingPunct="0">
              <a:spcBef>
                <a:spcPct val="0"/>
              </a:spcBef>
              <a:spcAft>
                <a:spcPct val="0"/>
              </a:spcAft>
              <a:defRPr>
                <a:solidFill>
                  <a:schemeClr val="tx1"/>
                </a:solidFill>
                <a:latin typeface="Arial" pitchFamily="34" charset="0"/>
              </a:defRPr>
            </a:lvl7pPr>
            <a:lvl8pPr marL="3442716" indent="-229514" algn="ctr" eaLnBrk="0" fontAlgn="base" hangingPunct="0">
              <a:spcBef>
                <a:spcPct val="0"/>
              </a:spcBef>
              <a:spcAft>
                <a:spcPct val="0"/>
              </a:spcAft>
              <a:defRPr>
                <a:solidFill>
                  <a:schemeClr val="tx1"/>
                </a:solidFill>
                <a:latin typeface="Arial" pitchFamily="34" charset="0"/>
              </a:defRPr>
            </a:lvl8pPr>
            <a:lvl9pPr marL="3901745" indent="-229514" algn="ctr"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56553D-5045-44A4-95CC-36D8BF25173B}"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2771" name="Rectangle 2"/>
          <p:cNvSpPr>
            <a:spLocks noGrp="1" noRot="1" noChangeAspect="1" noChangeArrowheads="1" noTextEdit="1"/>
          </p:cNvSpPr>
          <p:nvPr>
            <p:ph type="sldImg"/>
          </p:nvPr>
        </p:nvSpPr>
        <p:spPr>
          <a:xfrm>
            <a:off x="5451475" y="373063"/>
            <a:ext cx="3305175" cy="1858962"/>
          </a:xfrm>
          <a:ln/>
        </p:spPr>
      </p:sp>
      <p:sp>
        <p:nvSpPr>
          <p:cNvPr id="32772" name="Rectangle 3"/>
          <p:cNvSpPr>
            <a:spLocks noGrp="1" noChangeArrowheads="1"/>
          </p:cNvSpPr>
          <p:nvPr>
            <p:ph type="body" idx="1"/>
          </p:nvPr>
        </p:nvSpPr>
        <p:spPr>
          <a:xfrm>
            <a:off x="1420341" y="2356258"/>
            <a:ext cx="11355854" cy="22328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Our mission and simple vision statement are as shown. . </a:t>
            </a:r>
            <a:endParaRPr lang="en-GB" dirty="0">
              <a:latin typeface="Arial" pitchFamily="34" charset="0"/>
            </a:endParaRPr>
          </a:p>
        </p:txBody>
      </p:sp>
    </p:spTree>
    <p:extLst>
      <p:ext uri="{BB962C8B-B14F-4D97-AF65-F5344CB8AC3E}">
        <p14:creationId xmlns:p14="http://schemas.microsoft.com/office/powerpoint/2010/main" val="419765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8089954" y="4754971"/>
            <a:ext cx="6195630" cy="248896"/>
          </a:xfrm>
          <a:prstGeom prst="rect">
            <a:avLst/>
          </a:prstGeom>
          <a:noFill/>
          <a:ln w="9525">
            <a:noFill/>
            <a:miter lim="800000"/>
            <a:headEnd/>
            <a:tailEnd/>
          </a:ln>
        </p:spPr>
        <p:txBody>
          <a:bodyPr lIns="90361" tIns="45181" rIns="90361" bIns="45181" anchor="b"/>
          <a:lstStyle/>
          <a:p>
            <a:pPr marL="0" marR="0" lvl="0" indent="0" algn="r" defTabSz="901976" rtl="0" eaLnBrk="1" fontAlgn="auto" latinLnBrk="0" hangingPunct="1">
              <a:lnSpc>
                <a:spcPct val="100000"/>
              </a:lnSpc>
              <a:spcBef>
                <a:spcPts val="0"/>
              </a:spcBef>
              <a:spcAft>
                <a:spcPts val="0"/>
              </a:spcAft>
              <a:buClrTx/>
              <a:buSzTx/>
              <a:buFontTx/>
              <a:buNone/>
              <a:tabLst/>
              <a:defRPr/>
            </a:pPr>
            <a:fld id="{90FBA896-22B2-46E4-A8B8-4F595B5EEE0A}"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charset="0"/>
              </a:rPr>
              <a:pPr marL="0" marR="0" lvl="0" indent="0" algn="r" defTabSz="90197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1329892" y="3369452"/>
            <a:ext cx="6660015" cy="2251858"/>
          </a:xfrm>
          <a:noFill/>
          <a:ln/>
        </p:spPr>
        <p:txBody>
          <a:bodyPr/>
          <a:lstStyle/>
          <a:p>
            <a:r>
              <a:rPr lang="en-US" dirty="0"/>
              <a:t>Our Movement operates at a national, regional and local level within the UK – and increasingly internationally too.</a:t>
            </a:r>
            <a:endParaRPr lang="en-GB" dirty="0"/>
          </a:p>
          <a:p>
            <a:r>
              <a:rPr lang="en-US" dirty="0"/>
              <a:t>We have a network of 9 regional </a:t>
            </a:r>
            <a:r>
              <a:rPr lang="en-US" dirty="0" err="1"/>
              <a:t>centres</a:t>
            </a:r>
            <a:r>
              <a:rPr lang="en-US" dirty="0"/>
              <a:t> covering England, Wales and Northern Ireland. These are separate organisations which carry the brand with a mission to deliver into that region or nation, often working closely with a university.</a:t>
            </a:r>
            <a:endParaRPr lang="en-GB" dirty="0"/>
          </a:p>
          <a:p>
            <a:r>
              <a:rPr lang="en-US" dirty="0"/>
              <a:t>We also have over 30 local best practice clubs, each with their own independent volunteer committee, which reach out locally to SMEs by providing monthly breakfast or evening meetings, typically with a speaker on a Constructing Excellence theme and with the natural bi-product of networking.</a:t>
            </a:r>
          </a:p>
        </p:txBody>
      </p:sp>
    </p:spTree>
    <p:extLst>
      <p:ext uri="{BB962C8B-B14F-4D97-AF65-F5344CB8AC3E}">
        <p14:creationId xmlns:p14="http://schemas.microsoft.com/office/powerpoint/2010/main" val="246366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the national membership as of February 2016. Our membership is pan-industry, open to any organisation committed to positive change, from contractors and consultants to manufacturers and suppliers on the supply side, to public and private clients on the demand side. Clients are at the heart of Constructing Excellence, without them there is no industry, and client focus is a basic pre-requisite of we stand for.</a:t>
            </a:r>
          </a:p>
        </p:txBody>
      </p:sp>
      <p:sp>
        <p:nvSpPr>
          <p:cNvPr id="4" name="Slide Number Placeholder 3"/>
          <p:cNvSpPr>
            <a:spLocks noGrp="1"/>
          </p:cNvSpPr>
          <p:nvPr>
            <p:ph type="sldNum" sz="quarter" idx="10"/>
          </p:nvPr>
        </p:nvSpPr>
        <p:spPr/>
        <p:txBody>
          <a:bodyPr/>
          <a:lstStyle/>
          <a:p>
            <a:fld id="{017ECBAA-A1BF-410D-A28E-99FAF0505931}"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4816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8038037" y="4712568"/>
            <a:ext cx="6153939" cy="2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65" tIns="44683" rIns="89365" bIns="44683" anchor="b"/>
          <a:lstStyle>
            <a:lvl1pPr defTabSz="892175" eaLnBrk="0" hangingPunct="0">
              <a:defRPr>
                <a:solidFill>
                  <a:schemeClr val="tx1"/>
                </a:solidFill>
                <a:latin typeface="Arial" charset="0"/>
              </a:defRPr>
            </a:lvl1pPr>
            <a:lvl2pPr marL="742950" indent="-285750" defTabSz="892175" eaLnBrk="0" hangingPunct="0">
              <a:defRPr>
                <a:solidFill>
                  <a:schemeClr val="tx1"/>
                </a:solidFill>
                <a:latin typeface="Arial" charset="0"/>
              </a:defRPr>
            </a:lvl2pPr>
            <a:lvl3pPr marL="1143000" indent="-228600" defTabSz="892175" eaLnBrk="0" hangingPunct="0">
              <a:defRPr>
                <a:solidFill>
                  <a:schemeClr val="tx1"/>
                </a:solidFill>
                <a:latin typeface="Arial" charset="0"/>
              </a:defRPr>
            </a:lvl3pPr>
            <a:lvl4pPr marL="1600200" indent="-228600" defTabSz="892175" eaLnBrk="0" hangingPunct="0">
              <a:defRPr>
                <a:solidFill>
                  <a:schemeClr val="tx1"/>
                </a:solidFill>
                <a:latin typeface="Arial" charset="0"/>
              </a:defRPr>
            </a:lvl4pPr>
            <a:lvl5pPr marL="2057400" indent="-228600" defTabSz="892175" eaLnBrk="0" hangingPunct="0">
              <a:defRPr>
                <a:solidFill>
                  <a:schemeClr val="tx1"/>
                </a:solidFill>
                <a:latin typeface="Arial" charset="0"/>
              </a:defRPr>
            </a:lvl5pPr>
            <a:lvl6pPr marL="2514600" indent="-228600" defTabSz="892175" eaLnBrk="0" fontAlgn="base" hangingPunct="0">
              <a:spcBef>
                <a:spcPct val="0"/>
              </a:spcBef>
              <a:spcAft>
                <a:spcPct val="0"/>
              </a:spcAft>
              <a:defRPr>
                <a:solidFill>
                  <a:schemeClr val="tx1"/>
                </a:solidFill>
                <a:latin typeface="Arial" charset="0"/>
              </a:defRPr>
            </a:lvl6pPr>
            <a:lvl7pPr marL="2971800" indent="-228600" defTabSz="892175" eaLnBrk="0" fontAlgn="base" hangingPunct="0">
              <a:spcBef>
                <a:spcPct val="0"/>
              </a:spcBef>
              <a:spcAft>
                <a:spcPct val="0"/>
              </a:spcAft>
              <a:defRPr>
                <a:solidFill>
                  <a:schemeClr val="tx1"/>
                </a:solidFill>
                <a:latin typeface="Arial" charset="0"/>
              </a:defRPr>
            </a:lvl7pPr>
            <a:lvl8pPr marL="3429000" indent="-228600" defTabSz="892175" eaLnBrk="0" fontAlgn="base" hangingPunct="0">
              <a:spcBef>
                <a:spcPct val="0"/>
              </a:spcBef>
              <a:spcAft>
                <a:spcPct val="0"/>
              </a:spcAft>
              <a:defRPr>
                <a:solidFill>
                  <a:schemeClr val="tx1"/>
                </a:solidFill>
                <a:latin typeface="Arial" charset="0"/>
              </a:defRPr>
            </a:lvl8pPr>
            <a:lvl9pPr marL="3886200" indent="-228600" defTabSz="89217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76F4D906-4969-4148-9C83-AECB80D1714E}" type="slidenum">
              <a:rPr lang="en-GB" sz="1200" smtClean="0">
                <a:solidFill>
                  <a:prstClr val="black"/>
                </a:solidFill>
              </a:rPr>
              <a:pPr algn="r" eaLnBrk="1" fontAlgn="base" hangingPunct="1">
                <a:spcBef>
                  <a:spcPct val="0"/>
                </a:spcBef>
                <a:spcAft>
                  <a:spcPct val="0"/>
                </a:spcAft>
              </a:pPr>
              <a:t>7</a:t>
            </a:fld>
            <a:endParaRPr lang="en-GB" sz="1200">
              <a:solidFill>
                <a:prstClr val="black"/>
              </a:solidFill>
            </a:endParaRPr>
          </a:p>
        </p:txBody>
      </p:sp>
      <p:sp>
        <p:nvSpPr>
          <p:cNvPr id="34819" name="Rectangle 7"/>
          <p:cNvSpPr txBox="1">
            <a:spLocks noGrp="1" noChangeArrowheads="1"/>
          </p:cNvSpPr>
          <p:nvPr/>
        </p:nvSpPr>
        <p:spPr bwMode="auto">
          <a:xfrm>
            <a:off x="8038037" y="4712568"/>
            <a:ext cx="6153939" cy="2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86" tIns="44394" rIns="88786" bIns="44394" anchor="b"/>
          <a:lstStyle>
            <a:lvl1pPr defTabSz="884238" eaLnBrk="0" hangingPunct="0">
              <a:defRPr>
                <a:solidFill>
                  <a:schemeClr val="tx1"/>
                </a:solidFill>
                <a:latin typeface="Arial" charset="0"/>
              </a:defRPr>
            </a:lvl1pPr>
            <a:lvl2pPr marL="742950" indent="-285750" defTabSz="884238" eaLnBrk="0" hangingPunct="0">
              <a:defRPr>
                <a:solidFill>
                  <a:schemeClr val="tx1"/>
                </a:solidFill>
                <a:latin typeface="Arial" charset="0"/>
              </a:defRPr>
            </a:lvl2pPr>
            <a:lvl3pPr marL="1143000" indent="-228600" defTabSz="884238" eaLnBrk="0" hangingPunct="0">
              <a:defRPr>
                <a:solidFill>
                  <a:schemeClr val="tx1"/>
                </a:solidFill>
                <a:latin typeface="Arial" charset="0"/>
              </a:defRPr>
            </a:lvl3pPr>
            <a:lvl4pPr marL="1600200" indent="-228600" defTabSz="884238" eaLnBrk="0" hangingPunct="0">
              <a:defRPr>
                <a:solidFill>
                  <a:schemeClr val="tx1"/>
                </a:solidFill>
                <a:latin typeface="Arial" charset="0"/>
              </a:defRPr>
            </a:lvl4pPr>
            <a:lvl5pPr marL="2057400" indent="-228600" defTabSz="884238" eaLnBrk="0" hangingPunct="0">
              <a:defRPr>
                <a:solidFill>
                  <a:schemeClr val="tx1"/>
                </a:solidFill>
                <a:latin typeface="Arial" charset="0"/>
              </a:defRPr>
            </a:lvl5pPr>
            <a:lvl6pPr marL="2514600" indent="-228600" defTabSz="884238" eaLnBrk="0" fontAlgn="base" hangingPunct="0">
              <a:spcBef>
                <a:spcPct val="0"/>
              </a:spcBef>
              <a:spcAft>
                <a:spcPct val="0"/>
              </a:spcAft>
              <a:defRPr>
                <a:solidFill>
                  <a:schemeClr val="tx1"/>
                </a:solidFill>
                <a:latin typeface="Arial" charset="0"/>
              </a:defRPr>
            </a:lvl6pPr>
            <a:lvl7pPr marL="2971800" indent="-228600" defTabSz="884238" eaLnBrk="0" fontAlgn="base" hangingPunct="0">
              <a:spcBef>
                <a:spcPct val="0"/>
              </a:spcBef>
              <a:spcAft>
                <a:spcPct val="0"/>
              </a:spcAft>
              <a:defRPr>
                <a:solidFill>
                  <a:schemeClr val="tx1"/>
                </a:solidFill>
                <a:latin typeface="Arial" charset="0"/>
              </a:defRPr>
            </a:lvl7pPr>
            <a:lvl8pPr marL="3429000" indent="-228600" defTabSz="884238" eaLnBrk="0" fontAlgn="base" hangingPunct="0">
              <a:spcBef>
                <a:spcPct val="0"/>
              </a:spcBef>
              <a:spcAft>
                <a:spcPct val="0"/>
              </a:spcAft>
              <a:defRPr>
                <a:solidFill>
                  <a:schemeClr val="tx1"/>
                </a:solidFill>
                <a:latin typeface="Arial" charset="0"/>
              </a:defRPr>
            </a:lvl8pPr>
            <a:lvl9pPr marL="3886200" indent="-228600" defTabSz="884238"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6471F1C3-474A-4AD0-A053-0C4AE61F4492}" type="slidenum">
              <a:rPr lang="en-GB" sz="1200" smtClean="0">
                <a:solidFill>
                  <a:prstClr val="black"/>
                </a:solidFill>
              </a:rPr>
              <a:pPr algn="r" eaLnBrk="1" fontAlgn="base" hangingPunct="1">
                <a:spcBef>
                  <a:spcPct val="0"/>
                </a:spcBef>
                <a:spcAft>
                  <a:spcPct val="0"/>
                </a:spcAft>
              </a:pPr>
              <a:t>7</a:t>
            </a:fld>
            <a:endParaRPr lang="en-GB" sz="1200">
              <a:solidFill>
                <a:prstClr val="black"/>
              </a:solidFill>
            </a:endParaRPr>
          </a:p>
        </p:txBody>
      </p:sp>
      <p:sp>
        <p:nvSpPr>
          <p:cNvPr id="34820" name="Rectangle 2"/>
          <p:cNvSpPr>
            <a:spLocks noGrp="1" noRot="1" noChangeAspect="1" noChangeArrowheads="1" noTextEdit="1"/>
          </p:cNvSpPr>
          <p:nvPr>
            <p:ph type="sldImg"/>
          </p:nvPr>
        </p:nvSpPr>
        <p:spPr>
          <a:xfrm>
            <a:off x="5449888" y="373063"/>
            <a:ext cx="3303587" cy="1858962"/>
          </a:xfrm>
          <a:ln/>
        </p:spPr>
      </p:sp>
      <p:sp>
        <p:nvSpPr>
          <p:cNvPr id="34821" name="Rectangle 3"/>
          <p:cNvSpPr>
            <a:spLocks noGrp="1" noChangeArrowheads="1"/>
          </p:cNvSpPr>
          <p:nvPr>
            <p:ph type="body" idx="1"/>
          </p:nvPr>
        </p:nvSpPr>
        <p:spPr>
          <a:xfrm>
            <a:off x="1423286" y="2355103"/>
            <a:ext cx="11347676" cy="22334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movement has six core activities as shown.</a:t>
            </a:r>
          </a:p>
          <a:p>
            <a:pPr eaLnBrk="1" hangingPunct="1"/>
            <a:endParaRPr lang="en-US" dirty="0"/>
          </a:p>
          <a:p>
            <a:pPr eaLnBrk="1" hangingPunct="1"/>
            <a:r>
              <a:rPr lang="en-GB" dirty="0"/>
              <a:t>In summary</a:t>
            </a:r>
          </a:p>
          <a:p>
            <a:pPr eaLnBrk="1" hangingPunct="1"/>
            <a:r>
              <a:rPr lang="en-GB" dirty="0"/>
              <a:t>- gathering the evidence of successful innovation</a:t>
            </a:r>
          </a:p>
          <a:p>
            <a:pPr eaLnBrk="1" hangingPunct="1"/>
            <a:r>
              <a:rPr lang="en-GB" dirty="0"/>
              <a:t>- facilitating guidance, training and implementation services</a:t>
            </a:r>
          </a:p>
          <a:p>
            <a:pPr eaLnBrk="1" hangingPunct="1"/>
            <a:r>
              <a:rPr lang="en-GB" dirty="0"/>
              <a:t>- leading and influencing all stakeholders incl. Government</a:t>
            </a:r>
          </a:p>
          <a:p>
            <a:pPr eaLnBrk="1" hangingPunct="1"/>
            <a:endParaRPr lang="en-US" dirty="0"/>
          </a:p>
          <a:p>
            <a:pPr eaLnBrk="1" hangingPunct="1"/>
            <a:r>
              <a:rPr lang="en-US" dirty="0"/>
              <a:t>We are very clear about ensuring how we best add value – we avoid duplicating what other organisations do, and we seek to collaborate with others wherever possible to ensure maximum synergy and impact</a:t>
            </a:r>
          </a:p>
          <a:p>
            <a:pPr eaLnBrk="1" hangingPunct="1"/>
            <a:endParaRPr lang="en-US" dirty="0"/>
          </a:p>
        </p:txBody>
      </p:sp>
    </p:spTree>
    <p:extLst>
      <p:ext uri="{BB962C8B-B14F-4D97-AF65-F5344CB8AC3E}">
        <p14:creationId xmlns:p14="http://schemas.microsoft.com/office/powerpoint/2010/main" val="75376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24643"/>
            <a:ext cx="9144000" cy="228532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00294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27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1613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336800" y="609600"/>
            <a:ext cx="8737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79999"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97601" y="1981200"/>
            <a:ext cx="5079999" cy="4114800"/>
          </a:xfrm>
          <a:prstGeom prst="rect">
            <a:avLst/>
          </a:prstGeom>
        </p:spPr>
        <p:txBody>
          <a:bodyPr/>
          <a:lstStyle/>
          <a:p>
            <a:pPr lvl="0"/>
            <a:endParaRPr lang="en-GB" noProof="0"/>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atin typeface="Arial" charset="0"/>
              </a:defRPr>
            </a:lvl1pPr>
          </a:lstStyle>
          <a:p>
            <a:pPr>
              <a:defRPr/>
            </a:pPr>
            <a:endParaRPr lang="en-GB"/>
          </a:p>
        </p:txBody>
      </p:sp>
      <p:sp>
        <p:nvSpPr>
          <p:cNvPr id="6" name="Footer Placeholder 5"/>
          <p:cNvSpPr>
            <a:spLocks noGrp="1"/>
          </p:cNvSpPr>
          <p:nvPr>
            <p:ph type="ftr" sz="quarter" idx="11"/>
          </p:nvPr>
        </p:nvSpPr>
        <p:spPr>
          <a:xfrm>
            <a:off x="4165601" y="6248400"/>
            <a:ext cx="3860800" cy="457200"/>
          </a:xfrm>
          <a:prstGeom prst="rect">
            <a:avLst/>
          </a:prstGeom>
        </p:spPr>
        <p:txBody>
          <a:bodyPr/>
          <a:lstStyle>
            <a:lvl1pPr>
              <a:defRPr>
                <a:latin typeface="Arial" charset="0"/>
              </a:defRPr>
            </a:lvl1pPr>
          </a:lstStyle>
          <a:p>
            <a:pPr>
              <a:defRPr/>
            </a:pPr>
            <a:endParaRPr lang="en-GB"/>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atin typeface="Arial" charset="0"/>
              </a:defRPr>
            </a:lvl1pPr>
          </a:lstStyle>
          <a:p>
            <a:pPr>
              <a:defRPr/>
            </a:pPr>
            <a:fld id="{1C22F639-6F25-4469-A454-5E03204714EC}" type="slidenum">
              <a:rPr lang="en-GB"/>
              <a:pPr>
                <a:defRPr/>
              </a:pPr>
              <a:t>‹#›</a:t>
            </a:fld>
            <a:endParaRPr lang="en-GB"/>
          </a:p>
        </p:txBody>
      </p:sp>
    </p:spTree>
    <p:extLst>
      <p:ext uri="{BB962C8B-B14F-4D97-AF65-F5344CB8AC3E}">
        <p14:creationId xmlns:p14="http://schemas.microsoft.com/office/powerpoint/2010/main" val="1281915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24643"/>
            <a:ext cx="9144000" cy="228532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42757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807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708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1258" y="1825625"/>
            <a:ext cx="575854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69867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5393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1258" y="1269207"/>
            <a:ext cx="57363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1259" y="2259808"/>
            <a:ext cx="5736317" cy="39298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1" y="1269207"/>
            <a:ext cx="57530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59808"/>
            <a:ext cx="5753099" cy="3929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261259" y="253294"/>
            <a:ext cx="8866413" cy="662697"/>
          </a:xfrm>
        </p:spPr>
        <p:txBody>
          <a:bodyPr/>
          <a:lstStyle/>
          <a:p>
            <a:r>
              <a:rPr lang="en-US"/>
              <a:t>Click to edit Master title style</a:t>
            </a:r>
            <a:endParaRPr lang="en-GB"/>
          </a:p>
        </p:txBody>
      </p:sp>
    </p:spTree>
    <p:extLst>
      <p:ext uri="{BB962C8B-B14F-4D97-AF65-F5344CB8AC3E}">
        <p14:creationId xmlns:p14="http://schemas.microsoft.com/office/powerpoint/2010/main" val="4087142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0767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84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3074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14764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76858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2735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727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24643"/>
            <a:ext cx="9144000" cy="228532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177754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9050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03536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1258" y="1825625"/>
            <a:ext cx="575854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69867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7452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1258" y="1269207"/>
            <a:ext cx="57363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1259" y="2259808"/>
            <a:ext cx="5736317" cy="39298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1" y="1269207"/>
            <a:ext cx="57530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59808"/>
            <a:ext cx="5753099" cy="3929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261259" y="253294"/>
            <a:ext cx="8866413" cy="662697"/>
          </a:xfrm>
        </p:spPr>
        <p:txBody>
          <a:bodyPr/>
          <a:lstStyle/>
          <a:p>
            <a:r>
              <a:rPr lang="en-US"/>
              <a:t>Click to edit Master title style</a:t>
            </a:r>
            <a:endParaRPr lang="en-GB"/>
          </a:p>
        </p:txBody>
      </p:sp>
    </p:spTree>
    <p:extLst>
      <p:ext uri="{BB962C8B-B14F-4D97-AF65-F5344CB8AC3E}">
        <p14:creationId xmlns:p14="http://schemas.microsoft.com/office/powerpoint/2010/main" val="4026791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5784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3875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259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30236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89370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6918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1443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24643"/>
            <a:ext cx="9144000" cy="2285320"/>
          </a:xfrm>
          <a:prstGeom prst="rect">
            <a:avLst/>
          </a:prstGeo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733116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259" y="253294"/>
            <a:ext cx="8866413" cy="662697"/>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261258" y="1143000"/>
            <a:ext cx="11633428" cy="5033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5919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94981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1259" y="253294"/>
            <a:ext cx="8866413" cy="662697"/>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261258" y="1825625"/>
            <a:ext cx="575854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69867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19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1258" y="1269207"/>
            <a:ext cx="57363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1259" y="2259808"/>
            <a:ext cx="5736317" cy="392985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1" y="1269207"/>
            <a:ext cx="575309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59808"/>
            <a:ext cx="5753099" cy="39298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261259" y="253294"/>
            <a:ext cx="8866413" cy="662697"/>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89514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1258" y="1825625"/>
            <a:ext cx="5758543" cy="4351338"/>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1" y="1825625"/>
            <a:ext cx="5698671" cy="4351338"/>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0553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1259" y="253294"/>
            <a:ext cx="8866413" cy="662697"/>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19841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10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0246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5516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61259" y="253294"/>
            <a:ext cx="8866413" cy="662697"/>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261258" y="1143000"/>
            <a:ext cx="11633428" cy="5033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6501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1227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24643"/>
            <a:ext cx="9144000" cy="228532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9024113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8656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6684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1258" y="1825625"/>
            <a:ext cx="575854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69867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603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1258" y="1269207"/>
            <a:ext cx="57363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1259" y="2259808"/>
            <a:ext cx="5736317" cy="3929855"/>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1" y="1269207"/>
            <a:ext cx="57530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59808"/>
            <a:ext cx="5753099" cy="3929855"/>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
          <p:cNvSpPr>
            <a:spLocks noGrp="1"/>
          </p:cNvSpPr>
          <p:nvPr>
            <p:ph type="title"/>
          </p:nvPr>
        </p:nvSpPr>
        <p:spPr>
          <a:xfrm>
            <a:off x="261259" y="253294"/>
            <a:ext cx="8866413" cy="662697"/>
          </a:xfrm>
        </p:spPr>
        <p:txBody>
          <a:bodyPr/>
          <a:lstStyle/>
          <a:p>
            <a:r>
              <a:rPr lang="en-US"/>
              <a:t>Click to edit Master title style</a:t>
            </a:r>
            <a:endParaRPr lang="en-GB"/>
          </a:p>
        </p:txBody>
      </p:sp>
    </p:spTree>
    <p:extLst>
      <p:ext uri="{BB962C8B-B14F-4D97-AF65-F5344CB8AC3E}">
        <p14:creationId xmlns:p14="http://schemas.microsoft.com/office/powerpoint/2010/main" val="1523007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1258" y="1269207"/>
            <a:ext cx="57363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1259" y="2259808"/>
            <a:ext cx="5736317" cy="39298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1" y="1269207"/>
            <a:ext cx="57530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59808"/>
            <a:ext cx="5753099" cy="3929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261259" y="253294"/>
            <a:ext cx="8866413" cy="662697"/>
          </a:xfrm>
        </p:spPr>
        <p:txBody>
          <a:bodyPr/>
          <a:lstStyle/>
          <a:p>
            <a:r>
              <a:rPr lang="en-US"/>
              <a:t>Click to edit Master title style</a:t>
            </a:r>
            <a:endParaRPr lang="en-GB"/>
          </a:p>
        </p:txBody>
      </p:sp>
    </p:spTree>
    <p:extLst>
      <p:ext uri="{BB962C8B-B14F-4D97-AF65-F5344CB8AC3E}">
        <p14:creationId xmlns:p14="http://schemas.microsoft.com/office/powerpoint/2010/main" val="1718956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249770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3992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5585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06763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28417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0420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24643"/>
            <a:ext cx="9144000" cy="228532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600744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0165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6321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797832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1258" y="1825625"/>
            <a:ext cx="575854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69867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42463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1258" y="1269207"/>
            <a:ext cx="57363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1259" y="2259808"/>
            <a:ext cx="5736317" cy="39298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1" y="1269207"/>
            <a:ext cx="57530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59808"/>
            <a:ext cx="5753099" cy="3929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261259" y="253294"/>
            <a:ext cx="8866413" cy="662697"/>
          </a:xfrm>
        </p:spPr>
        <p:txBody>
          <a:bodyPr/>
          <a:lstStyle/>
          <a:p>
            <a:r>
              <a:rPr lang="en-US"/>
              <a:t>Click to edit Master title style</a:t>
            </a:r>
            <a:endParaRPr lang="en-GB"/>
          </a:p>
        </p:txBody>
      </p:sp>
    </p:spTree>
    <p:extLst>
      <p:ext uri="{BB962C8B-B14F-4D97-AF65-F5344CB8AC3E}">
        <p14:creationId xmlns:p14="http://schemas.microsoft.com/office/powerpoint/2010/main" val="41025521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272762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5585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55144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95107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4706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46218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24643"/>
            <a:ext cx="9144000" cy="228532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9100063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599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6457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4"/>
            <a:ext cx="105156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3"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53117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1259" y="1825625"/>
            <a:ext cx="575854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3" y="1825625"/>
            <a:ext cx="569867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65789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1258" y="1269207"/>
            <a:ext cx="573631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1259" y="2259812"/>
            <a:ext cx="5736318" cy="39298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1" y="1269207"/>
            <a:ext cx="57530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259812"/>
            <a:ext cx="5753099" cy="3929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261259" y="253298"/>
            <a:ext cx="8866414" cy="662697"/>
          </a:xfrm>
        </p:spPr>
        <p:txBody>
          <a:bodyPr/>
          <a:lstStyle/>
          <a:p>
            <a:r>
              <a:rPr lang="en-US"/>
              <a:t>Click to edit Master title style</a:t>
            </a:r>
            <a:endParaRPr lang="en-GB"/>
          </a:p>
        </p:txBody>
      </p:sp>
    </p:spTree>
    <p:extLst>
      <p:ext uri="{BB962C8B-B14F-4D97-AF65-F5344CB8AC3E}">
        <p14:creationId xmlns:p14="http://schemas.microsoft.com/office/powerpoint/2010/main" val="2499302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732928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8975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9" y="987431"/>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477544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9" y="987431"/>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90"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74725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22526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279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640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2980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7.jp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8.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9.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0.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259" y="253294"/>
            <a:ext cx="8866413" cy="66269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61258" y="1143000"/>
            <a:ext cx="11633428" cy="43956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160F6-9634-4B1F-A13C-E502EE5CB50C}" type="datetimeFigureOut">
              <a:rPr lang="en-GB" smtClean="0"/>
              <a:t>24/07/2016</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1F5FF-A908-4162-AFA8-3E81D13B7ABF}" type="slidenum">
              <a:rPr lang="en-GB" smtClean="0"/>
              <a:t>‹#›</a:t>
            </a:fld>
            <a:endParaRPr lang="en-GB"/>
          </a:p>
        </p:txBody>
      </p:sp>
      <p:sp>
        <p:nvSpPr>
          <p:cNvPr id="7" name="Rectangle 6"/>
          <p:cNvSpPr/>
          <p:nvPr userDrawn="1"/>
        </p:nvSpPr>
        <p:spPr>
          <a:xfrm>
            <a:off x="-2539" y="6350454"/>
            <a:ext cx="12204700" cy="507546"/>
          </a:xfrm>
          <a:prstGeom prst="rect">
            <a:avLst/>
          </a:prstGeom>
          <a:solidFill>
            <a:srgbClr val="251555"/>
          </a:solidFill>
          <a:ln>
            <a:solidFill>
              <a:srgbClr val="2515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9" name="Subtitle 2"/>
          <p:cNvSpPr txBox="1">
            <a:spLocks/>
          </p:cNvSpPr>
          <p:nvPr userDrawn="1"/>
        </p:nvSpPr>
        <p:spPr>
          <a:xfrm>
            <a:off x="2073349" y="6360614"/>
            <a:ext cx="8761227" cy="49738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solidFill>
                  <a:schemeClr val="bg1"/>
                </a:solidFill>
              </a:rPr>
              <a:t>@ </a:t>
            </a:r>
            <a:r>
              <a:rPr lang="en-GB" sz="2400" dirty="0" err="1">
                <a:solidFill>
                  <a:schemeClr val="bg1"/>
                </a:solidFill>
              </a:rPr>
              <a:t>constructingexc</a:t>
            </a:r>
            <a:r>
              <a:rPr lang="en-GB" sz="2400" dirty="0">
                <a:solidFill>
                  <a:schemeClr val="bg1"/>
                </a:solidFill>
              </a:rPr>
              <a:t>    @G4Cnet    @UK_CCG    #CEHEFE</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70896" y="331197"/>
            <a:ext cx="2623790" cy="540000"/>
          </a:xfrm>
          <a:prstGeom prst="rect">
            <a:avLst/>
          </a:prstGeom>
        </p:spPr>
      </p:pic>
      <p:pic>
        <p:nvPicPr>
          <p:cNvPr id="13" name="Picture 1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00200" y="6299427"/>
            <a:ext cx="609600" cy="609600"/>
          </a:xfrm>
          <a:prstGeom prst="rect">
            <a:avLst/>
          </a:prstGeom>
        </p:spPr>
      </p:pic>
    </p:spTree>
    <p:extLst>
      <p:ext uri="{BB962C8B-B14F-4D97-AF65-F5344CB8AC3E}">
        <p14:creationId xmlns:p14="http://schemas.microsoft.com/office/powerpoint/2010/main" val="3826734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2" r:id="rId12"/>
  </p:sldLayoutIdLst>
  <p:txStyles>
    <p:titleStyle>
      <a:lvl1pPr algn="l" defTabSz="914400" rtl="0" eaLnBrk="1" latinLnBrk="0" hangingPunct="1">
        <a:lnSpc>
          <a:spcPct val="90000"/>
        </a:lnSpc>
        <a:spcBef>
          <a:spcPct val="0"/>
        </a:spcBef>
        <a:buNone/>
        <a:defRPr sz="3200" b="1" i="0" kern="1200" baseline="0">
          <a:solidFill>
            <a:srgbClr val="251555"/>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a:stretch>
            <a:fillRect/>
          </a:stretch>
        </p:blipFill>
        <p:spPr>
          <a:xfrm>
            <a:off x="9258302" y="253294"/>
            <a:ext cx="2636384" cy="618327"/>
          </a:xfrm>
          <a:prstGeom prst="rect">
            <a:avLst/>
          </a:prstGeom>
        </p:spPr>
      </p:pic>
      <p:sp>
        <p:nvSpPr>
          <p:cNvPr id="2" name="Title Placeholder 1"/>
          <p:cNvSpPr>
            <a:spLocks noGrp="1"/>
          </p:cNvSpPr>
          <p:nvPr>
            <p:ph type="title"/>
          </p:nvPr>
        </p:nvSpPr>
        <p:spPr>
          <a:xfrm>
            <a:off x="261259" y="253294"/>
            <a:ext cx="8866413" cy="66269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61258" y="1143000"/>
            <a:ext cx="11633428" cy="5033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160F6-9634-4B1F-A13C-E502EE5CB50C}" type="datetimeFigureOut">
              <a:rPr lang="en-GB" smtClean="0"/>
              <a:t>24/07/2016</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1F5FF-A908-4162-AFA8-3E81D13B7ABF}" type="slidenum">
              <a:rPr lang="en-GB" smtClean="0"/>
              <a:t>‹#›</a:t>
            </a:fld>
            <a:endParaRPr lang="en-GB"/>
          </a:p>
        </p:txBody>
      </p:sp>
      <p:sp>
        <p:nvSpPr>
          <p:cNvPr id="7" name="Rectangle 6"/>
          <p:cNvSpPr/>
          <p:nvPr userDrawn="1"/>
        </p:nvSpPr>
        <p:spPr>
          <a:xfrm>
            <a:off x="-12699" y="6350454"/>
            <a:ext cx="12204700" cy="507546"/>
          </a:xfrm>
          <a:prstGeom prst="rect">
            <a:avLst/>
          </a:prstGeom>
          <a:solidFill>
            <a:srgbClr val="DF7A00"/>
          </a:solidFill>
          <a:ln>
            <a:solidFill>
              <a:srgbClr val="DF7A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Tree>
    <p:extLst>
      <p:ext uri="{BB962C8B-B14F-4D97-AF65-F5344CB8AC3E}">
        <p14:creationId xmlns:p14="http://schemas.microsoft.com/office/powerpoint/2010/main" val="8714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i="0" kern="1200" baseline="0">
          <a:solidFill>
            <a:srgbClr val="DF7A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259" y="253294"/>
            <a:ext cx="8866413" cy="66269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61258" y="1143000"/>
            <a:ext cx="11633428" cy="5033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160F6-9634-4B1F-A13C-E502EE5CB50C}" type="datetimeFigureOut">
              <a:rPr lang="en-GB" smtClean="0">
                <a:solidFill>
                  <a:prstClr val="black">
                    <a:tint val="75000"/>
                  </a:prstClr>
                </a:solidFill>
              </a:rPr>
              <a:pPr/>
              <a:t>24/07/2016</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1F5FF-A908-4162-AFA8-3E81D13B7ABF}"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12699" y="6350454"/>
            <a:ext cx="12204700" cy="507546"/>
          </a:xfrm>
          <a:prstGeom prst="rect">
            <a:avLst/>
          </a:prstGeom>
          <a:solidFill>
            <a:srgbClr val="662046"/>
          </a:solidFill>
          <a:ln>
            <a:solidFill>
              <a:srgbClr val="66204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pic>
        <p:nvPicPr>
          <p:cNvPr id="9" name="Picture 1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258302" y="253294"/>
            <a:ext cx="2636384" cy="6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8704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1" i="0" kern="1200" baseline="0">
          <a:solidFill>
            <a:srgbClr val="66204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8602" y="6000951"/>
            <a:ext cx="2636384" cy="662698"/>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2428875" cy="2686050"/>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258300" y="6334125"/>
            <a:ext cx="2933700" cy="523875"/>
          </a:xfrm>
          <a:prstGeom prst="rect">
            <a:avLst/>
          </a:prstGeom>
        </p:spPr>
      </p:pic>
    </p:spTree>
    <p:extLst>
      <p:ext uri="{BB962C8B-B14F-4D97-AF65-F5344CB8AC3E}">
        <p14:creationId xmlns:p14="http://schemas.microsoft.com/office/powerpoint/2010/main" val="40916277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1" i="0" kern="1200" baseline="0">
          <a:solidFill>
            <a:srgbClr val="25155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259" y="253294"/>
            <a:ext cx="8866413" cy="66269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61258" y="1143000"/>
            <a:ext cx="11633428" cy="5033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160F6-9634-4B1F-A13C-E502EE5CB50C}" type="datetimeFigureOut">
              <a:rPr lang="en-GB" smtClean="0">
                <a:solidFill>
                  <a:prstClr val="black">
                    <a:tint val="75000"/>
                  </a:prstClr>
                </a:solidFill>
              </a:rPr>
              <a:pPr/>
              <a:t>24/07/2016</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1F5FF-A908-4162-AFA8-3E81D13B7ABF}"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12699" y="6350454"/>
            <a:ext cx="12204700" cy="5075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08624" y="243907"/>
            <a:ext cx="2686062" cy="672084"/>
          </a:xfrm>
          <a:prstGeom prst="rect">
            <a:avLst/>
          </a:prstGeom>
        </p:spPr>
      </p:pic>
    </p:spTree>
    <p:extLst>
      <p:ext uri="{BB962C8B-B14F-4D97-AF65-F5344CB8AC3E}">
        <p14:creationId xmlns:p14="http://schemas.microsoft.com/office/powerpoint/2010/main" val="39367706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259" y="253294"/>
            <a:ext cx="8866413" cy="66269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61258" y="1143000"/>
            <a:ext cx="11633428" cy="5033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160F6-9634-4B1F-A13C-E502EE5CB50C}" type="datetimeFigureOut">
              <a:rPr lang="en-GB" smtClean="0"/>
              <a:t>24/07/2016</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1F5FF-A908-4162-AFA8-3E81D13B7ABF}" type="slidenum">
              <a:rPr lang="en-GB" smtClean="0"/>
              <a:t>‹#›</a:t>
            </a:fld>
            <a:endParaRPr lang="en-GB"/>
          </a:p>
        </p:txBody>
      </p:sp>
      <p:sp>
        <p:nvSpPr>
          <p:cNvPr id="7" name="Rectangle 6"/>
          <p:cNvSpPr/>
          <p:nvPr userDrawn="1"/>
        </p:nvSpPr>
        <p:spPr>
          <a:xfrm>
            <a:off x="-12699" y="6350454"/>
            <a:ext cx="12204700" cy="507546"/>
          </a:xfrm>
          <a:prstGeom prst="rect">
            <a:avLst/>
          </a:prstGeom>
          <a:solidFill>
            <a:srgbClr val="251555"/>
          </a:solidFill>
          <a:ln>
            <a:solidFill>
              <a:srgbClr val="2515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127672" y="145349"/>
            <a:ext cx="2870428" cy="861128"/>
          </a:xfrm>
          <a:prstGeom prst="rect">
            <a:avLst/>
          </a:prstGeom>
        </p:spPr>
      </p:pic>
    </p:spTree>
    <p:extLst>
      <p:ext uri="{BB962C8B-B14F-4D97-AF65-F5344CB8AC3E}">
        <p14:creationId xmlns:p14="http://schemas.microsoft.com/office/powerpoint/2010/main" val="603300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200" b="1" i="0" kern="1200" baseline="0">
          <a:solidFill>
            <a:srgbClr val="25155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258302" y="253298"/>
            <a:ext cx="2636384" cy="618327"/>
          </a:xfrm>
          <a:prstGeom prst="rect">
            <a:avLst/>
          </a:prstGeom>
        </p:spPr>
      </p:pic>
      <p:sp>
        <p:nvSpPr>
          <p:cNvPr id="2" name="Title Placeholder 1"/>
          <p:cNvSpPr>
            <a:spLocks noGrp="1"/>
          </p:cNvSpPr>
          <p:nvPr>
            <p:ph type="title"/>
          </p:nvPr>
        </p:nvSpPr>
        <p:spPr>
          <a:xfrm>
            <a:off x="261259" y="253298"/>
            <a:ext cx="8866414" cy="66269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61258" y="1143002"/>
            <a:ext cx="11633428" cy="5033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1"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160F6-9634-4B1F-A13C-E502EE5CB50C}" type="datetimeFigureOut">
              <a:rPr lang="en-GB" smtClean="0">
                <a:solidFill>
                  <a:prstClr val="black">
                    <a:tint val="75000"/>
                  </a:prstClr>
                </a:solidFill>
              </a:rPr>
              <a:pPr/>
              <a:t>24/07/2016</a:t>
            </a:fld>
            <a:endParaRPr lang="en-GB">
              <a:solidFill>
                <a:prstClr val="black">
                  <a:tint val="75000"/>
                </a:prstClr>
              </a:solidFill>
            </a:endParaRPr>
          </a:p>
        </p:txBody>
      </p:sp>
      <p:sp>
        <p:nvSpPr>
          <p:cNvPr id="5" name="Footer Placeholder 4"/>
          <p:cNvSpPr>
            <a:spLocks noGrp="1"/>
          </p:cNvSpPr>
          <p:nvPr>
            <p:ph type="ftr" sz="quarter" idx="3"/>
          </p:nvPr>
        </p:nvSpPr>
        <p:spPr>
          <a:xfrm>
            <a:off x="4038601"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1F5FF-A908-4162-AFA8-3E81D13B7ABF}"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12697" y="6350454"/>
            <a:ext cx="12204700" cy="507546"/>
          </a:xfrm>
          <a:prstGeom prst="rect">
            <a:avLst/>
          </a:prstGeom>
          <a:solidFill>
            <a:srgbClr val="DF7A00"/>
          </a:solidFill>
          <a:ln>
            <a:solidFill>
              <a:srgbClr val="DF7A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9" name="Subtitle 2"/>
          <p:cNvSpPr txBox="1">
            <a:spLocks/>
          </p:cNvSpPr>
          <p:nvPr userDrawn="1"/>
        </p:nvSpPr>
        <p:spPr>
          <a:xfrm>
            <a:off x="2343433" y="6360614"/>
            <a:ext cx="8761449" cy="507546"/>
          </a:xfrm>
          <a:prstGeom prst="rect">
            <a:avLst/>
          </a:prstGeom>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solidFill>
                  <a:prstClr val="white"/>
                </a:solidFill>
              </a:rPr>
              <a:t># </a:t>
            </a:r>
            <a:r>
              <a:rPr lang="en-GB" sz="2400" dirty="0" err="1">
                <a:solidFill>
                  <a:prstClr val="white"/>
                </a:solidFill>
              </a:rPr>
              <a:t>ImageOfConstruction</a:t>
            </a:r>
            <a:r>
              <a:rPr lang="en-GB" sz="2400" dirty="0">
                <a:solidFill>
                  <a:prstClr val="white"/>
                </a:solidFill>
              </a:rPr>
              <a:t>  @ </a:t>
            </a:r>
            <a:r>
              <a:rPr lang="en-GB" sz="2400" dirty="0" err="1">
                <a:solidFill>
                  <a:prstClr val="white"/>
                </a:solidFill>
              </a:rPr>
              <a:t>constructingexc</a:t>
            </a:r>
            <a:r>
              <a:rPr lang="en-GB" sz="2400" dirty="0">
                <a:solidFill>
                  <a:prstClr val="white"/>
                </a:solidFill>
              </a:rPr>
              <a:t>  @G4Cnet  @UK_CCG</a:t>
            </a:r>
          </a:p>
        </p:txBody>
      </p:sp>
      <p:pic>
        <p:nvPicPr>
          <p:cNvPr id="10" name="Picture 9"/>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842592" y="6310313"/>
            <a:ext cx="609600" cy="609600"/>
          </a:xfrm>
          <a:prstGeom prst="rect">
            <a:avLst/>
          </a:prstGeom>
        </p:spPr>
      </p:pic>
    </p:spTree>
    <p:extLst>
      <p:ext uri="{BB962C8B-B14F-4D97-AF65-F5344CB8AC3E}">
        <p14:creationId xmlns:p14="http://schemas.microsoft.com/office/powerpoint/2010/main" val="223070638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3200" b="1" i="0" kern="1200" baseline="0">
          <a:solidFill>
            <a:srgbClr val="DF7A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12.png"/><Relationship Id="rId2" Type="http://schemas.microsoft.com/office/2007/relationships/media" Target="../media/media1.m4a"/><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9.jpeg"/><Relationship Id="rId3" Type="http://schemas.openxmlformats.org/officeDocument/2006/relationships/audio" Target="../media/media2.m4a"/><Relationship Id="rId7" Type="http://schemas.openxmlformats.org/officeDocument/2006/relationships/image" Target="../media/image14.png"/><Relationship Id="rId12" Type="http://schemas.openxmlformats.org/officeDocument/2006/relationships/image" Target="../media/image18.jpeg"/><Relationship Id="rId2" Type="http://schemas.microsoft.com/office/2007/relationships/media" Target="../media/media2.m4a"/><Relationship Id="rId1" Type="http://schemas.openxmlformats.org/officeDocument/2006/relationships/tags" Target="../tags/tag5.xml"/><Relationship Id="rId6" Type="http://schemas.openxmlformats.org/officeDocument/2006/relationships/image" Target="../media/image13.png"/><Relationship Id="rId11" Type="http://schemas.openxmlformats.org/officeDocument/2006/relationships/image" Target="../media/image17.emf"/><Relationship Id="rId5" Type="http://schemas.openxmlformats.org/officeDocument/2006/relationships/notesSlide" Target="../notesSlides/notesSlide2.xml"/><Relationship Id="rId15" Type="http://schemas.openxmlformats.org/officeDocument/2006/relationships/image" Target="../media/image21.png"/><Relationship Id="rId10" Type="http://schemas.openxmlformats.org/officeDocument/2006/relationships/image" Target="../media/image16.emf"/><Relationship Id="rId4" Type="http://schemas.openxmlformats.org/officeDocument/2006/relationships/slideLayout" Target="../slideLayouts/slideLayout6.xml"/><Relationship Id="rId9" Type="http://schemas.openxmlformats.org/officeDocument/2006/relationships/image" Target="../media/image11.pn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13" Type="http://schemas.openxmlformats.org/officeDocument/2006/relationships/image" Target="../media/image30.jpeg"/><Relationship Id="rId18" Type="http://schemas.openxmlformats.org/officeDocument/2006/relationships/image" Target="../media/image35.png"/><Relationship Id="rId26" Type="http://schemas.openxmlformats.org/officeDocument/2006/relationships/image" Target="../media/image43.gif"/><Relationship Id="rId39" Type="http://schemas.openxmlformats.org/officeDocument/2006/relationships/image" Target="../media/image56.jpeg"/><Relationship Id="rId21" Type="http://schemas.openxmlformats.org/officeDocument/2006/relationships/image" Target="../media/image38.jpeg"/><Relationship Id="rId34" Type="http://schemas.openxmlformats.org/officeDocument/2006/relationships/image" Target="../media/image51.png"/><Relationship Id="rId42" Type="http://schemas.openxmlformats.org/officeDocument/2006/relationships/image" Target="../media/image59.jpeg"/><Relationship Id="rId47" Type="http://schemas.openxmlformats.org/officeDocument/2006/relationships/image" Target="../media/image64.png"/><Relationship Id="rId50" Type="http://schemas.openxmlformats.org/officeDocument/2006/relationships/image" Target="../media/image67.png"/><Relationship Id="rId55" Type="http://schemas.openxmlformats.org/officeDocument/2006/relationships/image" Target="../media/image72.png"/><Relationship Id="rId63" Type="http://schemas.openxmlformats.org/officeDocument/2006/relationships/image" Target="../media/image80.png"/><Relationship Id="rId68" Type="http://schemas.openxmlformats.org/officeDocument/2006/relationships/image" Target="../media/image84.png"/><Relationship Id="rId76" Type="http://schemas.openxmlformats.org/officeDocument/2006/relationships/image" Target="../media/image92.png"/><Relationship Id="rId84" Type="http://schemas.openxmlformats.org/officeDocument/2006/relationships/image" Target="../media/image100.png"/><Relationship Id="rId89" Type="http://schemas.openxmlformats.org/officeDocument/2006/relationships/image" Target="../media/image105.png"/><Relationship Id="rId7" Type="http://schemas.openxmlformats.org/officeDocument/2006/relationships/image" Target="../media/image24.png"/><Relationship Id="rId71" Type="http://schemas.openxmlformats.org/officeDocument/2006/relationships/image" Target="../media/image87.jpeg"/><Relationship Id="rId92" Type="http://schemas.openxmlformats.org/officeDocument/2006/relationships/image" Target="../media/image108.jpeg"/><Relationship Id="rId2" Type="http://schemas.openxmlformats.org/officeDocument/2006/relationships/audio" Target="../media/media3.m4a"/><Relationship Id="rId16" Type="http://schemas.openxmlformats.org/officeDocument/2006/relationships/image" Target="../media/image33.jpeg"/><Relationship Id="rId29" Type="http://schemas.openxmlformats.org/officeDocument/2006/relationships/image" Target="../media/image46.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png"/><Relationship Id="rId40" Type="http://schemas.openxmlformats.org/officeDocument/2006/relationships/image" Target="../media/image57.jpeg"/><Relationship Id="rId45" Type="http://schemas.openxmlformats.org/officeDocument/2006/relationships/image" Target="../media/image62.png"/><Relationship Id="rId53" Type="http://schemas.openxmlformats.org/officeDocument/2006/relationships/image" Target="../media/image70.png"/><Relationship Id="rId58" Type="http://schemas.openxmlformats.org/officeDocument/2006/relationships/image" Target="../media/image75.jpeg"/><Relationship Id="rId66" Type="http://schemas.openxmlformats.org/officeDocument/2006/relationships/image" Target="../media/image83.jpeg"/><Relationship Id="rId74" Type="http://schemas.openxmlformats.org/officeDocument/2006/relationships/image" Target="../media/image90.png"/><Relationship Id="rId79" Type="http://schemas.openxmlformats.org/officeDocument/2006/relationships/image" Target="../media/image95.jpeg"/><Relationship Id="rId87" Type="http://schemas.openxmlformats.org/officeDocument/2006/relationships/image" Target="../media/image103.jpeg"/><Relationship Id="rId5" Type="http://schemas.openxmlformats.org/officeDocument/2006/relationships/image" Target="../media/image22.png"/><Relationship Id="rId61" Type="http://schemas.openxmlformats.org/officeDocument/2006/relationships/image" Target="../media/image78.jpeg"/><Relationship Id="rId82" Type="http://schemas.openxmlformats.org/officeDocument/2006/relationships/image" Target="../media/image98.gif"/><Relationship Id="rId90" Type="http://schemas.openxmlformats.org/officeDocument/2006/relationships/image" Target="../media/image106.png"/><Relationship Id="rId95" Type="http://schemas.openxmlformats.org/officeDocument/2006/relationships/image" Target="../media/image111.jpeg"/><Relationship Id="rId19" Type="http://schemas.openxmlformats.org/officeDocument/2006/relationships/image" Target="../media/image36.png"/><Relationship Id="rId14" Type="http://schemas.openxmlformats.org/officeDocument/2006/relationships/image" Target="../media/image31.jpe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jpeg"/><Relationship Id="rId35" Type="http://schemas.openxmlformats.org/officeDocument/2006/relationships/image" Target="../media/image52.jpeg"/><Relationship Id="rId43" Type="http://schemas.openxmlformats.org/officeDocument/2006/relationships/image" Target="../media/image60.jpeg"/><Relationship Id="rId48" Type="http://schemas.openxmlformats.org/officeDocument/2006/relationships/image" Target="../media/image65.jpeg"/><Relationship Id="rId56" Type="http://schemas.openxmlformats.org/officeDocument/2006/relationships/image" Target="../media/image73.gif"/><Relationship Id="rId64" Type="http://schemas.openxmlformats.org/officeDocument/2006/relationships/image" Target="../media/image81.png"/><Relationship Id="rId69" Type="http://schemas.openxmlformats.org/officeDocument/2006/relationships/image" Target="../media/image85.jpeg"/><Relationship Id="rId77" Type="http://schemas.openxmlformats.org/officeDocument/2006/relationships/image" Target="../media/image93.jpeg"/><Relationship Id="rId8" Type="http://schemas.openxmlformats.org/officeDocument/2006/relationships/image" Target="../media/image25.jpeg"/><Relationship Id="rId51" Type="http://schemas.openxmlformats.org/officeDocument/2006/relationships/image" Target="../media/image68.jpg"/><Relationship Id="rId72" Type="http://schemas.openxmlformats.org/officeDocument/2006/relationships/image" Target="../media/image88.jpeg"/><Relationship Id="rId80" Type="http://schemas.openxmlformats.org/officeDocument/2006/relationships/image" Target="../media/image96.png"/><Relationship Id="rId85" Type="http://schemas.openxmlformats.org/officeDocument/2006/relationships/image" Target="../media/image101.jpeg"/><Relationship Id="rId93" Type="http://schemas.openxmlformats.org/officeDocument/2006/relationships/image" Target="../media/image109.png"/><Relationship Id="rId3" Type="http://schemas.openxmlformats.org/officeDocument/2006/relationships/slideLayout" Target="../slideLayouts/slideLayout6.xml"/><Relationship Id="rId12" Type="http://schemas.openxmlformats.org/officeDocument/2006/relationships/image" Target="../media/image29.jpeg"/><Relationship Id="rId17" Type="http://schemas.openxmlformats.org/officeDocument/2006/relationships/image" Target="../media/image34.gif"/><Relationship Id="rId25" Type="http://schemas.openxmlformats.org/officeDocument/2006/relationships/image" Target="../media/image42.gif"/><Relationship Id="rId33" Type="http://schemas.openxmlformats.org/officeDocument/2006/relationships/image" Target="../media/image50.jpg"/><Relationship Id="rId38" Type="http://schemas.openxmlformats.org/officeDocument/2006/relationships/image" Target="../media/image55.png"/><Relationship Id="rId46" Type="http://schemas.openxmlformats.org/officeDocument/2006/relationships/image" Target="../media/image63.jpeg"/><Relationship Id="rId59" Type="http://schemas.openxmlformats.org/officeDocument/2006/relationships/image" Target="../media/image76.png"/><Relationship Id="rId67" Type="http://schemas.openxmlformats.org/officeDocument/2006/relationships/image" Target="../media/image11.png"/><Relationship Id="rId20" Type="http://schemas.openxmlformats.org/officeDocument/2006/relationships/image" Target="../media/image37.gif"/><Relationship Id="rId41" Type="http://schemas.openxmlformats.org/officeDocument/2006/relationships/image" Target="../media/image58.png"/><Relationship Id="rId54" Type="http://schemas.openxmlformats.org/officeDocument/2006/relationships/image" Target="../media/image71.png"/><Relationship Id="rId62" Type="http://schemas.openxmlformats.org/officeDocument/2006/relationships/image" Target="../media/image79.png"/><Relationship Id="rId70" Type="http://schemas.openxmlformats.org/officeDocument/2006/relationships/image" Target="../media/image86.png"/><Relationship Id="rId75" Type="http://schemas.openxmlformats.org/officeDocument/2006/relationships/image" Target="../media/image91.jpeg"/><Relationship Id="rId83" Type="http://schemas.openxmlformats.org/officeDocument/2006/relationships/image" Target="../media/image99.png"/><Relationship Id="rId88" Type="http://schemas.openxmlformats.org/officeDocument/2006/relationships/image" Target="../media/image104.gif"/><Relationship Id="rId91" Type="http://schemas.openxmlformats.org/officeDocument/2006/relationships/image" Target="../media/image107.jpeg"/><Relationship Id="rId1" Type="http://schemas.microsoft.com/office/2007/relationships/media" Target="../media/media3.m4a"/><Relationship Id="rId6" Type="http://schemas.openxmlformats.org/officeDocument/2006/relationships/image" Target="../media/image23.png"/><Relationship Id="rId15" Type="http://schemas.openxmlformats.org/officeDocument/2006/relationships/image" Target="../media/image32.jpeg"/><Relationship Id="rId23" Type="http://schemas.openxmlformats.org/officeDocument/2006/relationships/image" Target="../media/image40.jpeg"/><Relationship Id="rId28" Type="http://schemas.openxmlformats.org/officeDocument/2006/relationships/image" Target="../media/image45.png"/><Relationship Id="rId36" Type="http://schemas.openxmlformats.org/officeDocument/2006/relationships/image" Target="../media/image53.jpg"/><Relationship Id="rId49" Type="http://schemas.openxmlformats.org/officeDocument/2006/relationships/image" Target="../media/image66.jpeg"/><Relationship Id="rId57" Type="http://schemas.openxmlformats.org/officeDocument/2006/relationships/image" Target="../media/image74.png"/><Relationship Id="rId10" Type="http://schemas.openxmlformats.org/officeDocument/2006/relationships/image" Target="../media/image27.jpeg"/><Relationship Id="rId31" Type="http://schemas.openxmlformats.org/officeDocument/2006/relationships/image" Target="../media/image48.png"/><Relationship Id="rId44" Type="http://schemas.openxmlformats.org/officeDocument/2006/relationships/image" Target="../media/image61.jpeg"/><Relationship Id="rId52" Type="http://schemas.openxmlformats.org/officeDocument/2006/relationships/image" Target="../media/image69.png"/><Relationship Id="rId60" Type="http://schemas.openxmlformats.org/officeDocument/2006/relationships/image" Target="../media/image77.png"/><Relationship Id="rId65" Type="http://schemas.openxmlformats.org/officeDocument/2006/relationships/image" Target="../media/image82.png"/><Relationship Id="rId73" Type="http://schemas.openxmlformats.org/officeDocument/2006/relationships/image" Target="../media/image89.gif"/><Relationship Id="rId78" Type="http://schemas.openxmlformats.org/officeDocument/2006/relationships/image" Target="../media/image94.png"/><Relationship Id="rId81" Type="http://schemas.openxmlformats.org/officeDocument/2006/relationships/image" Target="../media/image97.jpeg"/><Relationship Id="rId86" Type="http://schemas.openxmlformats.org/officeDocument/2006/relationships/image" Target="../media/image102.png"/><Relationship Id="rId94" Type="http://schemas.openxmlformats.org/officeDocument/2006/relationships/image" Target="../media/image110.gif"/><Relationship Id="rId4" Type="http://schemas.openxmlformats.org/officeDocument/2006/relationships/notesSlide" Target="../notesSlides/notesSlide3.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Autofit/>
          </a:bodyPr>
          <a:lstStyle/>
          <a:p>
            <a:br>
              <a:rPr lang="en-GB" sz="3200" dirty="0"/>
            </a:br>
            <a:r>
              <a:rPr lang="en-GB" sz="3200" dirty="0"/>
              <a:t>#CEHEFE</a:t>
            </a:r>
            <a:br>
              <a:rPr lang="en-GB" sz="3200" dirty="0"/>
            </a:br>
            <a:br>
              <a:rPr lang="en-GB" sz="3200" dirty="0"/>
            </a:br>
            <a:r>
              <a:rPr lang="en-GB" sz="3200" dirty="0"/>
              <a:t>Improving collaboration between industry </a:t>
            </a:r>
            <a:br>
              <a:rPr lang="en-GB" sz="3200" dirty="0"/>
            </a:br>
            <a:r>
              <a:rPr lang="en-GB" sz="3200" dirty="0"/>
              <a:t>and universities/colleges for mutual benefit</a:t>
            </a:r>
            <a:br>
              <a:rPr lang="en-GB" sz="3200" dirty="0"/>
            </a:br>
            <a:br>
              <a:rPr lang="en-GB" sz="3200" dirty="0"/>
            </a:br>
            <a:endParaRPr lang="en-GB" sz="3200" dirty="0"/>
          </a:p>
        </p:txBody>
      </p:sp>
      <p:sp>
        <p:nvSpPr>
          <p:cNvPr id="2" name="Subtitle 1"/>
          <p:cNvSpPr>
            <a:spLocks noGrp="1"/>
          </p:cNvSpPr>
          <p:nvPr>
            <p:ph type="subTitle" idx="1"/>
          </p:nvPr>
        </p:nvSpPr>
        <p:spPr/>
        <p:txBody>
          <a:bodyPr/>
          <a:lstStyle/>
          <a:p>
            <a:endParaRPr lang="en-GB"/>
          </a:p>
        </p:txBody>
      </p:sp>
    </p:spTree>
    <p:custDataLst>
      <p:tags r:id="rId1"/>
    </p:custDataLst>
    <p:extLst>
      <p:ext uri="{BB962C8B-B14F-4D97-AF65-F5344CB8AC3E}">
        <p14:creationId xmlns:p14="http://schemas.microsoft.com/office/powerpoint/2010/main" val="166954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Proposed CE HE/FE work programme June 2016</a:t>
            </a:r>
          </a:p>
        </p:txBody>
      </p:sp>
      <p:sp>
        <p:nvSpPr>
          <p:cNvPr id="3" name="Content Placeholder 2"/>
          <p:cNvSpPr>
            <a:spLocks noGrp="1"/>
          </p:cNvSpPr>
          <p:nvPr>
            <p:ph idx="1"/>
          </p:nvPr>
        </p:nvSpPr>
        <p:spPr>
          <a:xfrm>
            <a:off x="261258" y="1143000"/>
            <a:ext cx="8022317" cy="4991986"/>
          </a:xfrm>
        </p:spPr>
        <p:txBody>
          <a:bodyPr>
            <a:normAutofit/>
          </a:bodyPr>
          <a:lstStyle/>
          <a:p>
            <a:pPr lvl="0"/>
            <a:r>
              <a:rPr lang="en-GB" sz="2400" dirty="0"/>
              <a:t>A joint vision statement</a:t>
            </a:r>
          </a:p>
          <a:p>
            <a:pPr lvl="0"/>
            <a:r>
              <a:rPr lang="en-GB" sz="2400" dirty="0"/>
              <a:t>Case studies of successful HE/FE-industry impact </a:t>
            </a:r>
          </a:p>
          <a:p>
            <a:pPr lvl="0"/>
            <a:r>
              <a:rPr lang="en-GB" sz="2400" dirty="0"/>
              <a:t>A joint guide/’top 10 ideas’ for HE/FE and industry to work better with each other</a:t>
            </a:r>
          </a:p>
          <a:p>
            <a:pPr marL="342900" lvl="0" indent="-342900">
              <a:buFont typeface="Arial" panose="020B0604020202020204" pitchFamily="34" charset="0"/>
              <a:buChar char="•"/>
            </a:pPr>
            <a:r>
              <a:rPr lang="en-GB" sz="2400" dirty="0"/>
              <a:t>New ways to give students tasters of business life</a:t>
            </a:r>
          </a:p>
          <a:p>
            <a:pPr marL="342900" lvl="0" indent="-342900">
              <a:buFont typeface="Arial" panose="020B0604020202020204" pitchFamily="34" charset="0"/>
              <a:buChar char="•"/>
            </a:pPr>
            <a:r>
              <a:rPr lang="en-GB" sz="2400" dirty="0"/>
              <a:t>New teaching models with industry</a:t>
            </a:r>
          </a:p>
          <a:p>
            <a:pPr marL="342900" lvl="0" indent="-342900">
              <a:buFont typeface="Arial" panose="020B0604020202020204" pitchFamily="34" charset="0"/>
              <a:buChar char="•"/>
            </a:pPr>
            <a:r>
              <a:rPr lang="en-GB" sz="2400" dirty="0"/>
              <a:t>Ways to influence HEFE teaching generally</a:t>
            </a:r>
          </a:p>
          <a:p>
            <a:pPr lvl="0"/>
            <a:r>
              <a:rPr lang="en-GB" sz="2400" dirty="0"/>
              <a:t>Jointly influencing professional institutions to improve the teaching curriculum</a:t>
            </a:r>
          </a:p>
          <a:p>
            <a:pPr lvl="0"/>
            <a:r>
              <a:rPr lang="en-GB" sz="2400" dirty="0"/>
              <a:t>An annual CE ‘</a:t>
            </a:r>
            <a:r>
              <a:rPr lang="en-GB" sz="2400" dirty="0" err="1"/>
              <a:t>wishlist</a:t>
            </a:r>
            <a:r>
              <a:rPr lang="en-GB" sz="2400" dirty="0"/>
              <a:t>’ of dissertation topics to be compiled with members steering group and theme groups</a:t>
            </a:r>
          </a:p>
        </p:txBody>
      </p:sp>
      <p:pic>
        <p:nvPicPr>
          <p:cNvPr id="3074" name="Picture 2" descr="Construction even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575" y="1094325"/>
            <a:ext cx="3136265" cy="26594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8241347" y="3685846"/>
            <a:ext cx="3178493" cy="265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33333"/>
                </a:solidFill>
                <a:effectLst/>
                <a:cs typeface="Arial" panose="020B0604020202020204" pitchFamily="34" charset="0"/>
              </a:rPr>
              <a:t>Constructing Excellence held their latest breakfast seminar at West Cheshire College’s science and technologies Campus in Chester….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33333"/>
                </a:solidFill>
                <a:effectLst/>
                <a:cs typeface="Arial" panose="020B0604020202020204" pitchFamily="34" charset="0"/>
              </a:rPr>
              <a:t>The event focused on the investment in growth, skills and employment in the construction sector following the recession.</a:t>
            </a:r>
          </a:p>
        </p:txBody>
      </p:sp>
    </p:spTree>
    <p:extLst>
      <p:ext uri="{BB962C8B-B14F-4D97-AF65-F5344CB8AC3E}">
        <p14:creationId xmlns:p14="http://schemas.microsoft.com/office/powerpoint/2010/main" val="8942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Agenda</a:t>
            </a:r>
          </a:p>
        </p:txBody>
      </p:sp>
      <p:sp>
        <p:nvSpPr>
          <p:cNvPr id="5" name="Content Placeholder 4"/>
          <p:cNvSpPr>
            <a:spLocks noGrp="1"/>
          </p:cNvSpPr>
          <p:nvPr>
            <p:ph idx="1"/>
          </p:nvPr>
        </p:nvSpPr>
        <p:spPr>
          <a:xfrm>
            <a:off x="261258" y="1143000"/>
            <a:ext cx="11633428" cy="5049456"/>
          </a:xfrm>
        </p:spPr>
        <p:txBody>
          <a:bodyPr>
            <a:normAutofit fontScale="70000" lnSpcReduction="20000"/>
          </a:bodyPr>
          <a:lstStyle/>
          <a:p>
            <a:pPr marL="514350" indent="-514350">
              <a:buFont typeface="+mj-lt"/>
              <a:buAutoNum type="arabicPeriod"/>
            </a:pPr>
            <a:r>
              <a:rPr lang="en-GB" dirty="0"/>
              <a:t>Welcome, introductions and apologies – chair</a:t>
            </a:r>
          </a:p>
          <a:p>
            <a:pPr marL="514350" indent="-514350">
              <a:buFont typeface="+mj-lt"/>
              <a:buAutoNum type="arabicPeriod"/>
            </a:pPr>
            <a:r>
              <a:rPr lang="en-GB" dirty="0"/>
              <a:t>Recap – outcomes of the CE members forum on June 8th – Don Ward </a:t>
            </a:r>
          </a:p>
          <a:p>
            <a:pPr marL="514350" indent="-514350">
              <a:buFont typeface="+mj-lt"/>
              <a:buAutoNum type="arabicPeriod"/>
            </a:pPr>
            <a:r>
              <a:rPr lang="en-GB" dirty="0"/>
              <a:t>Confirmation of objectives, development of draft terms of reference</a:t>
            </a:r>
          </a:p>
          <a:p>
            <a:pPr marL="514350" indent="-514350">
              <a:buFont typeface="+mj-lt"/>
              <a:buAutoNum type="arabicPeriod"/>
            </a:pPr>
            <a:r>
              <a:rPr lang="en-GB" dirty="0"/>
              <a:t>Robin Nicholson, The Edge – Collaboration for Change</a:t>
            </a:r>
          </a:p>
          <a:p>
            <a:pPr marL="514350" indent="-514350">
              <a:buFont typeface="+mj-lt"/>
              <a:buAutoNum type="arabicPeriod"/>
            </a:pPr>
            <a:r>
              <a:rPr lang="en-GB" dirty="0"/>
              <a:t>Confirmation of desired work programme</a:t>
            </a:r>
          </a:p>
          <a:p>
            <a:pPr marL="914400" lvl="1" indent="-457200">
              <a:buAutoNum type="alphaLcParenR"/>
            </a:pPr>
            <a:r>
              <a:rPr lang="en-GB" dirty="0"/>
              <a:t>A joint vision statement</a:t>
            </a:r>
          </a:p>
          <a:p>
            <a:pPr marL="914400" lvl="1" indent="-457200">
              <a:buAutoNum type="alphaLcParenR"/>
            </a:pPr>
            <a:r>
              <a:rPr lang="en-GB" dirty="0"/>
              <a:t>Case studies of successful HE/FE-industry impact (“farming the REF”)</a:t>
            </a:r>
          </a:p>
          <a:p>
            <a:pPr marL="914400" lvl="1" indent="-457200">
              <a:buAutoNum type="alphaLcParenR"/>
            </a:pPr>
            <a:r>
              <a:rPr lang="en-GB" dirty="0"/>
              <a:t>A joint guide/’top 10 ideas’ for HE/FE and industry to work better with each other</a:t>
            </a:r>
          </a:p>
          <a:p>
            <a:pPr marL="1428750" lvl="2" indent="-514350">
              <a:buFont typeface="+mj-lt"/>
              <a:buAutoNum type="romanLcPeriod"/>
            </a:pPr>
            <a:r>
              <a:rPr lang="en-GB" dirty="0"/>
              <a:t>New ways to give students tasters of business life</a:t>
            </a:r>
          </a:p>
          <a:p>
            <a:pPr marL="1428750" lvl="2" indent="-514350">
              <a:buFont typeface="+mj-lt"/>
              <a:buAutoNum type="romanLcPeriod"/>
            </a:pPr>
            <a:r>
              <a:rPr lang="en-GB" dirty="0"/>
              <a:t>New teaching models with industry</a:t>
            </a:r>
          </a:p>
          <a:p>
            <a:pPr marL="1428750" lvl="2" indent="-514350">
              <a:buFont typeface="+mj-lt"/>
              <a:buAutoNum type="romanLcPeriod"/>
            </a:pPr>
            <a:r>
              <a:rPr lang="en-GB" dirty="0"/>
              <a:t>Ways to influence HEFE teaching generally</a:t>
            </a:r>
          </a:p>
          <a:p>
            <a:pPr lvl="1"/>
            <a:r>
              <a:rPr lang="en-GB" dirty="0"/>
              <a:t>d) 	</a:t>
            </a:r>
            <a:r>
              <a:rPr lang="en-GB" strike="sngStrike" dirty="0"/>
              <a:t>Jointly influencing professional institutions to improve the teaching curriculum</a:t>
            </a:r>
          </a:p>
          <a:p>
            <a:pPr lvl="1"/>
            <a:r>
              <a:rPr lang="en-GB" dirty="0"/>
              <a:t>e) 	An annual CE ‘</a:t>
            </a:r>
            <a:r>
              <a:rPr lang="en-GB" dirty="0" err="1"/>
              <a:t>wishlist</a:t>
            </a:r>
            <a:r>
              <a:rPr lang="en-GB" dirty="0"/>
              <a:t>’ of dissertation topics to be compiled with members steering group and theme groups.</a:t>
            </a:r>
          </a:p>
          <a:p>
            <a:pPr marL="514350" indent="-514350">
              <a:buFont typeface="+mj-lt"/>
              <a:buAutoNum type="arabicPeriod"/>
            </a:pPr>
            <a:r>
              <a:rPr lang="en-GB" dirty="0"/>
              <a:t>Resourcing the above – including subgroups to take forward</a:t>
            </a:r>
          </a:p>
          <a:p>
            <a:pPr marL="514350" indent="-514350">
              <a:buFont typeface="+mj-lt"/>
              <a:buAutoNum type="arabicPeriod"/>
            </a:pPr>
            <a:r>
              <a:rPr lang="en-GB" dirty="0"/>
              <a:t>Any other business</a:t>
            </a:r>
          </a:p>
          <a:p>
            <a:pPr marL="514350" indent="-514350">
              <a:buFont typeface="+mj-lt"/>
              <a:buAutoNum type="arabicPeriod"/>
            </a:pPr>
            <a:r>
              <a:rPr lang="en-GB" dirty="0"/>
              <a:t>Dates, venues and agenda items for future meetings </a:t>
            </a:r>
          </a:p>
          <a:p>
            <a:pPr marL="914400" lvl="1" indent="-457200">
              <a:buFont typeface="Arial" panose="020B0604020202020204" pitchFamily="34" charset="0"/>
              <a:buChar char="•"/>
            </a:pPr>
            <a:r>
              <a:rPr lang="en-GB" dirty="0"/>
              <a:t>Dates &amp; venues</a:t>
            </a:r>
          </a:p>
          <a:p>
            <a:pPr marL="914400" lvl="1" indent="-457200">
              <a:buFont typeface="Arial" panose="020B0604020202020204" pitchFamily="34" charset="0"/>
              <a:buChar char="•"/>
            </a:pPr>
            <a:r>
              <a:rPr lang="en-GB" dirty="0"/>
              <a:t>Agenda items</a:t>
            </a:r>
          </a:p>
          <a:p>
            <a:endParaRPr lang="en-GB" dirty="0"/>
          </a:p>
        </p:txBody>
      </p:sp>
    </p:spTree>
    <p:extLst>
      <p:ext uri="{BB962C8B-B14F-4D97-AF65-F5344CB8AC3E}">
        <p14:creationId xmlns:p14="http://schemas.microsoft.com/office/powerpoint/2010/main" val="220387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joint vision?</a:t>
            </a:r>
          </a:p>
        </p:txBody>
      </p:sp>
      <p:sp>
        <p:nvSpPr>
          <p:cNvPr id="3" name="Content Placeholder 2"/>
          <p:cNvSpPr>
            <a:spLocks noGrp="1"/>
          </p:cNvSpPr>
          <p:nvPr>
            <p:ph idx="1"/>
          </p:nvPr>
        </p:nvSpPr>
        <p:spPr>
          <a:xfrm>
            <a:off x="261258" y="1143000"/>
            <a:ext cx="7135222" cy="4395651"/>
          </a:xfrm>
        </p:spPr>
        <p:txBody>
          <a:bodyPr>
            <a:normAutofit/>
          </a:bodyPr>
          <a:lstStyle/>
          <a:p>
            <a:r>
              <a:rPr lang="en-GB" dirty="0"/>
              <a:t>CEHE 2013:</a:t>
            </a:r>
          </a:p>
          <a:p>
            <a:r>
              <a:rPr lang="en-GB" dirty="0"/>
              <a:t>“The vision is of a future culture of innovation, realised in a </a:t>
            </a:r>
          </a:p>
          <a:p>
            <a:pPr lvl="1"/>
            <a:r>
              <a:rPr lang="en-GB" dirty="0"/>
              <a:t>ready interchange of access, knowledge and ideas for and from university research, </a:t>
            </a:r>
          </a:p>
          <a:p>
            <a:pPr lvl="1"/>
            <a:r>
              <a:rPr lang="en-GB" dirty="0"/>
              <a:t>modern fit-for-purpose curriculum content focused on leading edge thinking, and </a:t>
            </a:r>
          </a:p>
          <a:p>
            <a:pPr lvl="1"/>
            <a:r>
              <a:rPr lang="en-GB" dirty="0"/>
              <a:t>a quality pool of graduate talent for the industry, </a:t>
            </a:r>
          </a:p>
          <a:p>
            <a:r>
              <a:rPr lang="en-GB" dirty="0"/>
              <a:t>all contributing to an advanced modern industrial sector.” </a:t>
            </a:r>
          </a:p>
        </p:txBody>
      </p:sp>
      <p:pic>
        <p:nvPicPr>
          <p:cNvPr id="1026" name="Picture 2" descr="http://www.dudleycol.ac.uk/Portals/0/images/news/CABTech%20image%20May%2014%20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2803" y="1781898"/>
            <a:ext cx="4339632" cy="24446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82162" y="4232037"/>
            <a:ext cx="4425357" cy="1477328"/>
          </a:xfrm>
          <a:prstGeom prst="rect">
            <a:avLst/>
          </a:prstGeom>
          <a:noFill/>
        </p:spPr>
        <p:txBody>
          <a:bodyPr wrap="square" rtlCol="0">
            <a:spAutoFit/>
          </a:bodyPr>
          <a:lstStyle/>
          <a:p>
            <a:pPr algn="just"/>
            <a:r>
              <a:rPr lang="en-US" sz="1800" kern="1200" dirty="0">
                <a:solidFill>
                  <a:schemeClr val="tx1"/>
                </a:solidFill>
                <a:latin typeface="+mn-lt"/>
                <a:ea typeface="+mn-ea"/>
                <a:cs typeface="+mn-cs"/>
              </a:rPr>
              <a:t>Dudley College </a:t>
            </a:r>
            <a:r>
              <a:rPr lang="en-GB" dirty="0"/>
              <a:t>Centre for Advanced Building Technologies and Construction Skills’ (</a:t>
            </a:r>
            <a:r>
              <a:rPr lang="en-GB" dirty="0" err="1"/>
              <a:t>CABTech</a:t>
            </a:r>
            <a:r>
              <a:rPr lang="en-GB" dirty="0"/>
              <a:t>) is featured in our programme of Cabinet Office trials of modern procurement approaches.</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96952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joint manifesto?</a:t>
            </a:r>
          </a:p>
        </p:txBody>
      </p:sp>
      <p:sp>
        <p:nvSpPr>
          <p:cNvPr id="3" name="Content Placeholder 2"/>
          <p:cNvSpPr>
            <a:spLocks noGrp="1"/>
          </p:cNvSpPr>
          <p:nvPr>
            <p:ph idx="1"/>
          </p:nvPr>
        </p:nvSpPr>
        <p:spPr>
          <a:xfrm>
            <a:off x="261258" y="1143000"/>
            <a:ext cx="7490822" cy="4395651"/>
          </a:xfrm>
        </p:spPr>
        <p:txBody>
          <a:bodyPr>
            <a:normAutofit fontScale="92500" lnSpcReduction="20000"/>
          </a:bodyPr>
          <a:lstStyle/>
          <a:p>
            <a:r>
              <a:rPr lang="en-GB" dirty="0"/>
              <a:t>eg</a:t>
            </a:r>
          </a:p>
          <a:p>
            <a:r>
              <a:rPr lang="en-GB" dirty="0"/>
              <a:t>All major projects should attach to an HE/FE institution</a:t>
            </a:r>
          </a:p>
          <a:p>
            <a:r>
              <a:rPr lang="en-GB" dirty="0"/>
              <a:t>All major projects should provide a teaching resource/opportunity</a:t>
            </a:r>
          </a:p>
          <a:p>
            <a:r>
              <a:rPr lang="en-GB" dirty="0"/>
              <a:t>All alumni should offer practical support to their HE/FE institution</a:t>
            </a:r>
          </a:p>
          <a:p>
            <a:r>
              <a:rPr lang="en-GB" dirty="0"/>
              <a:t>All companies should connect with and support at least their local HE/FE institution</a:t>
            </a:r>
          </a:p>
          <a:p>
            <a:r>
              <a:rPr lang="en-GB" dirty="0"/>
              <a:t>All leading firms should appoint an HE and/or FE non-exec board member</a:t>
            </a:r>
            <a:br>
              <a:rPr lang="en-GB" dirty="0"/>
            </a:br>
            <a:endParaRPr lang="en-GB" dirty="0"/>
          </a:p>
        </p:txBody>
      </p:sp>
      <p:pic>
        <p:nvPicPr>
          <p:cNvPr id="2052" name="Picture 4" descr="Derby Round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143000"/>
            <a:ext cx="3230879" cy="3230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43751" y="4378960"/>
            <a:ext cx="3318327" cy="1477328"/>
          </a:xfrm>
          <a:prstGeom prst="rect">
            <a:avLst/>
          </a:prstGeom>
          <a:noFill/>
        </p:spPr>
        <p:txBody>
          <a:bodyPr wrap="square" rtlCol="0">
            <a:spAutoFit/>
          </a:bodyPr>
          <a:lstStyle/>
          <a:p>
            <a:pPr algn="just"/>
            <a:r>
              <a:rPr lang="en-GB" dirty="0"/>
              <a:t>Derby Roundhouse for Derby College, Constructing Excellence East Midlands Regional Project of the Year 2009, and National Runner-Up</a:t>
            </a:r>
            <a:endParaRPr lang="en-US" sz="1800" kern="1200" dirty="0">
              <a:solidFill>
                <a:schemeClr val="tx1"/>
              </a:solidFill>
            </a:endParaRPr>
          </a:p>
        </p:txBody>
      </p:sp>
    </p:spTree>
    <p:extLst>
      <p:ext uri="{BB962C8B-B14F-4D97-AF65-F5344CB8AC3E}">
        <p14:creationId xmlns:p14="http://schemas.microsoft.com/office/powerpoint/2010/main" val="202631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56930" y="2033439"/>
            <a:ext cx="9711070" cy="2285320"/>
          </a:xfrm>
        </p:spPr>
        <p:txBody>
          <a:bodyPr anchor="ctr">
            <a:normAutofit fontScale="90000"/>
          </a:bodyPr>
          <a:lstStyle/>
          <a:p>
            <a:r>
              <a:rPr lang="en-GB" sz="3600" dirty="0"/>
              <a:t>Extra slides – breakout groups’ feedback</a:t>
            </a:r>
            <a:br>
              <a:rPr lang="en-GB" sz="3600" dirty="0"/>
            </a:br>
            <a:r>
              <a:rPr lang="en-GB" sz="3600" dirty="0"/>
              <a:t>at Members Forum June 2016</a:t>
            </a:r>
            <a:br>
              <a:rPr lang="en-GB" sz="3600" dirty="0"/>
            </a:br>
            <a:br>
              <a:rPr lang="en-GB" sz="3600" dirty="0"/>
            </a:br>
            <a:r>
              <a:rPr lang="en-GB" sz="3600" b="0" dirty="0"/>
              <a:t>Improving collaboration between industry </a:t>
            </a:r>
            <a:br>
              <a:rPr lang="en-GB" sz="3600" b="0" dirty="0"/>
            </a:br>
            <a:r>
              <a:rPr lang="en-GB" sz="3600" b="0" dirty="0"/>
              <a:t>and universities/colleges for mutual benefit</a:t>
            </a:r>
          </a:p>
        </p:txBody>
      </p:sp>
      <p:sp>
        <p:nvSpPr>
          <p:cNvPr id="3" name="Subtitle 2"/>
          <p:cNvSpPr>
            <a:spLocks noGrp="1"/>
          </p:cNvSpPr>
          <p:nvPr>
            <p:ph type="subTitle" idx="1"/>
          </p:nvPr>
        </p:nvSpPr>
        <p:spPr>
          <a:xfrm>
            <a:off x="1240465" y="3683317"/>
            <a:ext cx="9144000" cy="2602819"/>
          </a:xfrm>
        </p:spPr>
        <p:txBody>
          <a:bodyPr anchor="ctr">
            <a:normAutofit/>
          </a:bodyPr>
          <a:lstStyle/>
          <a:p>
            <a:endParaRPr lang="en-GB" b="1" dirty="0"/>
          </a:p>
          <a:p>
            <a:endParaRPr lang="en-GB" b="1" dirty="0"/>
          </a:p>
        </p:txBody>
      </p:sp>
    </p:spTree>
    <p:custDataLst>
      <p:tags r:id="rId1"/>
    </p:custDataLst>
    <p:extLst>
      <p:ext uri="{BB962C8B-B14F-4D97-AF65-F5344CB8AC3E}">
        <p14:creationId xmlns:p14="http://schemas.microsoft.com/office/powerpoint/2010/main" val="175613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 themes</a:t>
            </a:r>
          </a:p>
        </p:txBody>
      </p:sp>
      <p:sp>
        <p:nvSpPr>
          <p:cNvPr id="3" name="Content Placeholder 2"/>
          <p:cNvSpPr>
            <a:spLocks noGrp="1"/>
          </p:cNvSpPr>
          <p:nvPr>
            <p:ph idx="1"/>
          </p:nvPr>
        </p:nvSpPr>
        <p:spPr/>
        <p:txBody>
          <a:bodyPr/>
          <a:lstStyle/>
          <a:p>
            <a:pPr marL="514350" indent="-514350">
              <a:buFont typeface="+mj-lt"/>
              <a:buAutoNum type="arabicPeriod"/>
            </a:pPr>
            <a:r>
              <a:rPr lang="en-GB" dirty="0"/>
              <a:t>Research vision/agenda</a:t>
            </a:r>
          </a:p>
          <a:p>
            <a:pPr marL="514350" indent="-514350">
              <a:buFont typeface="+mj-lt"/>
              <a:buAutoNum type="arabicPeriod"/>
            </a:pPr>
            <a:r>
              <a:rPr lang="en-GB" dirty="0"/>
              <a:t>Education curriculum/teaching methods</a:t>
            </a:r>
          </a:p>
          <a:p>
            <a:pPr marL="514350" indent="-514350">
              <a:buFont typeface="+mj-lt"/>
              <a:buAutoNum type="arabicPeriod"/>
            </a:pPr>
            <a:r>
              <a:rPr lang="en-GB" dirty="0"/>
              <a:t>Attracting young people into our industry/HE/FE (“How do we prepare entrants to our industry for an industry that is so different to the industry that we inherited?”)</a:t>
            </a:r>
          </a:p>
          <a:p>
            <a:pPr marL="514350" indent="-514350">
              <a:buFont typeface="+mj-lt"/>
              <a:buAutoNum type="arabicPeriod"/>
            </a:pPr>
            <a:r>
              <a:rPr lang="en-GB" dirty="0"/>
              <a:t>Graduate employment/employability</a:t>
            </a:r>
          </a:p>
          <a:p>
            <a:pPr marL="514350" indent="-514350">
              <a:buFont typeface="+mj-lt"/>
              <a:buAutoNum type="arabicPeriod"/>
            </a:pPr>
            <a:r>
              <a:rPr lang="en-GB" dirty="0"/>
              <a:t>Are universities equipping the next generation with the skills and awareness of how to innovate?</a:t>
            </a:r>
          </a:p>
          <a:p>
            <a:endParaRPr lang="en-GB" dirty="0"/>
          </a:p>
        </p:txBody>
      </p:sp>
    </p:spTree>
    <p:extLst>
      <p:ext uri="{BB962C8B-B14F-4D97-AF65-F5344CB8AC3E}">
        <p14:creationId xmlns:p14="http://schemas.microsoft.com/office/powerpoint/2010/main" val="833527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r>
              <a:rPr lang="en-GB" dirty="0"/>
              <a:t>Research vision/agenda</a:t>
            </a:r>
          </a:p>
        </p:txBody>
      </p:sp>
      <p:sp>
        <p:nvSpPr>
          <p:cNvPr id="3" name="Content Placeholder 2"/>
          <p:cNvSpPr>
            <a:spLocks noGrp="1"/>
          </p:cNvSpPr>
          <p:nvPr>
            <p:ph idx="1"/>
          </p:nvPr>
        </p:nvSpPr>
        <p:spPr>
          <a:xfrm>
            <a:off x="261258" y="1143000"/>
            <a:ext cx="11633428" cy="5173394"/>
          </a:xfrm>
        </p:spPr>
        <p:txBody>
          <a:bodyPr>
            <a:normAutofit fontScale="85000" lnSpcReduction="10000"/>
          </a:bodyPr>
          <a:lstStyle/>
          <a:p>
            <a:pPr marL="457200" indent="-457200">
              <a:buFont typeface="Arial" panose="020B0604020202020204" pitchFamily="34" charset="0"/>
              <a:buChar char="•"/>
            </a:pPr>
            <a:r>
              <a:rPr lang="en-GB" dirty="0">
                <a:solidFill>
                  <a:srgbClr val="FF0000"/>
                </a:solidFill>
              </a:rPr>
              <a:t>Integrating research and industry</a:t>
            </a:r>
          </a:p>
          <a:p>
            <a:pPr marL="457200" indent="-457200">
              <a:buFont typeface="Arial" panose="020B0604020202020204" pitchFamily="34" charset="0"/>
              <a:buChar char="•"/>
            </a:pPr>
            <a:r>
              <a:rPr lang="en-GB" dirty="0"/>
              <a:t>Research can often be perceived as academic research for academic sake</a:t>
            </a:r>
          </a:p>
          <a:p>
            <a:pPr marL="457200" indent="-457200">
              <a:buFont typeface="Arial" panose="020B0604020202020204" pitchFamily="34" charset="0"/>
              <a:buChar char="•"/>
            </a:pPr>
            <a:r>
              <a:rPr lang="en-GB" dirty="0"/>
              <a:t>Immediate benefit will be more beneficial to the industry</a:t>
            </a:r>
          </a:p>
          <a:p>
            <a:pPr marL="914400" lvl="1" indent="-457200">
              <a:buFont typeface="Arial" panose="020B0604020202020204" pitchFamily="34" charset="0"/>
              <a:buChar char="•"/>
            </a:pPr>
            <a:r>
              <a:rPr lang="en-GB" dirty="0"/>
              <a:t>Drip feeding research into industry</a:t>
            </a:r>
          </a:p>
          <a:p>
            <a:pPr marL="457200" indent="-457200">
              <a:buFont typeface="Arial" panose="020B0604020202020204" pitchFamily="34" charset="0"/>
              <a:buChar char="•"/>
            </a:pPr>
            <a:r>
              <a:rPr lang="en-GB" dirty="0"/>
              <a:t>Integrating job roles, project management encourage to undertake research project</a:t>
            </a:r>
          </a:p>
          <a:p>
            <a:pPr marL="457200" indent="-457200">
              <a:buFont typeface="Arial" panose="020B0604020202020204" pitchFamily="34" charset="0"/>
              <a:buChar char="•"/>
            </a:pPr>
            <a:r>
              <a:rPr lang="en-GB" dirty="0"/>
              <a:t>Recognition as topically experts within their business after carrying out research</a:t>
            </a:r>
          </a:p>
          <a:p>
            <a:pPr marL="457200" indent="-457200">
              <a:buFont typeface="Arial" panose="020B0604020202020204" pitchFamily="34" charset="0"/>
              <a:buChar char="•"/>
            </a:pPr>
            <a:r>
              <a:rPr lang="en-GB" dirty="0"/>
              <a:t>Incentives within industry to undertake research are not significant enough</a:t>
            </a:r>
          </a:p>
          <a:p>
            <a:pPr marL="457200" indent="-457200">
              <a:buFont typeface="Arial" panose="020B0604020202020204" pitchFamily="34" charset="0"/>
              <a:buChar char="•"/>
            </a:pPr>
            <a:r>
              <a:rPr lang="en-GB" dirty="0">
                <a:solidFill>
                  <a:srgbClr val="FF0000"/>
                </a:solidFill>
              </a:rPr>
              <a:t>R&amp;D tax credits – Increasing awareness of tax reliefs to encourage research</a:t>
            </a:r>
          </a:p>
          <a:p>
            <a:pPr marL="457200" indent="-457200">
              <a:buFont typeface="Arial" panose="020B0604020202020204" pitchFamily="34" charset="0"/>
              <a:buChar char="•"/>
            </a:pPr>
            <a:r>
              <a:rPr lang="en-GB" dirty="0"/>
              <a:t>Sharing ideas and research (both positive and negative) outcomes with others in the industry </a:t>
            </a:r>
          </a:p>
          <a:p>
            <a:pPr marL="457200" indent="-457200">
              <a:buFont typeface="Arial" panose="020B0604020202020204" pitchFamily="34" charset="0"/>
              <a:buChar char="•"/>
            </a:pPr>
            <a:r>
              <a:rPr lang="en-GB" dirty="0"/>
              <a:t>IP may be a potential barrier with sharing ideas outside our businesses</a:t>
            </a:r>
          </a:p>
          <a:p>
            <a:pPr marL="457200" indent="-457200">
              <a:buFont typeface="Arial" panose="020B0604020202020204" pitchFamily="34" charset="0"/>
              <a:buChar char="•"/>
            </a:pPr>
            <a:r>
              <a:rPr lang="en-GB" dirty="0">
                <a:solidFill>
                  <a:srgbClr val="FF0000"/>
                </a:solidFill>
              </a:rPr>
              <a:t>Communicating research with industry</a:t>
            </a:r>
          </a:p>
          <a:p>
            <a:pPr lvl="1"/>
            <a:endParaRPr lang="en-GB" dirty="0"/>
          </a:p>
        </p:txBody>
      </p:sp>
    </p:spTree>
    <p:extLst>
      <p:ext uri="{BB962C8B-B14F-4D97-AF65-F5344CB8AC3E}">
        <p14:creationId xmlns:p14="http://schemas.microsoft.com/office/powerpoint/2010/main" val="87517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r>
              <a:rPr lang="en-GB" dirty="0"/>
              <a:t>Education curriculum/teaching methods</a:t>
            </a:r>
          </a:p>
        </p:txBody>
      </p:sp>
      <p:sp>
        <p:nvSpPr>
          <p:cNvPr id="3" name="Content Placeholder 2"/>
          <p:cNvSpPr>
            <a:spLocks noGrp="1"/>
          </p:cNvSpPr>
          <p:nvPr>
            <p:ph idx="1"/>
          </p:nvPr>
        </p:nvSpPr>
        <p:spPr>
          <a:xfrm>
            <a:off x="261258" y="1143000"/>
            <a:ext cx="11633428" cy="5060852"/>
          </a:xfrm>
        </p:spPr>
        <p:txBody>
          <a:bodyPr/>
          <a:lstStyle/>
          <a:p>
            <a:pPr marL="457200" indent="-457200">
              <a:buFont typeface="Arial" panose="020B0604020202020204" pitchFamily="34" charset="0"/>
              <a:buChar char="•"/>
            </a:pPr>
            <a:r>
              <a:rPr lang="en-GB" dirty="0"/>
              <a:t>Skill shortage in industry and skill shortage in teaching</a:t>
            </a:r>
          </a:p>
          <a:p>
            <a:pPr marL="457200" indent="-457200">
              <a:buFont typeface="Arial" panose="020B0604020202020204" pitchFamily="34" charset="0"/>
              <a:buChar char="•"/>
            </a:pPr>
            <a:r>
              <a:rPr lang="en-GB" dirty="0"/>
              <a:t>Teaching</a:t>
            </a:r>
          </a:p>
          <a:p>
            <a:pPr marL="914400" lvl="1" indent="-457200">
              <a:buFont typeface="Arial" panose="020B0604020202020204" pitchFamily="34" charset="0"/>
              <a:buChar char="•"/>
            </a:pPr>
            <a:r>
              <a:rPr lang="en-GB" dirty="0">
                <a:solidFill>
                  <a:srgbClr val="FF0000"/>
                </a:solidFill>
              </a:rPr>
              <a:t>Secondments – Bring industry into the classroom</a:t>
            </a:r>
          </a:p>
          <a:p>
            <a:pPr marL="914400" lvl="1" indent="-457200">
              <a:buFont typeface="Arial" panose="020B0604020202020204" pitchFamily="34" charset="0"/>
              <a:buChar char="•"/>
            </a:pPr>
            <a:r>
              <a:rPr lang="en-GB" dirty="0"/>
              <a:t>Visiting lecturers</a:t>
            </a:r>
          </a:p>
          <a:p>
            <a:pPr marL="914400" lvl="1" indent="-457200">
              <a:buFont typeface="Arial" panose="020B0604020202020204" pitchFamily="34" charset="0"/>
              <a:buChar char="•"/>
            </a:pPr>
            <a:r>
              <a:rPr lang="en-GB" dirty="0"/>
              <a:t>Industry to access and influence content</a:t>
            </a:r>
          </a:p>
          <a:p>
            <a:pPr marL="914400" lvl="1" indent="-457200">
              <a:buFont typeface="Arial" panose="020B0604020202020204" pitchFamily="34" charset="0"/>
              <a:buChar char="•"/>
            </a:pPr>
            <a:r>
              <a:rPr lang="en-GB" dirty="0"/>
              <a:t>Industry led seminars</a:t>
            </a:r>
          </a:p>
          <a:p>
            <a:pPr marL="914400" lvl="1" indent="-457200">
              <a:buFont typeface="Arial" panose="020B0604020202020204" pitchFamily="34" charset="0"/>
              <a:buChar char="•"/>
            </a:pPr>
            <a:r>
              <a:rPr lang="en-GB" dirty="0"/>
              <a:t>Supply routes of academics into industry</a:t>
            </a:r>
          </a:p>
        </p:txBody>
      </p:sp>
    </p:spTree>
    <p:extLst>
      <p:ext uri="{BB962C8B-B14F-4D97-AF65-F5344CB8AC3E}">
        <p14:creationId xmlns:p14="http://schemas.microsoft.com/office/powerpoint/2010/main" val="354746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indent="-514350"/>
            <a:r>
              <a:rPr lang="en-GB" dirty="0"/>
              <a:t>Attracting young people into our industry/HE/FE</a:t>
            </a:r>
          </a:p>
        </p:txBody>
      </p:sp>
      <p:sp>
        <p:nvSpPr>
          <p:cNvPr id="3" name="Content Placeholder 2"/>
          <p:cNvSpPr>
            <a:spLocks noGrp="1"/>
          </p:cNvSpPr>
          <p:nvPr>
            <p:ph idx="1"/>
          </p:nvPr>
        </p:nvSpPr>
        <p:spPr/>
        <p:txBody>
          <a:bodyPr/>
          <a:lstStyle/>
          <a:p>
            <a:r>
              <a:rPr lang="en-GB" dirty="0"/>
              <a:t>(“How do we prepare entrants to our industry for an industry that is so different to the industry that we inherited?”)</a:t>
            </a:r>
          </a:p>
        </p:txBody>
      </p:sp>
      <p:sp>
        <p:nvSpPr>
          <p:cNvPr id="4" name="Content Placeholder 2"/>
          <p:cNvSpPr txBox="1">
            <a:spLocks/>
          </p:cNvSpPr>
          <p:nvPr/>
        </p:nvSpPr>
        <p:spPr>
          <a:xfrm>
            <a:off x="261258" y="2180492"/>
            <a:ext cx="11633428" cy="402336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dirty="0">
                <a:solidFill>
                  <a:srgbClr val="FF0000"/>
                </a:solidFill>
              </a:rPr>
              <a:t>Stop assuming we know what the next generation want - Talk and ask generation Y what would encourage them into the industry</a:t>
            </a:r>
          </a:p>
          <a:p>
            <a:pPr marL="457200" indent="-457200">
              <a:buFont typeface="Arial" panose="020B0604020202020204" pitchFamily="34" charset="0"/>
              <a:buChar char="•"/>
            </a:pPr>
            <a:r>
              <a:rPr lang="en-GB" dirty="0">
                <a:solidFill>
                  <a:srgbClr val="FF0000"/>
                </a:solidFill>
              </a:rPr>
              <a:t>Remember the importance of generation X to influence generation Y</a:t>
            </a:r>
          </a:p>
          <a:p>
            <a:pPr marL="457200" indent="-457200">
              <a:buFont typeface="Arial" panose="020B0604020202020204" pitchFamily="34" charset="0"/>
              <a:buChar char="•"/>
            </a:pPr>
            <a:r>
              <a:rPr lang="en-GB" dirty="0">
                <a:solidFill>
                  <a:srgbClr val="FF0000"/>
                </a:solidFill>
              </a:rPr>
              <a:t>Role model within the industry to inspire to, difficult with a diverse industry</a:t>
            </a:r>
          </a:p>
          <a:p>
            <a:pPr marL="457200" indent="-457200">
              <a:buFont typeface="Arial" panose="020B0604020202020204" pitchFamily="34" charset="0"/>
              <a:buChar char="•"/>
            </a:pPr>
            <a:r>
              <a:rPr lang="en-GB" dirty="0"/>
              <a:t>More marketing around the more ‘fun’ activities in the industry</a:t>
            </a:r>
          </a:p>
          <a:p>
            <a:pPr marL="457200" indent="-457200">
              <a:buFont typeface="Arial" panose="020B0604020202020204" pitchFamily="34" charset="0"/>
              <a:buChar char="•"/>
            </a:pPr>
            <a:r>
              <a:rPr lang="en-GB" dirty="0"/>
              <a:t>Career progression</a:t>
            </a:r>
          </a:p>
          <a:p>
            <a:pPr marL="457200" indent="-457200">
              <a:buFont typeface="Arial" panose="020B0604020202020204" pitchFamily="34" charset="0"/>
              <a:buChar char="•"/>
            </a:pPr>
            <a:r>
              <a:rPr lang="en-GB" dirty="0"/>
              <a:t>Better flexibility</a:t>
            </a:r>
          </a:p>
          <a:p>
            <a:pPr marL="457200" indent="-457200">
              <a:buFont typeface="Arial" panose="020B0604020202020204" pitchFamily="34" charset="0"/>
              <a:buChar char="•"/>
            </a:pPr>
            <a:r>
              <a:rPr lang="en-GB" dirty="0"/>
              <a:t>Transferable skills around the world</a:t>
            </a:r>
          </a:p>
          <a:p>
            <a:pPr marL="457200" indent="-457200">
              <a:buFont typeface="Arial" panose="020B0604020202020204" pitchFamily="34" charset="0"/>
              <a:buChar char="•"/>
            </a:pPr>
            <a:r>
              <a:rPr lang="en-GB" dirty="0"/>
              <a:t>Television show ideas aimed at teenagers – 24hrs on a construction site</a:t>
            </a:r>
          </a:p>
          <a:p>
            <a:pPr marL="457200" indent="-457200">
              <a:buFont typeface="Arial" panose="020B0604020202020204" pitchFamily="34" charset="0"/>
              <a:buChar char="•"/>
            </a:pPr>
            <a:r>
              <a:rPr lang="en-GB" dirty="0"/>
              <a:t>Breadth of opportunities in the industry </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782539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r>
              <a:rPr lang="en-GB" dirty="0"/>
              <a:t>Graduate employment/employability</a:t>
            </a:r>
          </a:p>
        </p:txBody>
      </p:sp>
      <p:sp>
        <p:nvSpPr>
          <p:cNvPr id="3" name="Content Placeholder 2"/>
          <p:cNvSpPr>
            <a:spLocks noGrp="1"/>
          </p:cNvSpPr>
          <p:nvPr>
            <p:ph idx="1"/>
          </p:nvPr>
        </p:nvSpPr>
        <p:spPr>
          <a:xfrm>
            <a:off x="261258" y="1143000"/>
            <a:ext cx="11633428" cy="5046785"/>
          </a:xfrm>
        </p:spPr>
        <p:txBody>
          <a:bodyPr>
            <a:normAutofit fontScale="77500" lnSpcReduction="20000"/>
          </a:bodyPr>
          <a:lstStyle/>
          <a:p>
            <a:pPr marL="457200" indent="-457200">
              <a:buFont typeface="Arial" panose="020B0604020202020204" pitchFamily="34" charset="0"/>
              <a:buChar char="•"/>
            </a:pPr>
            <a:r>
              <a:rPr lang="en-GB" dirty="0"/>
              <a:t>Thin sandwiches to encourage more industry experience during your undergraduate degree</a:t>
            </a:r>
          </a:p>
          <a:p>
            <a:pPr marL="457200" indent="-457200">
              <a:buFont typeface="Arial" panose="020B0604020202020204" pitchFamily="34" charset="0"/>
              <a:buChar char="•"/>
            </a:pPr>
            <a:r>
              <a:rPr lang="en-GB" dirty="0"/>
              <a:t>Skills gap between what industry need compared to what HE delivers</a:t>
            </a:r>
          </a:p>
          <a:p>
            <a:pPr marL="457200" indent="-457200">
              <a:buFont typeface="Arial" panose="020B0604020202020204" pitchFamily="34" charset="0"/>
              <a:buChar char="•"/>
            </a:pPr>
            <a:r>
              <a:rPr lang="en-GB" dirty="0"/>
              <a:t>Natural collaborators</a:t>
            </a:r>
          </a:p>
          <a:p>
            <a:pPr marL="457200" indent="-457200">
              <a:buFont typeface="Arial" panose="020B0604020202020204" pitchFamily="34" charset="0"/>
              <a:buChar char="•"/>
            </a:pPr>
            <a:r>
              <a:rPr lang="en-GB" dirty="0"/>
              <a:t>Improve the industry image</a:t>
            </a:r>
          </a:p>
          <a:p>
            <a:pPr marL="457200" indent="-457200">
              <a:buFont typeface="Arial" panose="020B0604020202020204" pitchFamily="34" charset="0"/>
              <a:buChar char="•"/>
            </a:pPr>
            <a:r>
              <a:rPr lang="en-GB" dirty="0"/>
              <a:t>Lack of continuity for apprentices</a:t>
            </a:r>
          </a:p>
          <a:p>
            <a:pPr marL="457200" indent="-457200">
              <a:buFont typeface="Arial" panose="020B0604020202020204" pitchFamily="34" charset="0"/>
              <a:buChar char="•"/>
            </a:pPr>
            <a:r>
              <a:rPr lang="en-GB" dirty="0"/>
              <a:t>School children on sites – other aspects of construction, BIM, Tablets, Smart Walls</a:t>
            </a:r>
          </a:p>
          <a:p>
            <a:pPr marL="457200" indent="-457200">
              <a:buFont typeface="Arial" panose="020B0604020202020204" pitchFamily="34" charset="0"/>
              <a:buChar char="•"/>
            </a:pPr>
            <a:r>
              <a:rPr lang="en-GB" dirty="0"/>
              <a:t>FM education and passive house teaching</a:t>
            </a:r>
          </a:p>
          <a:p>
            <a:pPr marL="457200" indent="-457200">
              <a:buFont typeface="Arial" panose="020B0604020202020204" pitchFamily="34" charset="0"/>
              <a:buChar char="•"/>
            </a:pPr>
            <a:r>
              <a:rPr lang="en-GB" dirty="0"/>
              <a:t>Match the skills being taught with the industry needs</a:t>
            </a:r>
          </a:p>
          <a:p>
            <a:pPr marL="457200" indent="-457200">
              <a:buFont typeface="Arial" panose="020B0604020202020204" pitchFamily="34" charset="0"/>
              <a:buChar char="•"/>
            </a:pPr>
            <a:r>
              <a:rPr lang="en-GB" dirty="0"/>
              <a:t>Lack of understanding in business management and how the industry operates from teaching</a:t>
            </a:r>
          </a:p>
          <a:p>
            <a:pPr marL="457200" indent="-457200">
              <a:buFont typeface="Arial" panose="020B0604020202020204" pitchFamily="34" charset="0"/>
              <a:buChar char="•"/>
            </a:pPr>
            <a:r>
              <a:rPr lang="en-GB" dirty="0">
                <a:solidFill>
                  <a:srgbClr val="FF0000"/>
                </a:solidFill>
              </a:rPr>
              <a:t>Teach the industry not solely specialism</a:t>
            </a:r>
          </a:p>
          <a:p>
            <a:pPr marL="457200" indent="-457200">
              <a:buFont typeface="Arial" panose="020B0604020202020204" pitchFamily="34" charset="0"/>
              <a:buChar char="•"/>
            </a:pPr>
            <a:r>
              <a:rPr lang="en-GB" dirty="0">
                <a:solidFill>
                  <a:srgbClr val="FF0000"/>
                </a:solidFill>
              </a:rPr>
              <a:t>Cross contaminate – Academia to Industry and visa versa</a:t>
            </a:r>
          </a:p>
          <a:p>
            <a:pPr marL="457200" indent="-457200">
              <a:buFont typeface="Arial" panose="020B0604020202020204" pitchFamily="34" charset="0"/>
              <a:buChar char="•"/>
            </a:pPr>
            <a:r>
              <a:rPr lang="en-GB" dirty="0">
                <a:solidFill>
                  <a:srgbClr val="FF0000"/>
                </a:solidFill>
              </a:rPr>
              <a:t>Talk – Future skills to modern industry what business actually need</a:t>
            </a:r>
          </a:p>
        </p:txBody>
      </p:sp>
    </p:spTree>
    <p:extLst>
      <p:ext uri="{BB962C8B-B14F-4D97-AF65-F5344CB8AC3E}">
        <p14:creationId xmlns:p14="http://schemas.microsoft.com/office/powerpoint/2010/main" val="255526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Agenda</a:t>
            </a:r>
          </a:p>
        </p:txBody>
      </p:sp>
      <p:sp>
        <p:nvSpPr>
          <p:cNvPr id="5" name="Content Placeholder 4"/>
          <p:cNvSpPr>
            <a:spLocks noGrp="1"/>
          </p:cNvSpPr>
          <p:nvPr>
            <p:ph idx="1"/>
          </p:nvPr>
        </p:nvSpPr>
        <p:spPr>
          <a:xfrm>
            <a:off x="261258" y="1143000"/>
            <a:ext cx="11633428" cy="5049456"/>
          </a:xfrm>
        </p:spPr>
        <p:txBody>
          <a:bodyPr>
            <a:normAutofit fontScale="70000" lnSpcReduction="20000"/>
          </a:bodyPr>
          <a:lstStyle/>
          <a:p>
            <a:pPr marL="514350" indent="-514350">
              <a:buFont typeface="+mj-lt"/>
              <a:buAutoNum type="arabicPeriod"/>
            </a:pPr>
            <a:r>
              <a:rPr lang="en-GB" dirty="0"/>
              <a:t>Welcome, introductions and apologies – chair</a:t>
            </a:r>
          </a:p>
          <a:p>
            <a:pPr marL="514350" indent="-514350">
              <a:buFont typeface="+mj-lt"/>
              <a:buAutoNum type="arabicPeriod"/>
            </a:pPr>
            <a:r>
              <a:rPr lang="en-GB" dirty="0"/>
              <a:t>Recap – outcomes of the CE members forum on June 8th – Don Ward </a:t>
            </a:r>
          </a:p>
          <a:p>
            <a:pPr marL="514350" indent="-514350">
              <a:buFont typeface="+mj-lt"/>
              <a:buAutoNum type="arabicPeriod"/>
            </a:pPr>
            <a:r>
              <a:rPr lang="en-GB" dirty="0"/>
              <a:t>Confirmation of objectives, development of draft terms of reference</a:t>
            </a:r>
          </a:p>
          <a:p>
            <a:pPr marL="514350" indent="-514350">
              <a:buFont typeface="+mj-lt"/>
              <a:buAutoNum type="arabicPeriod"/>
            </a:pPr>
            <a:r>
              <a:rPr lang="en-GB" dirty="0"/>
              <a:t>Robin Nicholson, The Edge – Collaboration for Change</a:t>
            </a:r>
          </a:p>
          <a:p>
            <a:pPr marL="514350" indent="-514350">
              <a:buFont typeface="+mj-lt"/>
              <a:buAutoNum type="arabicPeriod"/>
            </a:pPr>
            <a:r>
              <a:rPr lang="en-GB" dirty="0"/>
              <a:t>Confirmation of desired work programme</a:t>
            </a:r>
          </a:p>
          <a:p>
            <a:pPr marL="914400" lvl="1" indent="-457200">
              <a:buAutoNum type="alphaLcParenR"/>
            </a:pPr>
            <a:r>
              <a:rPr lang="en-GB" dirty="0"/>
              <a:t>A joint vision statement</a:t>
            </a:r>
          </a:p>
          <a:p>
            <a:pPr marL="914400" lvl="1" indent="-457200">
              <a:buAutoNum type="alphaLcParenR"/>
            </a:pPr>
            <a:r>
              <a:rPr lang="en-GB" dirty="0"/>
              <a:t>Case studies of successful HE/FE-industry impact (“farming the REF”)</a:t>
            </a:r>
          </a:p>
          <a:p>
            <a:pPr marL="914400" lvl="1" indent="-457200">
              <a:buAutoNum type="alphaLcParenR"/>
            </a:pPr>
            <a:r>
              <a:rPr lang="en-GB" dirty="0"/>
              <a:t>A joint guide/’top 10 ideas’ for HE/FE and industry to work better with each other</a:t>
            </a:r>
          </a:p>
          <a:p>
            <a:pPr marL="1428750" lvl="2" indent="-514350">
              <a:buFont typeface="+mj-lt"/>
              <a:buAutoNum type="romanLcPeriod"/>
            </a:pPr>
            <a:r>
              <a:rPr lang="en-GB" dirty="0"/>
              <a:t>New ways to give students tasters of business life</a:t>
            </a:r>
          </a:p>
          <a:p>
            <a:pPr marL="1428750" lvl="2" indent="-514350">
              <a:buFont typeface="+mj-lt"/>
              <a:buAutoNum type="romanLcPeriod"/>
            </a:pPr>
            <a:r>
              <a:rPr lang="en-GB" dirty="0"/>
              <a:t>New teaching models with industry</a:t>
            </a:r>
          </a:p>
          <a:p>
            <a:pPr marL="1428750" lvl="2" indent="-514350">
              <a:buFont typeface="+mj-lt"/>
              <a:buAutoNum type="romanLcPeriod"/>
            </a:pPr>
            <a:r>
              <a:rPr lang="en-GB" dirty="0"/>
              <a:t>Ways to influence HEFE teaching generally</a:t>
            </a:r>
          </a:p>
          <a:p>
            <a:pPr lvl="1"/>
            <a:r>
              <a:rPr lang="en-GB" dirty="0"/>
              <a:t>d) 	Jointly influencing professional institutions to improve the teaching curriculum</a:t>
            </a:r>
          </a:p>
          <a:p>
            <a:pPr lvl="1"/>
            <a:r>
              <a:rPr lang="en-GB" dirty="0"/>
              <a:t>e) 	An annual CE ‘</a:t>
            </a:r>
            <a:r>
              <a:rPr lang="en-GB" dirty="0" err="1"/>
              <a:t>wishlist</a:t>
            </a:r>
            <a:r>
              <a:rPr lang="en-GB" dirty="0"/>
              <a:t>’ of dissertation topics to be compiled with members steering group and theme groups.</a:t>
            </a:r>
          </a:p>
          <a:p>
            <a:pPr marL="514350" indent="-514350">
              <a:buFont typeface="+mj-lt"/>
              <a:buAutoNum type="arabicPeriod"/>
            </a:pPr>
            <a:r>
              <a:rPr lang="en-GB" dirty="0"/>
              <a:t>Resourcing the above – including subgroups to take forward</a:t>
            </a:r>
          </a:p>
          <a:p>
            <a:pPr marL="514350" indent="-514350">
              <a:buFont typeface="+mj-lt"/>
              <a:buAutoNum type="arabicPeriod"/>
            </a:pPr>
            <a:r>
              <a:rPr lang="en-GB" dirty="0"/>
              <a:t>Any other business</a:t>
            </a:r>
          </a:p>
          <a:p>
            <a:pPr marL="514350" indent="-514350">
              <a:buFont typeface="+mj-lt"/>
              <a:buAutoNum type="arabicPeriod"/>
            </a:pPr>
            <a:r>
              <a:rPr lang="en-GB" dirty="0"/>
              <a:t>Dates, venues and agenda items for future meetings </a:t>
            </a:r>
          </a:p>
          <a:p>
            <a:pPr marL="914400" lvl="1" indent="-457200">
              <a:buFont typeface="Arial" panose="020B0604020202020204" pitchFamily="34" charset="0"/>
              <a:buChar char="•"/>
            </a:pPr>
            <a:r>
              <a:rPr lang="en-GB" dirty="0"/>
              <a:t>Dates &amp; venues</a:t>
            </a:r>
          </a:p>
          <a:p>
            <a:pPr marL="914400" lvl="1" indent="-457200">
              <a:buFont typeface="Arial" panose="020B0604020202020204" pitchFamily="34" charset="0"/>
              <a:buChar char="•"/>
            </a:pPr>
            <a:r>
              <a:rPr lang="en-GB" dirty="0"/>
              <a:t>Agenda items</a:t>
            </a:r>
          </a:p>
          <a:p>
            <a:endParaRPr lang="en-GB" dirty="0"/>
          </a:p>
        </p:txBody>
      </p:sp>
    </p:spTree>
    <p:extLst>
      <p:ext uri="{BB962C8B-B14F-4D97-AF65-F5344CB8AC3E}">
        <p14:creationId xmlns:p14="http://schemas.microsoft.com/office/powerpoint/2010/main" val="67978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r>
              <a:rPr lang="en-GB" sz="2800" dirty="0"/>
              <a:t>Are universities equipping the next generation with the skills and awareness of how to innovate?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a:t>Should universities be providing these skills?</a:t>
            </a:r>
          </a:p>
          <a:p>
            <a:pPr marL="457200" indent="-457200">
              <a:buFont typeface="Arial" panose="020B0604020202020204" pitchFamily="34" charset="0"/>
              <a:buChar char="•"/>
            </a:pPr>
            <a:r>
              <a:rPr lang="en-GB" dirty="0"/>
              <a:t>Challenges of changing the curriculum</a:t>
            </a:r>
          </a:p>
          <a:p>
            <a:pPr marL="457200" indent="-457200">
              <a:buFont typeface="Arial" panose="020B0604020202020204" pitchFamily="34" charset="0"/>
              <a:buChar char="•"/>
            </a:pPr>
            <a:r>
              <a:rPr lang="en-GB" dirty="0"/>
              <a:t>What do employers need? Do they need graduates to innovate?</a:t>
            </a:r>
          </a:p>
          <a:p>
            <a:pPr marL="457200" indent="-457200">
              <a:buFont typeface="Arial" panose="020B0604020202020204" pitchFamily="34" charset="0"/>
              <a:buChar char="•"/>
            </a:pPr>
            <a:r>
              <a:rPr lang="en-GB" dirty="0"/>
              <a:t>What you are learning now in education only last 5 years</a:t>
            </a:r>
          </a:p>
          <a:p>
            <a:pPr marL="457200" indent="-457200">
              <a:buFont typeface="Arial" panose="020B0604020202020204" pitchFamily="34" charset="0"/>
              <a:buChar char="•"/>
            </a:pPr>
            <a:r>
              <a:rPr lang="en-GB" dirty="0"/>
              <a:t>Create a culture during university to be creative and innovate</a:t>
            </a:r>
          </a:p>
          <a:p>
            <a:pPr marL="457200" indent="-457200">
              <a:buFont typeface="Arial" panose="020B0604020202020204" pitchFamily="34" charset="0"/>
              <a:buChar char="•"/>
            </a:pPr>
            <a:r>
              <a:rPr lang="en-GB" dirty="0"/>
              <a:t>Target professional institutions </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89665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56930" y="2033439"/>
            <a:ext cx="9711070" cy="2285320"/>
          </a:xfrm>
        </p:spPr>
        <p:txBody>
          <a:bodyPr anchor="ctr">
            <a:normAutofit/>
          </a:bodyPr>
          <a:lstStyle/>
          <a:p>
            <a:r>
              <a:rPr lang="en-GB" sz="3600" dirty="0"/>
              <a:t>Members Forum June 2016</a:t>
            </a:r>
            <a:br>
              <a:rPr lang="en-GB" sz="3600" dirty="0"/>
            </a:br>
            <a:br>
              <a:rPr lang="en-GB" sz="3600" dirty="0"/>
            </a:br>
            <a:r>
              <a:rPr lang="en-GB" sz="3600" b="0" dirty="0"/>
              <a:t>Improving collaboration between industry </a:t>
            </a:r>
            <a:br>
              <a:rPr lang="en-GB" sz="3600" b="0" dirty="0"/>
            </a:br>
            <a:r>
              <a:rPr lang="en-GB" sz="3600" b="0" dirty="0"/>
              <a:t>and universities/colleges for mutual benefit</a:t>
            </a:r>
          </a:p>
        </p:txBody>
      </p:sp>
      <p:sp>
        <p:nvSpPr>
          <p:cNvPr id="3" name="Subtitle 2"/>
          <p:cNvSpPr>
            <a:spLocks noGrp="1"/>
          </p:cNvSpPr>
          <p:nvPr>
            <p:ph type="subTitle" idx="1"/>
          </p:nvPr>
        </p:nvSpPr>
        <p:spPr>
          <a:xfrm>
            <a:off x="1240465" y="3683317"/>
            <a:ext cx="9144000" cy="2602819"/>
          </a:xfrm>
        </p:spPr>
        <p:txBody>
          <a:bodyPr anchor="ctr">
            <a:normAutofit/>
          </a:bodyPr>
          <a:lstStyle/>
          <a:p>
            <a:endParaRPr lang="en-GB" b="1" dirty="0"/>
          </a:p>
          <a:p>
            <a:endParaRPr lang="en-GB" b="1" dirty="0"/>
          </a:p>
        </p:txBody>
      </p:sp>
    </p:spTree>
    <p:custDataLst>
      <p:tags r:id="rId1"/>
    </p:custDataLst>
    <p:extLst>
      <p:ext uri="{BB962C8B-B14F-4D97-AF65-F5344CB8AC3E}">
        <p14:creationId xmlns:p14="http://schemas.microsoft.com/office/powerpoint/2010/main" val="169650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r>
              <a:rPr lang="en-GB" dirty="0"/>
              <a:t>Constructing Excellence</a:t>
            </a:r>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
        <p:nvSpPr>
          <p:cNvPr id="2" name="Content Placeholder 1"/>
          <p:cNvSpPr>
            <a:spLocks noGrp="1"/>
          </p:cNvSpPr>
          <p:nvPr>
            <p:ph idx="1"/>
          </p:nvPr>
        </p:nvSpPr>
        <p:spPr>
          <a:xfrm>
            <a:off x="261258" y="1143000"/>
            <a:ext cx="7998822" cy="4395651"/>
          </a:xfrm>
        </p:spPr>
        <p:txBody>
          <a:bodyPr/>
          <a:lstStyle/>
          <a:p>
            <a:pPr algn="ctr"/>
            <a:r>
              <a:rPr lang="en-GB" dirty="0"/>
              <a:t>Not-for-profit think tank</a:t>
            </a:r>
            <a:br>
              <a:rPr lang="en-GB" dirty="0"/>
            </a:br>
            <a:r>
              <a:rPr lang="en-GB" dirty="0"/>
              <a:t>and best practice organisation</a:t>
            </a:r>
          </a:p>
          <a:p>
            <a:pPr algn="ctr"/>
            <a:br>
              <a:rPr lang="en-GB" dirty="0"/>
            </a:br>
            <a:r>
              <a:rPr lang="en-GB" dirty="0"/>
              <a:t>A platform for industry improvement</a:t>
            </a:r>
          </a:p>
          <a:p>
            <a:pPr algn="ctr"/>
            <a:r>
              <a:rPr lang="en-GB" dirty="0"/>
              <a:t>to deliver better value</a:t>
            </a:r>
          </a:p>
          <a:p>
            <a:pPr algn="ctr"/>
            <a:r>
              <a:rPr lang="en-GB" dirty="0"/>
              <a:t>for  clients, industry and users</a:t>
            </a:r>
          </a:p>
          <a:p>
            <a:pPr algn="ctr"/>
            <a:r>
              <a:rPr lang="en-GB" dirty="0"/>
              <a:t>through collaborative working</a:t>
            </a:r>
          </a:p>
          <a:p>
            <a:pPr algn="ctr"/>
            <a:endParaRPr lang="en-GB" b="1" dirty="0">
              <a:solidFill>
                <a:srgbClr val="7030A0"/>
              </a:solidFill>
            </a:endParaRPr>
          </a:p>
          <a:p>
            <a:pPr algn="ctr"/>
            <a:r>
              <a:rPr lang="en-GB" b="1" dirty="0">
                <a:solidFill>
                  <a:schemeClr val="accent1">
                    <a:lumMod val="75000"/>
                  </a:schemeClr>
                </a:solidFill>
              </a:rPr>
              <a:t>“Excellence through Collaboration”</a:t>
            </a:r>
          </a:p>
          <a:p>
            <a:endParaRPr lang="en-GB" dirty="0"/>
          </a:p>
        </p:txBody>
      </p:sp>
      <p:pic>
        <p:nvPicPr>
          <p:cNvPr id="6" name="Picture 5"/>
          <p:cNvPicPr>
            <a:picLocks noChangeAspect="1"/>
          </p:cNvPicPr>
          <p:nvPr/>
        </p:nvPicPr>
        <p:blipFill>
          <a:blip r:embed="rId7"/>
          <a:stretch>
            <a:fillRect/>
          </a:stretch>
        </p:blipFill>
        <p:spPr>
          <a:xfrm>
            <a:off x="8563688" y="1869440"/>
            <a:ext cx="2819957" cy="4018556"/>
          </a:xfrm>
          <a:prstGeom prst="rect">
            <a:avLst/>
          </a:prstGeom>
          <a:ln>
            <a:solidFill>
              <a:schemeClr val="tx1"/>
            </a:solidFill>
          </a:ln>
        </p:spPr>
      </p:pic>
    </p:spTree>
    <p:custDataLst>
      <p:tags r:id="rId1"/>
    </p:custDataLst>
    <p:extLst>
      <p:ext uri="{BB962C8B-B14F-4D97-AF65-F5344CB8AC3E}">
        <p14:creationId xmlns:p14="http://schemas.microsoft.com/office/powerpoint/2010/main" val="2751366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7304862" y="1516992"/>
            <a:ext cx="3645620" cy="2280645"/>
          </a:xfrm>
          <a:prstGeom prst="rect">
            <a:avLst/>
          </a:prstGeom>
        </p:spPr>
      </p:pic>
      <p:sp>
        <p:nvSpPr>
          <p:cNvPr id="10243" name="Rectangle 19"/>
          <p:cNvSpPr>
            <a:spLocks noGrp="1" noChangeArrowheads="1"/>
          </p:cNvSpPr>
          <p:nvPr>
            <p:ph type="title"/>
          </p:nvPr>
        </p:nvSpPr>
        <p:spPr>
          <a:xfrm>
            <a:off x="261259" y="368626"/>
            <a:ext cx="8866413" cy="662697"/>
          </a:xfrm>
        </p:spPr>
        <p:txBody>
          <a:bodyPr>
            <a:normAutofit fontScale="90000"/>
          </a:bodyPr>
          <a:lstStyle/>
          <a:p>
            <a:br>
              <a:rPr lang="en-GB" dirty="0"/>
            </a:br>
            <a:r>
              <a:rPr lang="en-GB" dirty="0"/>
              <a:t>The Constructing Excellence movement</a:t>
            </a:r>
            <a:br>
              <a:rPr lang="en-GB" dirty="0"/>
            </a:br>
            <a:r>
              <a:rPr lang="en-GB" b="0" dirty="0"/>
              <a:t>80 national members, 9 regional Centres, 35 local best practice Clubs (2000 members), 650 G4C members, 9 partners in the International Alliance</a:t>
            </a:r>
          </a:p>
        </p:txBody>
      </p:sp>
      <p:grpSp>
        <p:nvGrpSpPr>
          <p:cNvPr id="5" name="Group 4"/>
          <p:cNvGrpSpPr>
            <a:grpSpLocks noChangeAspect="1"/>
          </p:cNvGrpSpPr>
          <p:nvPr/>
        </p:nvGrpSpPr>
        <p:grpSpPr bwMode="auto">
          <a:xfrm>
            <a:off x="87445" y="2453740"/>
            <a:ext cx="2932024" cy="3449812"/>
            <a:chOff x="487" y="1157"/>
            <a:chExt cx="2316" cy="2725"/>
          </a:xfrm>
        </p:grpSpPr>
        <p:sp>
          <p:nvSpPr>
            <p:cNvPr id="6" name="AutoShape 3"/>
            <p:cNvSpPr>
              <a:spLocks noChangeAspect="1" noChangeArrowheads="1" noTextEdit="1"/>
            </p:cNvSpPr>
            <p:nvPr/>
          </p:nvSpPr>
          <p:spPr bwMode="auto">
            <a:xfrm>
              <a:off x="487" y="1157"/>
              <a:ext cx="2316" cy="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 y="1157"/>
              <a:ext cx="2319" cy="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8"/>
          <a:stretch>
            <a:fillRect/>
          </a:stretch>
        </p:blipFill>
        <p:spPr>
          <a:xfrm>
            <a:off x="8504650" y="4059040"/>
            <a:ext cx="2863002" cy="1440000"/>
          </a:xfrm>
          <a:prstGeom prst="rect">
            <a:avLst/>
          </a:prstGeom>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569700" y="6235700"/>
            <a:ext cx="406400" cy="406400"/>
          </a:xfrm>
          <a:prstGeom prst="rect">
            <a:avLst/>
          </a:prstGeom>
        </p:spPr>
      </p:pic>
      <p:pic>
        <p:nvPicPr>
          <p:cNvPr id="8" name="Picture 7"/>
          <p:cNvPicPr>
            <a:picLocks noChangeAspect="1"/>
          </p:cNvPicPr>
          <p:nvPr/>
        </p:nvPicPr>
        <p:blipFill rotWithShape="1">
          <a:blip r:embed="rId10"/>
          <a:srcRect t="8170" b="31312"/>
          <a:stretch/>
        </p:blipFill>
        <p:spPr>
          <a:xfrm>
            <a:off x="3423705" y="4463552"/>
            <a:ext cx="4135342" cy="1662928"/>
          </a:xfrm>
          <a:prstGeom prst="rect">
            <a:avLst/>
          </a:prstGeom>
        </p:spPr>
      </p:pic>
      <p:pic>
        <p:nvPicPr>
          <p:cNvPr id="3" name="Picture 2"/>
          <p:cNvPicPr>
            <a:picLocks noChangeAspect="1"/>
          </p:cNvPicPr>
          <p:nvPr/>
        </p:nvPicPr>
        <p:blipFill>
          <a:blip r:embed="rId11"/>
          <a:stretch>
            <a:fillRect/>
          </a:stretch>
        </p:blipFill>
        <p:spPr>
          <a:xfrm>
            <a:off x="3413545" y="1840987"/>
            <a:ext cx="4156087" cy="2337659"/>
          </a:xfrm>
          <a:prstGeom prst="rect">
            <a:avLst/>
          </a:prstGeom>
          <a:ln>
            <a:solidFill>
              <a:schemeClr val="tx1"/>
            </a:solidFill>
          </a:ln>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37585" y="1968354"/>
            <a:ext cx="2175651" cy="505669"/>
          </a:xfrm>
          <a:prstGeom prst="rect">
            <a:avLst/>
          </a:prstGeom>
        </p:spPr>
      </p:pic>
      <p:pic>
        <p:nvPicPr>
          <p:cNvPr id="12" name="Picture 11" descr="CC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3069" y="1840987"/>
            <a:ext cx="2189635" cy="542349"/>
          </a:xfrm>
          <a:prstGeom prst="rect">
            <a:avLst/>
          </a:prstGeom>
          <a:noFill/>
          <a:ln>
            <a:noFill/>
          </a:ln>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91165" y="5723665"/>
            <a:ext cx="2393768" cy="512035"/>
          </a:xfrm>
          <a:prstGeom prst="rect">
            <a:avLst/>
          </a:prstGeom>
        </p:spPr>
      </p:pic>
      <p:pic>
        <p:nvPicPr>
          <p:cNvPr id="14" name="Pictur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529202" y="4401215"/>
            <a:ext cx="28384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50993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89572" y="2249386"/>
            <a:ext cx="2002317" cy="310359"/>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5922" y="2562319"/>
            <a:ext cx="458495" cy="497875"/>
          </a:xfrm>
          <a:prstGeom prst="rect">
            <a:avLst/>
          </a:prstGeom>
        </p:spPr>
      </p:pic>
      <p:pic>
        <p:nvPicPr>
          <p:cNvPr id="70" name="Picture 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48611" y="3058872"/>
            <a:ext cx="591436" cy="734196"/>
          </a:xfrm>
          <a:prstGeom prst="rect">
            <a:avLst/>
          </a:prstGeom>
        </p:spPr>
      </p:pic>
      <p:pic>
        <p:nvPicPr>
          <p:cNvPr id="29" name="Picture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98697" y="2141671"/>
            <a:ext cx="796963" cy="369086"/>
          </a:xfrm>
          <a:prstGeom prst="rect">
            <a:avLst/>
          </a:prstGeom>
        </p:spPr>
      </p:pic>
      <p:pic>
        <p:nvPicPr>
          <p:cNvPr id="75" name="Picture 7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20865" y="3090226"/>
            <a:ext cx="975438" cy="487719"/>
          </a:xfrm>
          <a:prstGeom prst="rect">
            <a:avLst/>
          </a:prstGeom>
        </p:spPr>
      </p:pic>
      <p:pic>
        <p:nvPicPr>
          <p:cNvPr id="28" name="Picture 2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77746" y="4813475"/>
            <a:ext cx="1522226" cy="390705"/>
          </a:xfrm>
          <a:prstGeom prst="rect">
            <a:avLst/>
          </a:prstGeom>
        </p:spPr>
      </p:pic>
      <p:pic>
        <p:nvPicPr>
          <p:cNvPr id="23" name="Picture 2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67234" y="4480277"/>
            <a:ext cx="1246944" cy="327394"/>
          </a:xfrm>
          <a:prstGeom prst="rect">
            <a:avLst/>
          </a:prstGeom>
        </p:spPr>
      </p:pic>
      <p:pic>
        <p:nvPicPr>
          <p:cNvPr id="22" name="Picture 2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708458" y="4135261"/>
            <a:ext cx="1078726" cy="343231"/>
          </a:xfrm>
          <a:prstGeom prst="rect">
            <a:avLst/>
          </a:prstGeom>
        </p:spPr>
      </p:pic>
      <p:pic>
        <p:nvPicPr>
          <p:cNvPr id="20" name="Picture 1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518550" y="2359414"/>
            <a:ext cx="1233959" cy="383187"/>
          </a:xfrm>
          <a:prstGeom prst="rect">
            <a:avLst/>
          </a:prstGeom>
        </p:spPr>
      </p:pic>
      <p:pic>
        <p:nvPicPr>
          <p:cNvPr id="18" name="Picture 1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24655" y="2786988"/>
            <a:ext cx="1192316" cy="324310"/>
          </a:xfrm>
          <a:prstGeom prst="rect">
            <a:avLst/>
          </a:prstGeom>
        </p:spPr>
      </p:pic>
      <p:sp>
        <p:nvSpPr>
          <p:cNvPr id="2" name="Title 1"/>
          <p:cNvSpPr>
            <a:spLocks noGrp="1"/>
          </p:cNvSpPr>
          <p:nvPr>
            <p:ph type="title"/>
          </p:nvPr>
        </p:nvSpPr>
        <p:spPr>
          <a:xfrm>
            <a:off x="261259" y="264180"/>
            <a:ext cx="8866413" cy="662697"/>
          </a:xfrm>
        </p:spPr>
        <p:txBody>
          <a:bodyPr>
            <a:normAutofit fontScale="90000"/>
          </a:bodyPr>
          <a:lstStyle/>
          <a:p>
            <a:pPr lvl="0"/>
            <a:r>
              <a:rPr lang="en-GB" altLang="en-US" dirty="0"/>
              <a:t>National members</a:t>
            </a:r>
            <a:br>
              <a:rPr lang="en-GB" altLang="en-US" dirty="0">
                <a:solidFill>
                  <a:srgbClr val="DF7A00"/>
                </a:solidFill>
              </a:rPr>
            </a:br>
            <a:r>
              <a:rPr lang="en-GB" altLang="en-US" dirty="0">
                <a:solidFill>
                  <a:srgbClr val="DF7A00"/>
                </a:solidFill>
              </a:rPr>
              <a:t>Clients at the heart </a:t>
            </a:r>
          </a:p>
        </p:txBody>
      </p:sp>
      <p:pic>
        <p:nvPicPr>
          <p:cNvPr id="5" name="Picture 4" descr="CCG"/>
          <p:cNvPicPr/>
          <p:nvPr/>
        </p:nvPicPr>
        <p:blipFill>
          <a:blip r:embed="rId15" cstate="screen">
            <a:extLst>
              <a:ext uri="{28A0092B-C50C-407E-A947-70E740481C1C}">
                <a14:useLocalDpi xmlns:a14="http://schemas.microsoft.com/office/drawing/2010/main"/>
              </a:ext>
            </a:extLst>
          </a:blip>
          <a:srcRect/>
          <a:stretch>
            <a:fillRect/>
          </a:stretch>
        </p:blipFill>
        <p:spPr bwMode="auto">
          <a:xfrm>
            <a:off x="9230497" y="5359136"/>
            <a:ext cx="2556000" cy="540000"/>
          </a:xfrm>
          <a:prstGeom prst="rect">
            <a:avLst/>
          </a:prstGeom>
          <a:noFill/>
          <a:ln>
            <a:noFill/>
          </a:ln>
        </p:spPr>
      </p:pic>
      <p:pic>
        <p:nvPicPr>
          <p:cNvPr id="93" name="Picture 9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655174" y="3159410"/>
            <a:ext cx="1022271" cy="263853"/>
          </a:xfrm>
          <a:prstGeom prst="rect">
            <a:avLst/>
          </a:prstGeom>
        </p:spPr>
      </p:pic>
      <p:pic>
        <p:nvPicPr>
          <p:cNvPr id="95" name="Picture 94"/>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4966" y="1530058"/>
            <a:ext cx="1431721" cy="182486"/>
          </a:xfrm>
          <a:prstGeom prst="rect">
            <a:avLst/>
          </a:prstGeom>
        </p:spPr>
      </p:pic>
      <p:pic>
        <p:nvPicPr>
          <p:cNvPr id="96" name="Picture 95"/>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409966" y="806599"/>
            <a:ext cx="1016578" cy="320350"/>
          </a:xfrm>
          <a:prstGeom prst="rect">
            <a:avLst/>
          </a:prstGeom>
        </p:spPr>
      </p:pic>
      <p:pic>
        <p:nvPicPr>
          <p:cNvPr id="97" name="Picture 96"/>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1478339" y="4459857"/>
            <a:ext cx="770007" cy="678944"/>
          </a:xfrm>
          <a:prstGeom prst="rect">
            <a:avLst/>
          </a:prstGeom>
        </p:spPr>
      </p:pic>
      <p:pic>
        <p:nvPicPr>
          <p:cNvPr id="98" name="Picture 97"/>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263774" y="1283925"/>
            <a:ext cx="646122" cy="303728"/>
          </a:xfrm>
          <a:prstGeom prst="rect">
            <a:avLst/>
          </a:prstGeom>
        </p:spPr>
      </p:pic>
      <p:pic>
        <p:nvPicPr>
          <p:cNvPr id="102" name="Picture 101"/>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9391692" y="1050539"/>
            <a:ext cx="1222135" cy="372809"/>
          </a:xfrm>
          <a:prstGeom prst="rect">
            <a:avLst/>
          </a:prstGeom>
        </p:spPr>
      </p:pic>
      <p:pic>
        <p:nvPicPr>
          <p:cNvPr id="108" name="Picture 107"/>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966600" y="2666314"/>
            <a:ext cx="1470727" cy="310431"/>
          </a:xfrm>
          <a:prstGeom prst="rect">
            <a:avLst/>
          </a:prstGeom>
        </p:spPr>
      </p:pic>
      <p:pic>
        <p:nvPicPr>
          <p:cNvPr id="109" name="Picture 108"/>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5024344" y="3473124"/>
            <a:ext cx="1843386" cy="279246"/>
          </a:xfrm>
          <a:prstGeom prst="rect">
            <a:avLst/>
          </a:prstGeom>
        </p:spPr>
      </p:pic>
      <p:pic>
        <p:nvPicPr>
          <p:cNvPr id="110" name="Picture 109"/>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734024" y="2719270"/>
            <a:ext cx="791638" cy="605408"/>
          </a:xfrm>
          <a:prstGeom prst="rect">
            <a:avLst/>
          </a:prstGeom>
        </p:spPr>
      </p:pic>
      <p:pic>
        <p:nvPicPr>
          <p:cNvPr id="113" name="Picture 112"/>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298199" y="2118099"/>
            <a:ext cx="1151607" cy="303840"/>
          </a:xfrm>
          <a:prstGeom prst="rect">
            <a:avLst/>
          </a:prstGeom>
        </p:spPr>
      </p:pic>
      <p:pic>
        <p:nvPicPr>
          <p:cNvPr id="114" name="Picture 113"/>
          <p:cNvPicPr>
            <a:picLocks noChangeAspect="1"/>
          </p:cNvPicPr>
          <p:nvPr/>
        </p:nvPicPr>
        <p:blipFill rotWithShape="1">
          <a:blip r:embed="rId26" cstate="screen">
            <a:extLst>
              <a:ext uri="{28A0092B-C50C-407E-A947-70E740481C1C}">
                <a14:useLocalDpi xmlns:a14="http://schemas.microsoft.com/office/drawing/2010/main"/>
              </a:ext>
            </a:extLst>
          </a:blip>
          <a:srcRect t="12900" b="21011"/>
          <a:stretch/>
        </p:blipFill>
        <p:spPr>
          <a:xfrm>
            <a:off x="4198931" y="5008828"/>
            <a:ext cx="855179" cy="324805"/>
          </a:xfrm>
          <a:prstGeom prst="rect">
            <a:avLst/>
          </a:prstGeom>
        </p:spPr>
      </p:pic>
      <p:pic>
        <p:nvPicPr>
          <p:cNvPr id="117" name="Picture 116"/>
          <p:cNvPicPr>
            <a:picLocks noChangeAspect="1"/>
          </p:cNvPicPr>
          <p:nvPr/>
        </p:nvPicPr>
        <p:blipFill rotWithShape="1">
          <a:blip r:embed="rId27" cstate="screen">
            <a:extLst>
              <a:ext uri="{28A0092B-C50C-407E-A947-70E740481C1C}">
                <a14:useLocalDpi xmlns:a14="http://schemas.microsoft.com/office/drawing/2010/main"/>
              </a:ext>
            </a:extLst>
          </a:blip>
          <a:srcRect l="15616" t="17301" r="10827"/>
          <a:stretch/>
        </p:blipFill>
        <p:spPr>
          <a:xfrm>
            <a:off x="2053014" y="1051396"/>
            <a:ext cx="786175" cy="583012"/>
          </a:xfrm>
          <a:prstGeom prst="rect">
            <a:avLst/>
          </a:prstGeom>
        </p:spPr>
      </p:pic>
      <p:pic>
        <p:nvPicPr>
          <p:cNvPr id="118" name="Picture 117"/>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5952692" y="2950334"/>
            <a:ext cx="859484" cy="370947"/>
          </a:xfrm>
          <a:prstGeom prst="rect">
            <a:avLst/>
          </a:prstGeom>
        </p:spPr>
      </p:pic>
      <p:pic>
        <p:nvPicPr>
          <p:cNvPr id="120" name="Picture 119"/>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5999666" y="5353451"/>
            <a:ext cx="1059988" cy="339859"/>
          </a:xfrm>
          <a:prstGeom prst="rect">
            <a:avLst/>
          </a:prstGeom>
        </p:spPr>
      </p:pic>
      <p:pic>
        <p:nvPicPr>
          <p:cNvPr id="121" name="Picture 120"/>
          <p:cNvPicPr>
            <a:picLocks noChangeAspect="1"/>
          </p:cNvPicPr>
          <p:nvPr/>
        </p:nvPicPr>
        <p:blipFill rotWithShape="1">
          <a:blip r:embed="rId30" cstate="screen">
            <a:extLst>
              <a:ext uri="{28A0092B-C50C-407E-A947-70E740481C1C}">
                <a14:useLocalDpi xmlns:a14="http://schemas.microsoft.com/office/drawing/2010/main"/>
              </a:ext>
            </a:extLst>
          </a:blip>
          <a:srcRect/>
          <a:stretch/>
        </p:blipFill>
        <p:spPr>
          <a:xfrm>
            <a:off x="2896410" y="2581899"/>
            <a:ext cx="863576" cy="487486"/>
          </a:xfrm>
          <a:prstGeom prst="rect">
            <a:avLst/>
          </a:prstGeom>
        </p:spPr>
      </p:pic>
      <p:pic>
        <p:nvPicPr>
          <p:cNvPr id="122" name="Picture 121"/>
          <p:cNvPicPr>
            <a:picLocks noChangeAspect="1"/>
          </p:cNvPicPr>
          <p:nvPr/>
        </p:nvPicPr>
        <p:blipFill>
          <a:blip r:embed="rId31">
            <a:extLst>
              <a:ext uri="{28A0092B-C50C-407E-A947-70E740481C1C}">
                <a14:useLocalDpi xmlns:a14="http://schemas.microsoft.com/office/drawing/2010/main"/>
              </a:ext>
            </a:extLst>
          </a:blip>
          <a:stretch>
            <a:fillRect/>
          </a:stretch>
        </p:blipFill>
        <p:spPr>
          <a:xfrm>
            <a:off x="9617407" y="2596074"/>
            <a:ext cx="1128224" cy="325576"/>
          </a:xfrm>
          <a:prstGeom prst="rect">
            <a:avLst/>
          </a:prstGeom>
        </p:spPr>
      </p:pic>
      <p:pic>
        <p:nvPicPr>
          <p:cNvPr id="124" name="Picture 123"/>
          <p:cNvPicPr>
            <a:picLocks noChangeAspect="1"/>
          </p:cNvPicPr>
          <p:nvPr/>
        </p:nvPicPr>
        <p:blipFill>
          <a:blip r:embed="rId32">
            <a:extLst>
              <a:ext uri="{28A0092B-C50C-407E-A947-70E740481C1C}">
                <a14:useLocalDpi xmlns:a14="http://schemas.microsoft.com/office/drawing/2010/main"/>
              </a:ext>
            </a:extLst>
          </a:blip>
          <a:stretch>
            <a:fillRect/>
          </a:stretch>
        </p:blipFill>
        <p:spPr>
          <a:xfrm>
            <a:off x="290634" y="4740665"/>
            <a:ext cx="725037" cy="356449"/>
          </a:xfrm>
          <a:prstGeom prst="rect">
            <a:avLst/>
          </a:prstGeom>
        </p:spPr>
      </p:pic>
      <p:pic>
        <p:nvPicPr>
          <p:cNvPr id="126" name="Picture 125"/>
          <p:cNvPicPr>
            <a:picLocks noChangeAspect="1"/>
          </p:cNvPicPr>
          <p:nvPr/>
        </p:nvPicPr>
        <p:blipFill>
          <a:blip r:embed="rId33">
            <a:extLst>
              <a:ext uri="{28A0092B-C50C-407E-A947-70E740481C1C}">
                <a14:useLocalDpi xmlns:a14="http://schemas.microsoft.com/office/drawing/2010/main"/>
              </a:ext>
            </a:extLst>
          </a:blip>
          <a:stretch>
            <a:fillRect/>
          </a:stretch>
        </p:blipFill>
        <p:spPr>
          <a:xfrm>
            <a:off x="4828550" y="4547143"/>
            <a:ext cx="1396571" cy="328624"/>
          </a:xfrm>
          <a:prstGeom prst="rect">
            <a:avLst/>
          </a:prstGeom>
        </p:spPr>
      </p:pic>
      <p:pic>
        <p:nvPicPr>
          <p:cNvPr id="129" name="Picture 128"/>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9930478" y="3099557"/>
            <a:ext cx="714543" cy="606813"/>
          </a:xfrm>
          <a:prstGeom prst="rect">
            <a:avLst/>
          </a:prstGeom>
        </p:spPr>
      </p:pic>
      <p:pic>
        <p:nvPicPr>
          <p:cNvPr id="131" name="Picture 130"/>
          <p:cNvPicPr>
            <a:picLocks noChangeAspect="1"/>
          </p:cNvPicPr>
          <p:nvPr/>
        </p:nvPicPr>
        <p:blipFill rotWithShape="1">
          <a:blip r:embed="rId35" cstate="screen">
            <a:extLst>
              <a:ext uri="{28A0092B-C50C-407E-A947-70E740481C1C}">
                <a14:useLocalDpi xmlns:a14="http://schemas.microsoft.com/office/drawing/2010/main"/>
              </a:ext>
            </a:extLst>
          </a:blip>
          <a:srcRect/>
          <a:stretch/>
        </p:blipFill>
        <p:spPr>
          <a:xfrm>
            <a:off x="3761448" y="3388789"/>
            <a:ext cx="1120198" cy="279642"/>
          </a:xfrm>
          <a:prstGeom prst="rect">
            <a:avLst/>
          </a:prstGeom>
        </p:spPr>
      </p:pic>
      <p:pic>
        <p:nvPicPr>
          <p:cNvPr id="133" name="Picture 132"/>
          <p:cNvPicPr>
            <a:picLocks noChangeAspect="1"/>
          </p:cNvPicPr>
          <p:nvPr/>
        </p:nvPicPr>
        <p:blipFill>
          <a:blip r:embed="rId36">
            <a:extLst>
              <a:ext uri="{28A0092B-C50C-407E-A947-70E740481C1C}">
                <a14:useLocalDpi xmlns:a14="http://schemas.microsoft.com/office/drawing/2010/main"/>
              </a:ext>
            </a:extLst>
          </a:blip>
          <a:stretch>
            <a:fillRect/>
          </a:stretch>
        </p:blipFill>
        <p:spPr>
          <a:xfrm>
            <a:off x="5161433" y="1263507"/>
            <a:ext cx="940664" cy="368657"/>
          </a:xfrm>
          <a:prstGeom prst="rect">
            <a:avLst/>
          </a:prstGeom>
        </p:spPr>
      </p:pic>
      <p:pic>
        <p:nvPicPr>
          <p:cNvPr id="134" name="Picture 133"/>
          <p:cNvPicPr>
            <a:picLocks noChangeAspect="1"/>
          </p:cNvPicPr>
          <p:nvPr/>
        </p:nvPicPr>
        <p:blipFill>
          <a:blip r:embed="rId37">
            <a:extLst>
              <a:ext uri="{28A0092B-C50C-407E-A947-70E740481C1C}">
                <a14:useLocalDpi xmlns:a14="http://schemas.microsoft.com/office/drawing/2010/main"/>
              </a:ext>
            </a:extLst>
          </a:blip>
          <a:stretch>
            <a:fillRect/>
          </a:stretch>
        </p:blipFill>
        <p:spPr>
          <a:xfrm>
            <a:off x="4202642" y="1932472"/>
            <a:ext cx="1592562" cy="286570"/>
          </a:xfrm>
          <a:prstGeom prst="rect">
            <a:avLst/>
          </a:prstGeom>
        </p:spPr>
      </p:pic>
      <p:pic>
        <p:nvPicPr>
          <p:cNvPr id="138" name="Picture 137"/>
          <p:cNvPicPr>
            <a:picLocks noChangeAspect="1"/>
          </p:cNvPicPr>
          <p:nvPr/>
        </p:nvPicPr>
        <p:blipFill>
          <a:blip r:embed="rId38">
            <a:extLst>
              <a:ext uri="{28A0092B-C50C-407E-A947-70E740481C1C}">
                <a14:useLocalDpi xmlns:a14="http://schemas.microsoft.com/office/drawing/2010/main"/>
              </a:ext>
            </a:extLst>
          </a:blip>
          <a:stretch>
            <a:fillRect/>
          </a:stretch>
        </p:blipFill>
        <p:spPr>
          <a:xfrm>
            <a:off x="4965708" y="4368494"/>
            <a:ext cx="1282918" cy="158376"/>
          </a:xfrm>
          <a:prstGeom prst="rect">
            <a:avLst/>
          </a:prstGeom>
        </p:spPr>
      </p:pic>
      <p:pic>
        <p:nvPicPr>
          <p:cNvPr id="139" name="Picture 138"/>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9280858" y="3992728"/>
            <a:ext cx="1136448" cy="341125"/>
          </a:xfrm>
          <a:prstGeom prst="rect">
            <a:avLst/>
          </a:prstGeom>
        </p:spPr>
      </p:pic>
      <p:pic>
        <p:nvPicPr>
          <p:cNvPr id="140" name="Picture 139"/>
          <p:cNvPicPr>
            <a:picLocks noChangeAspect="1"/>
          </p:cNvPicPr>
          <p:nvPr/>
        </p:nvPicPr>
        <p:blipFill rotWithShape="1">
          <a:blip r:embed="rId40" cstate="screen">
            <a:extLst>
              <a:ext uri="{28A0092B-C50C-407E-A947-70E740481C1C}">
                <a14:useLocalDpi xmlns:a14="http://schemas.microsoft.com/office/drawing/2010/main"/>
              </a:ext>
            </a:extLst>
          </a:blip>
          <a:srcRect/>
          <a:stretch/>
        </p:blipFill>
        <p:spPr>
          <a:xfrm>
            <a:off x="5301075" y="5164617"/>
            <a:ext cx="1745617" cy="204471"/>
          </a:xfrm>
          <a:prstGeom prst="rect">
            <a:avLst/>
          </a:prstGeom>
        </p:spPr>
      </p:pic>
      <p:pic>
        <p:nvPicPr>
          <p:cNvPr id="143" name="Picture 142"/>
          <p:cNvPicPr>
            <a:picLocks noChangeAspect="1"/>
          </p:cNvPicPr>
          <p:nvPr/>
        </p:nvPicPr>
        <p:blipFill>
          <a:blip r:embed="rId41">
            <a:extLst>
              <a:ext uri="{28A0092B-C50C-407E-A947-70E740481C1C}">
                <a14:useLocalDpi xmlns:a14="http://schemas.microsoft.com/office/drawing/2010/main"/>
              </a:ext>
            </a:extLst>
          </a:blip>
          <a:stretch>
            <a:fillRect/>
          </a:stretch>
        </p:blipFill>
        <p:spPr>
          <a:xfrm>
            <a:off x="4150667" y="3629050"/>
            <a:ext cx="752928" cy="371242"/>
          </a:xfrm>
          <a:prstGeom prst="rect">
            <a:avLst/>
          </a:prstGeom>
        </p:spPr>
      </p:pic>
      <p:pic>
        <p:nvPicPr>
          <p:cNvPr id="145" name="Picture 144"/>
          <p:cNvPicPr>
            <a:picLocks noChangeAspect="1"/>
          </p:cNvPicPr>
          <p:nvPr/>
        </p:nvPicPr>
        <p:blipFill rotWithShape="1">
          <a:blip r:embed="rId42" cstate="screen">
            <a:extLst>
              <a:ext uri="{28A0092B-C50C-407E-A947-70E740481C1C}">
                <a14:useLocalDpi xmlns:a14="http://schemas.microsoft.com/office/drawing/2010/main"/>
              </a:ext>
            </a:extLst>
          </a:blip>
          <a:srcRect/>
          <a:stretch/>
        </p:blipFill>
        <p:spPr>
          <a:xfrm>
            <a:off x="2578786" y="3651495"/>
            <a:ext cx="1430562" cy="309416"/>
          </a:xfrm>
          <a:prstGeom prst="rect">
            <a:avLst/>
          </a:prstGeom>
        </p:spPr>
      </p:pic>
      <p:pic>
        <p:nvPicPr>
          <p:cNvPr id="146" name="Picture 145"/>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4816202" y="3124433"/>
            <a:ext cx="1055791" cy="297887"/>
          </a:xfrm>
          <a:prstGeom prst="rect">
            <a:avLst/>
          </a:prstGeom>
        </p:spPr>
      </p:pic>
      <p:pic>
        <p:nvPicPr>
          <p:cNvPr id="148" name="Picture 147"/>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1734516" y="5211296"/>
            <a:ext cx="794531" cy="448121"/>
          </a:xfrm>
          <a:prstGeom prst="rect">
            <a:avLst/>
          </a:prstGeom>
        </p:spPr>
      </p:pic>
      <p:pic>
        <p:nvPicPr>
          <p:cNvPr id="149" name="Picture 148"/>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6380338" y="1284032"/>
            <a:ext cx="1228160" cy="360516"/>
          </a:xfrm>
          <a:prstGeom prst="rect">
            <a:avLst/>
          </a:prstGeom>
        </p:spPr>
      </p:pic>
      <p:pic>
        <p:nvPicPr>
          <p:cNvPr id="152" name="Picture 151"/>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8890197" y="4453377"/>
            <a:ext cx="1612654" cy="299179"/>
          </a:xfrm>
          <a:prstGeom prst="rect">
            <a:avLst/>
          </a:prstGeom>
        </p:spPr>
      </p:pic>
      <p:pic>
        <p:nvPicPr>
          <p:cNvPr id="153" name="Picture 152"/>
          <p:cNvPicPr>
            <a:picLocks noChangeAspect="1"/>
          </p:cNvPicPr>
          <p:nvPr/>
        </p:nvPicPr>
        <p:blipFill>
          <a:blip r:embed="rId47">
            <a:extLst>
              <a:ext uri="{28A0092B-C50C-407E-A947-70E740481C1C}">
                <a14:useLocalDpi xmlns:a14="http://schemas.microsoft.com/office/drawing/2010/main"/>
              </a:ext>
            </a:extLst>
          </a:blip>
          <a:stretch>
            <a:fillRect/>
          </a:stretch>
        </p:blipFill>
        <p:spPr>
          <a:xfrm>
            <a:off x="224233" y="3355652"/>
            <a:ext cx="961923" cy="354929"/>
          </a:xfrm>
          <a:prstGeom prst="rect">
            <a:avLst/>
          </a:prstGeom>
        </p:spPr>
      </p:pic>
      <p:pic>
        <p:nvPicPr>
          <p:cNvPr id="154" name="Picture 153"/>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4447405" y="5455473"/>
            <a:ext cx="1501394" cy="347326"/>
          </a:xfrm>
          <a:prstGeom prst="rect">
            <a:avLst/>
          </a:prstGeom>
        </p:spPr>
      </p:pic>
      <p:pic>
        <p:nvPicPr>
          <p:cNvPr id="155" name="Picture 154"/>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2930604" y="5555175"/>
            <a:ext cx="1289532" cy="230529"/>
          </a:xfrm>
          <a:prstGeom prst="rect">
            <a:avLst/>
          </a:prstGeom>
        </p:spPr>
      </p:pic>
      <p:pic>
        <p:nvPicPr>
          <p:cNvPr id="156" name="Picture 155"/>
          <p:cNvPicPr>
            <a:picLocks noChangeAspect="1"/>
          </p:cNvPicPr>
          <p:nvPr/>
        </p:nvPicPr>
        <p:blipFill rotWithShape="1">
          <a:blip r:embed="rId50" cstate="screen">
            <a:extLst>
              <a:ext uri="{28A0092B-C50C-407E-A947-70E740481C1C}">
                <a14:useLocalDpi xmlns:a14="http://schemas.microsoft.com/office/drawing/2010/main"/>
              </a:ext>
            </a:extLst>
          </a:blip>
          <a:srcRect/>
          <a:stretch/>
        </p:blipFill>
        <p:spPr>
          <a:xfrm>
            <a:off x="6084285" y="5760926"/>
            <a:ext cx="905368" cy="447272"/>
          </a:xfrm>
          <a:prstGeom prst="rect">
            <a:avLst/>
          </a:prstGeom>
        </p:spPr>
      </p:pic>
      <p:pic>
        <p:nvPicPr>
          <p:cNvPr id="157" name="Picture 156"/>
          <p:cNvPicPr>
            <a:picLocks noChangeAspect="1"/>
          </p:cNvPicPr>
          <p:nvPr/>
        </p:nvPicPr>
        <p:blipFill>
          <a:blip r:embed="rId51">
            <a:extLst>
              <a:ext uri="{28A0092B-C50C-407E-A947-70E740481C1C}">
                <a14:useLocalDpi xmlns:a14="http://schemas.microsoft.com/office/drawing/2010/main"/>
              </a:ext>
            </a:extLst>
          </a:blip>
          <a:stretch>
            <a:fillRect/>
          </a:stretch>
        </p:blipFill>
        <p:spPr>
          <a:xfrm>
            <a:off x="10619230" y="2164578"/>
            <a:ext cx="1174999" cy="322957"/>
          </a:xfrm>
          <a:prstGeom prst="rect">
            <a:avLst/>
          </a:prstGeom>
        </p:spPr>
      </p:pic>
      <p:pic>
        <p:nvPicPr>
          <p:cNvPr id="158" name="Picture 157"/>
          <p:cNvPicPr>
            <a:picLocks noChangeAspect="1"/>
          </p:cNvPicPr>
          <p:nvPr/>
        </p:nvPicPr>
        <p:blipFill rotWithShape="1">
          <a:blip r:embed="rId52" cstate="screen">
            <a:extLst>
              <a:ext uri="{28A0092B-C50C-407E-A947-70E740481C1C}">
                <a14:useLocalDpi xmlns:a14="http://schemas.microsoft.com/office/drawing/2010/main"/>
              </a:ext>
            </a:extLst>
          </a:blip>
          <a:srcRect b="-5117"/>
          <a:stretch/>
        </p:blipFill>
        <p:spPr>
          <a:xfrm>
            <a:off x="3738706" y="4405249"/>
            <a:ext cx="993862" cy="395434"/>
          </a:xfrm>
          <a:prstGeom prst="rect">
            <a:avLst/>
          </a:prstGeom>
        </p:spPr>
      </p:pic>
      <p:pic>
        <p:nvPicPr>
          <p:cNvPr id="159" name="Picture 158"/>
          <p:cNvPicPr>
            <a:picLocks noChangeAspect="1"/>
          </p:cNvPicPr>
          <p:nvPr/>
        </p:nvPicPr>
        <p:blipFill rotWithShape="1">
          <a:blip r:embed="rId53" cstate="screen">
            <a:extLst>
              <a:ext uri="{28A0092B-C50C-407E-A947-70E740481C1C}">
                <a14:useLocalDpi xmlns:a14="http://schemas.microsoft.com/office/drawing/2010/main"/>
              </a:ext>
            </a:extLst>
          </a:blip>
          <a:srcRect/>
          <a:stretch/>
        </p:blipFill>
        <p:spPr>
          <a:xfrm>
            <a:off x="7174883" y="5670439"/>
            <a:ext cx="776031" cy="517259"/>
          </a:xfrm>
          <a:prstGeom prst="rect">
            <a:avLst/>
          </a:prstGeom>
        </p:spPr>
      </p:pic>
      <p:pic>
        <p:nvPicPr>
          <p:cNvPr id="160" name="Picture 159"/>
          <p:cNvPicPr>
            <a:picLocks noChangeAspect="1"/>
          </p:cNvPicPr>
          <p:nvPr/>
        </p:nvPicPr>
        <p:blipFill>
          <a:blip r:embed="rId54">
            <a:extLst>
              <a:ext uri="{28A0092B-C50C-407E-A947-70E740481C1C}">
                <a14:useLocalDpi xmlns:a14="http://schemas.microsoft.com/office/drawing/2010/main"/>
              </a:ext>
            </a:extLst>
          </a:blip>
          <a:stretch>
            <a:fillRect/>
          </a:stretch>
        </p:blipFill>
        <p:spPr>
          <a:xfrm>
            <a:off x="8215737" y="5657324"/>
            <a:ext cx="767795" cy="547435"/>
          </a:xfrm>
          <a:prstGeom prst="rect">
            <a:avLst/>
          </a:prstGeom>
        </p:spPr>
      </p:pic>
      <p:pic>
        <p:nvPicPr>
          <p:cNvPr id="161" name="Picture 160"/>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4149455" y="3997177"/>
            <a:ext cx="916612" cy="397223"/>
          </a:xfrm>
          <a:prstGeom prst="rect">
            <a:avLst/>
          </a:prstGeom>
        </p:spPr>
      </p:pic>
      <p:pic>
        <p:nvPicPr>
          <p:cNvPr id="162" name="Picture 161"/>
          <p:cNvPicPr>
            <a:picLocks noChangeAspect="1"/>
          </p:cNvPicPr>
          <p:nvPr/>
        </p:nvPicPr>
        <p:blipFill rotWithShape="1">
          <a:blip r:embed="rId56" cstate="screen">
            <a:extLst>
              <a:ext uri="{28A0092B-C50C-407E-A947-70E740481C1C}">
                <a14:useLocalDpi xmlns:a14="http://schemas.microsoft.com/office/drawing/2010/main"/>
              </a:ext>
            </a:extLst>
          </a:blip>
          <a:srcRect r="6032"/>
          <a:stretch/>
        </p:blipFill>
        <p:spPr>
          <a:xfrm>
            <a:off x="7608498" y="3139650"/>
            <a:ext cx="1296047" cy="380894"/>
          </a:xfrm>
          <a:prstGeom prst="rect">
            <a:avLst/>
          </a:prstGeom>
        </p:spPr>
      </p:pic>
      <p:pic>
        <p:nvPicPr>
          <p:cNvPr id="163" name="Picture 162"/>
          <p:cNvPicPr>
            <a:picLocks noChangeAspect="1"/>
          </p:cNvPicPr>
          <p:nvPr/>
        </p:nvPicPr>
        <p:blipFill>
          <a:blip r:embed="rId57"/>
          <a:stretch>
            <a:fillRect/>
          </a:stretch>
        </p:blipFill>
        <p:spPr>
          <a:xfrm>
            <a:off x="6010218" y="2177689"/>
            <a:ext cx="1419759" cy="299751"/>
          </a:xfrm>
          <a:prstGeom prst="rect">
            <a:avLst/>
          </a:prstGeom>
        </p:spPr>
      </p:pic>
      <p:pic>
        <p:nvPicPr>
          <p:cNvPr id="164" name="Picture 163"/>
          <p:cNvPicPr>
            <a:picLocks noChangeAspect="1"/>
          </p:cNvPicPr>
          <p:nvPr/>
        </p:nvPicPr>
        <p:blipFill rotWithShape="1">
          <a:blip r:embed="rId58" cstate="screen">
            <a:extLst>
              <a:ext uri="{28A0092B-C50C-407E-A947-70E740481C1C}">
                <a14:useLocalDpi xmlns:a14="http://schemas.microsoft.com/office/drawing/2010/main"/>
              </a:ext>
            </a:extLst>
          </a:blip>
          <a:srcRect/>
          <a:stretch/>
        </p:blipFill>
        <p:spPr>
          <a:xfrm>
            <a:off x="6525900" y="2543153"/>
            <a:ext cx="722986" cy="473922"/>
          </a:xfrm>
          <a:prstGeom prst="rect">
            <a:avLst/>
          </a:prstGeom>
        </p:spPr>
      </p:pic>
      <p:pic>
        <p:nvPicPr>
          <p:cNvPr id="165" name="Picture 164"/>
          <p:cNvPicPr>
            <a:picLocks noChangeAspect="1"/>
          </p:cNvPicPr>
          <p:nvPr/>
        </p:nvPicPr>
        <p:blipFill rotWithShape="1">
          <a:blip r:embed="rId59" cstate="screen">
            <a:extLst>
              <a:ext uri="{28A0092B-C50C-407E-A947-70E740481C1C}">
                <a14:useLocalDpi xmlns:a14="http://schemas.microsoft.com/office/drawing/2010/main"/>
              </a:ext>
            </a:extLst>
          </a:blip>
          <a:srcRect/>
          <a:stretch/>
        </p:blipFill>
        <p:spPr>
          <a:xfrm>
            <a:off x="9206517" y="4827605"/>
            <a:ext cx="1493162" cy="367374"/>
          </a:xfrm>
          <a:prstGeom prst="rect">
            <a:avLst/>
          </a:prstGeom>
        </p:spPr>
      </p:pic>
      <p:pic>
        <p:nvPicPr>
          <p:cNvPr id="166" name="Picture 165"/>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10805952" y="2708589"/>
            <a:ext cx="1029354" cy="351605"/>
          </a:xfrm>
          <a:prstGeom prst="rect">
            <a:avLst/>
          </a:prstGeom>
        </p:spPr>
      </p:pic>
      <p:pic>
        <p:nvPicPr>
          <p:cNvPr id="168" name="Picture 167"/>
          <p:cNvPicPr>
            <a:picLocks noChangeAspect="1"/>
          </p:cNvPicPr>
          <p:nvPr/>
        </p:nvPicPr>
        <p:blipFill rotWithShape="1">
          <a:blip r:embed="rId61" cstate="screen">
            <a:extLst>
              <a:ext uri="{28A0092B-C50C-407E-A947-70E740481C1C}">
                <a14:useLocalDpi xmlns:a14="http://schemas.microsoft.com/office/drawing/2010/main"/>
              </a:ext>
            </a:extLst>
          </a:blip>
          <a:srcRect/>
          <a:stretch/>
        </p:blipFill>
        <p:spPr>
          <a:xfrm>
            <a:off x="9478230" y="1461301"/>
            <a:ext cx="949735" cy="537274"/>
          </a:xfrm>
          <a:prstGeom prst="rect">
            <a:avLst/>
          </a:prstGeom>
        </p:spPr>
      </p:pic>
      <p:pic>
        <p:nvPicPr>
          <p:cNvPr id="170" name="Picture 169"/>
          <p:cNvPicPr>
            <a:picLocks noChangeAspect="1"/>
          </p:cNvPicPr>
          <p:nvPr/>
        </p:nvPicPr>
        <p:blipFill>
          <a:blip r:embed="rId62" cstate="screen">
            <a:extLst>
              <a:ext uri="{28A0092B-C50C-407E-A947-70E740481C1C}">
                <a14:useLocalDpi xmlns:a14="http://schemas.microsoft.com/office/drawing/2010/main"/>
              </a:ext>
            </a:extLst>
          </a:blip>
          <a:stretch>
            <a:fillRect/>
          </a:stretch>
        </p:blipFill>
        <p:spPr>
          <a:xfrm>
            <a:off x="5197932" y="3789788"/>
            <a:ext cx="988591" cy="494760"/>
          </a:xfrm>
          <a:prstGeom prst="rect">
            <a:avLst/>
          </a:prstGeom>
        </p:spPr>
      </p:pic>
      <p:pic>
        <p:nvPicPr>
          <p:cNvPr id="171" name="Picture 170"/>
          <p:cNvPicPr>
            <a:picLocks noChangeAspect="1"/>
          </p:cNvPicPr>
          <p:nvPr/>
        </p:nvPicPr>
        <p:blipFill rotWithShape="1">
          <a:blip r:embed="rId63" cstate="screen">
            <a:extLst>
              <a:ext uri="{28A0092B-C50C-407E-A947-70E740481C1C}">
                <a14:useLocalDpi xmlns:a14="http://schemas.microsoft.com/office/drawing/2010/main"/>
              </a:ext>
            </a:extLst>
          </a:blip>
          <a:srcRect/>
          <a:stretch/>
        </p:blipFill>
        <p:spPr>
          <a:xfrm>
            <a:off x="3934486" y="2726134"/>
            <a:ext cx="854823" cy="538719"/>
          </a:xfrm>
          <a:prstGeom prst="rect">
            <a:avLst/>
          </a:prstGeom>
        </p:spPr>
      </p:pic>
      <p:pic>
        <p:nvPicPr>
          <p:cNvPr id="172" name="Picture 171"/>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2674141" y="4060127"/>
            <a:ext cx="1328145" cy="297056"/>
          </a:xfrm>
          <a:prstGeom prst="rect">
            <a:avLst/>
          </a:prstGeom>
        </p:spPr>
      </p:pic>
      <p:pic>
        <p:nvPicPr>
          <p:cNvPr id="174" name="Picture 173"/>
          <p:cNvPicPr>
            <a:picLocks noChangeAspect="1"/>
          </p:cNvPicPr>
          <p:nvPr/>
        </p:nvPicPr>
        <p:blipFill>
          <a:blip r:embed="rId65" cstate="screen">
            <a:extLst>
              <a:ext uri="{28A0092B-C50C-407E-A947-70E740481C1C}">
                <a14:useLocalDpi xmlns:a14="http://schemas.microsoft.com/office/drawing/2010/main"/>
              </a:ext>
            </a:extLst>
          </a:blip>
          <a:stretch>
            <a:fillRect/>
          </a:stretch>
        </p:blipFill>
        <p:spPr>
          <a:xfrm>
            <a:off x="197103" y="3930427"/>
            <a:ext cx="1455326" cy="179459"/>
          </a:xfrm>
          <a:prstGeom prst="rect">
            <a:avLst/>
          </a:prstGeom>
        </p:spPr>
      </p:pic>
      <p:pic>
        <p:nvPicPr>
          <p:cNvPr id="175" name="Picture 174"/>
          <p:cNvPicPr>
            <a:picLocks noChangeAspect="1"/>
          </p:cNvPicPr>
          <p:nvPr/>
        </p:nvPicPr>
        <p:blipFill rotWithShape="1">
          <a:blip r:embed="rId66" cstate="screen">
            <a:extLst>
              <a:ext uri="{28A0092B-C50C-407E-A947-70E740481C1C}">
                <a14:useLocalDpi xmlns:a14="http://schemas.microsoft.com/office/drawing/2010/main"/>
              </a:ext>
            </a:extLst>
          </a:blip>
          <a:srcRect/>
          <a:stretch/>
        </p:blipFill>
        <p:spPr>
          <a:xfrm>
            <a:off x="163285" y="2197630"/>
            <a:ext cx="1417818" cy="466683"/>
          </a:xfrm>
          <a:prstGeom prst="rect">
            <a:avLst/>
          </a:prstGeom>
        </p:spPr>
      </p:pic>
      <p:sp>
        <p:nvSpPr>
          <p:cNvPr id="4" name="Oval 3"/>
          <p:cNvSpPr/>
          <p:nvPr/>
        </p:nvSpPr>
        <p:spPr>
          <a:xfrm>
            <a:off x="1682890" y="1692243"/>
            <a:ext cx="8174571" cy="3251358"/>
          </a:xfrm>
          <a:prstGeom prst="ellipse">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7"/>
          <a:stretch>
            <a:fillRect/>
          </a:stretch>
        </p:blipFill>
        <p:spPr>
          <a:xfrm>
            <a:off x="12492809" y="6654800"/>
            <a:ext cx="406400" cy="406400"/>
          </a:xfrm>
          <a:prstGeom prst="rect">
            <a:avLst/>
          </a:prstGeom>
        </p:spPr>
      </p:pic>
      <p:pic>
        <p:nvPicPr>
          <p:cNvPr id="3" name="Picture 2"/>
          <p:cNvPicPr>
            <a:picLocks noChangeAspect="1"/>
          </p:cNvPicPr>
          <p:nvPr/>
        </p:nvPicPr>
        <p:blipFill>
          <a:blip r:embed="rId68" cstate="screen">
            <a:extLst>
              <a:ext uri="{28A0092B-C50C-407E-A947-70E740481C1C}">
                <a14:useLocalDpi xmlns:a14="http://schemas.microsoft.com/office/drawing/2010/main"/>
              </a:ext>
            </a:extLst>
          </a:blip>
          <a:stretch>
            <a:fillRect/>
          </a:stretch>
        </p:blipFill>
        <p:spPr>
          <a:xfrm>
            <a:off x="2930604" y="1103939"/>
            <a:ext cx="1215631" cy="294699"/>
          </a:xfrm>
          <a:prstGeom prst="rect">
            <a:avLst/>
          </a:prstGeom>
        </p:spPr>
      </p:pic>
      <p:pic>
        <p:nvPicPr>
          <p:cNvPr id="7" name="Picture 6"/>
          <p:cNvPicPr>
            <a:picLocks noChangeAspect="1"/>
          </p:cNvPicPr>
          <p:nvPr/>
        </p:nvPicPr>
        <p:blipFill>
          <a:blip r:embed="rId69" cstate="screen">
            <a:extLst>
              <a:ext uri="{28A0092B-C50C-407E-A947-70E740481C1C}">
                <a14:useLocalDpi xmlns:a14="http://schemas.microsoft.com/office/drawing/2010/main"/>
              </a:ext>
            </a:extLst>
          </a:blip>
          <a:stretch>
            <a:fillRect/>
          </a:stretch>
        </p:blipFill>
        <p:spPr>
          <a:xfrm>
            <a:off x="1855301" y="1568398"/>
            <a:ext cx="1043738" cy="446042"/>
          </a:xfrm>
          <a:prstGeom prst="rect">
            <a:avLst/>
          </a:prstGeom>
        </p:spPr>
      </p:pic>
      <p:pic>
        <p:nvPicPr>
          <p:cNvPr id="8" name="Picture 7"/>
          <p:cNvPicPr>
            <a:picLocks noChangeAspect="1"/>
          </p:cNvPicPr>
          <p:nvPr/>
        </p:nvPicPr>
        <p:blipFill>
          <a:blip r:embed="rId70" cstate="screen">
            <a:extLst>
              <a:ext uri="{28A0092B-C50C-407E-A947-70E740481C1C}">
                <a14:useLocalDpi xmlns:a14="http://schemas.microsoft.com/office/drawing/2010/main"/>
              </a:ext>
            </a:extLst>
          </a:blip>
          <a:stretch>
            <a:fillRect/>
          </a:stretch>
        </p:blipFill>
        <p:spPr>
          <a:xfrm>
            <a:off x="8191725" y="1591347"/>
            <a:ext cx="1097978" cy="248539"/>
          </a:xfrm>
          <a:prstGeom prst="rect">
            <a:avLst/>
          </a:prstGeom>
        </p:spPr>
      </p:pic>
      <p:pic>
        <p:nvPicPr>
          <p:cNvPr id="9" name="Picture 8"/>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10681988" y="1482776"/>
            <a:ext cx="1240585" cy="569076"/>
          </a:xfrm>
          <a:prstGeom prst="rect">
            <a:avLst/>
          </a:prstGeom>
        </p:spPr>
      </p:pic>
      <p:pic>
        <p:nvPicPr>
          <p:cNvPr id="11" name="Picture 10"/>
          <p:cNvPicPr>
            <a:picLocks noChangeAspect="1"/>
          </p:cNvPicPr>
          <p:nvPr/>
        </p:nvPicPr>
        <p:blipFill>
          <a:blip r:embed="rId72" cstate="screen">
            <a:extLst>
              <a:ext uri="{28A0092B-C50C-407E-A947-70E740481C1C}">
                <a14:useLocalDpi xmlns:a14="http://schemas.microsoft.com/office/drawing/2010/main"/>
              </a:ext>
            </a:extLst>
          </a:blip>
          <a:stretch>
            <a:fillRect/>
          </a:stretch>
        </p:blipFill>
        <p:spPr>
          <a:xfrm>
            <a:off x="8014233" y="1026533"/>
            <a:ext cx="1184085" cy="414430"/>
          </a:xfrm>
          <a:prstGeom prst="rect">
            <a:avLst/>
          </a:prstGeom>
        </p:spPr>
      </p:pic>
      <p:pic>
        <p:nvPicPr>
          <p:cNvPr id="12" name="Picture 11"/>
          <p:cNvPicPr>
            <a:picLocks noChangeAspect="1"/>
          </p:cNvPicPr>
          <p:nvPr/>
        </p:nvPicPr>
        <p:blipFill>
          <a:blip r:embed="rId73" cstate="screen">
            <a:extLst>
              <a:ext uri="{28A0092B-C50C-407E-A947-70E740481C1C}">
                <a14:useLocalDpi xmlns:a14="http://schemas.microsoft.com/office/drawing/2010/main"/>
              </a:ext>
            </a:extLst>
          </a:blip>
          <a:stretch>
            <a:fillRect/>
          </a:stretch>
        </p:blipFill>
        <p:spPr>
          <a:xfrm>
            <a:off x="246974" y="1811842"/>
            <a:ext cx="1668566" cy="333713"/>
          </a:xfrm>
          <a:prstGeom prst="rect">
            <a:avLst/>
          </a:prstGeom>
        </p:spPr>
      </p:pic>
      <p:pic>
        <p:nvPicPr>
          <p:cNvPr id="13" name="Picture 12"/>
          <p:cNvPicPr>
            <a:picLocks noChangeAspect="1"/>
          </p:cNvPicPr>
          <p:nvPr/>
        </p:nvPicPr>
        <p:blipFill>
          <a:blip r:embed="rId74" cstate="screen">
            <a:extLst>
              <a:ext uri="{28A0092B-C50C-407E-A947-70E740481C1C}">
                <a14:useLocalDpi xmlns:a14="http://schemas.microsoft.com/office/drawing/2010/main"/>
              </a:ext>
            </a:extLst>
          </a:blip>
          <a:stretch>
            <a:fillRect/>
          </a:stretch>
        </p:blipFill>
        <p:spPr>
          <a:xfrm>
            <a:off x="359388" y="5194979"/>
            <a:ext cx="1290426" cy="392290"/>
          </a:xfrm>
          <a:prstGeom prst="rect">
            <a:avLst/>
          </a:prstGeom>
        </p:spPr>
      </p:pic>
      <p:pic>
        <p:nvPicPr>
          <p:cNvPr id="14" name="Picture 13"/>
          <p:cNvPicPr>
            <a:picLocks noChangeAspect="1"/>
          </p:cNvPicPr>
          <p:nvPr/>
        </p:nvPicPr>
        <p:blipFill>
          <a:blip r:embed="rId75" cstate="screen">
            <a:extLst>
              <a:ext uri="{28A0092B-C50C-407E-A947-70E740481C1C}">
                <a14:useLocalDpi xmlns:a14="http://schemas.microsoft.com/office/drawing/2010/main"/>
              </a:ext>
            </a:extLst>
          </a:blip>
          <a:stretch>
            <a:fillRect/>
          </a:stretch>
        </p:blipFill>
        <p:spPr>
          <a:xfrm>
            <a:off x="6720097" y="786249"/>
            <a:ext cx="1176597" cy="352533"/>
          </a:xfrm>
          <a:prstGeom prst="rect">
            <a:avLst/>
          </a:prstGeom>
        </p:spPr>
      </p:pic>
      <p:pic>
        <p:nvPicPr>
          <p:cNvPr id="15" name="Picture 14"/>
          <p:cNvPicPr>
            <a:picLocks noChangeAspect="1"/>
          </p:cNvPicPr>
          <p:nvPr/>
        </p:nvPicPr>
        <p:blipFill>
          <a:blip r:embed="rId76" cstate="screen">
            <a:extLst>
              <a:ext uri="{28A0092B-C50C-407E-A947-70E740481C1C}">
                <a14:useLocalDpi xmlns:a14="http://schemas.microsoft.com/office/drawing/2010/main"/>
              </a:ext>
            </a:extLst>
          </a:blip>
          <a:stretch>
            <a:fillRect/>
          </a:stretch>
        </p:blipFill>
        <p:spPr>
          <a:xfrm>
            <a:off x="7011936" y="3167698"/>
            <a:ext cx="451563" cy="727016"/>
          </a:xfrm>
          <a:prstGeom prst="rect">
            <a:avLst/>
          </a:prstGeom>
        </p:spPr>
      </p:pic>
      <p:pic>
        <p:nvPicPr>
          <p:cNvPr id="16" name="Picture 15"/>
          <p:cNvPicPr>
            <a:picLocks noChangeAspect="1"/>
          </p:cNvPicPr>
          <p:nvPr/>
        </p:nvPicPr>
        <p:blipFill>
          <a:blip r:embed="rId77" cstate="screen">
            <a:extLst>
              <a:ext uri="{28A0092B-C50C-407E-A947-70E740481C1C}">
                <a14:useLocalDpi xmlns:a14="http://schemas.microsoft.com/office/drawing/2010/main"/>
              </a:ext>
            </a:extLst>
          </a:blip>
          <a:stretch>
            <a:fillRect/>
          </a:stretch>
        </p:blipFill>
        <p:spPr>
          <a:xfrm>
            <a:off x="206679" y="4206988"/>
            <a:ext cx="1195331" cy="444361"/>
          </a:xfrm>
          <a:prstGeom prst="rect">
            <a:avLst/>
          </a:prstGeom>
        </p:spPr>
      </p:pic>
      <p:pic>
        <p:nvPicPr>
          <p:cNvPr id="17" name="Picture 16"/>
          <p:cNvPicPr>
            <a:picLocks noChangeAspect="1"/>
          </p:cNvPicPr>
          <p:nvPr/>
        </p:nvPicPr>
        <p:blipFill>
          <a:blip r:embed="rId78" cstate="screen">
            <a:extLst>
              <a:ext uri="{28A0092B-C50C-407E-A947-70E740481C1C}">
                <a14:useLocalDpi xmlns:a14="http://schemas.microsoft.com/office/drawing/2010/main"/>
              </a:ext>
            </a:extLst>
          </a:blip>
          <a:stretch>
            <a:fillRect/>
          </a:stretch>
        </p:blipFill>
        <p:spPr>
          <a:xfrm>
            <a:off x="5596981" y="712238"/>
            <a:ext cx="1065124" cy="512079"/>
          </a:xfrm>
          <a:prstGeom prst="rect">
            <a:avLst/>
          </a:prstGeom>
        </p:spPr>
      </p:pic>
      <p:pic>
        <p:nvPicPr>
          <p:cNvPr id="19" name="Picture 18"/>
          <p:cNvPicPr>
            <a:picLocks noChangeAspect="1"/>
          </p:cNvPicPr>
          <p:nvPr/>
        </p:nvPicPr>
        <p:blipFill>
          <a:blip r:embed="rId79" cstate="screen">
            <a:extLst>
              <a:ext uri="{28A0092B-C50C-407E-A947-70E740481C1C}">
                <a14:useLocalDpi xmlns:a14="http://schemas.microsoft.com/office/drawing/2010/main"/>
              </a:ext>
            </a:extLst>
          </a:blip>
          <a:stretch>
            <a:fillRect/>
          </a:stretch>
        </p:blipFill>
        <p:spPr>
          <a:xfrm>
            <a:off x="362031" y="5721365"/>
            <a:ext cx="1395592" cy="405695"/>
          </a:xfrm>
          <a:prstGeom prst="rect">
            <a:avLst/>
          </a:prstGeom>
        </p:spPr>
      </p:pic>
      <p:pic>
        <p:nvPicPr>
          <p:cNvPr id="21" name="Picture 20"/>
          <p:cNvPicPr>
            <a:picLocks noChangeAspect="1"/>
          </p:cNvPicPr>
          <p:nvPr/>
        </p:nvPicPr>
        <p:blipFill>
          <a:blip r:embed="rId80" cstate="screen">
            <a:extLst>
              <a:ext uri="{28A0092B-C50C-407E-A947-70E740481C1C}">
                <a14:useLocalDpi xmlns:a14="http://schemas.microsoft.com/office/drawing/2010/main"/>
              </a:ext>
            </a:extLst>
          </a:blip>
          <a:stretch>
            <a:fillRect/>
          </a:stretch>
        </p:blipFill>
        <p:spPr>
          <a:xfrm>
            <a:off x="6293200" y="4022615"/>
            <a:ext cx="1398266" cy="423419"/>
          </a:xfrm>
          <a:prstGeom prst="rect">
            <a:avLst/>
          </a:prstGeom>
        </p:spPr>
      </p:pic>
      <p:pic>
        <p:nvPicPr>
          <p:cNvPr id="24" name="Picture 23"/>
          <p:cNvPicPr>
            <a:picLocks noChangeAspect="1"/>
          </p:cNvPicPr>
          <p:nvPr/>
        </p:nvPicPr>
        <p:blipFill>
          <a:blip r:embed="rId81" cstate="screen">
            <a:extLst>
              <a:ext uri="{28A0092B-C50C-407E-A947-70E740481C1C}">
                <a14:useLocalDpi xmlns:a14="http://schemas.microsoft.com/office/drawing/2010/main"/>
              </a:ext>
            </a:extLst>
          </a:blip>
          <a:stretch>
            <a:fillRect/>
          </a:stretch>
        </p:blipFill>
        <p:spPr>
          <a:xfrm>
            <a:off x="4190215" y="190923"/>
            <a:ext cx="923635" cy="619017"/>
          </a:xfrm>
          <a:prstGeom prst="rect">
            <a:avLst/>
          </a:prstGeom>
        </p:spPr>
      </p:pic>
      <p:pic>
        <p:nvPicPr>
          <p:cNvPr id="26" name="Picture 25"/>
          <p:cNvPicPr>
            <a:picLocks noChangeAspect="1"/>
          </p:cNvPicPr>
          <p:nvPr/>
        </p:nvPicPr>
        <p:blipFill>
          <a:blip r:embed="rId82" cstate="screen">
            <a:extLst>
              <a:ext uri="{28A0092B-C50C-407E-A947-70E740481C1C}">
                <a14:useLocalDpi xmlns:a14="http://schemas.microsoft.com/office/drawing/2010/main"/>
              </a:ext>
            </a:extLst>
          </a:blip>
          <a:stretch>
            <a:fillRect/>
          </a:stretch>
        </p:blipFill>
        <p:spPr>
          <a:xfrm>
            <a:off x="5286871" y="274689"/>
            <a:ext cx="1056493" cy="380338"/>
          </a:xfrm>
          <a:prstGeom prst="rect">
            <a:avLst/>
          </a:prstGeom>
        </p:spPr>
      </p:pic>
      <p:pic>
        <p:nvPicPr>
          <p:cNvPr id="27" name="Picture 26"/>
          <p:cNvPicPr>
            <a:picLocks noChangeAspect="1"/>
          </p:cNvPicPr>
          <p:nvPr/>
        </p:nvPicPr>
        <p:blipFill>
          <a:blip r:embed="rId83" cstate="screen">
            <a:extLst>
              <a:ext uri="{28A0092B-C50C-407E-A947-70E740481C1C}">
                <a14:useLocalDpi xmlns:a14="http://schemas.microsoft.com/office/drawing/2010/main"/>
              </a:ext>
            </a:extLst>
          </a:blip>
          <a:stretch>
            <a:fillRect/>
          </a:stretch>
        </p:blipFill>
        <p:spPr>
          <a:xfrm>
            <a:off x="10841471" y="4621965"/>
            <a:ext cx="1084456" cy="515116"/>
          </a:xfrm>
          <a:prstGeom prst="rect">
            <a:avLst/>
          </a:prstGeom>
        </p:spPr>
      </p:pic>
      <p:pic>
        <p:nvPicPr>
          <p:cNvPr id="30" name="Picture 29"/>
          <p:cNvPicPr>
            <a:picLocks noChangeAspect="1"/>
          </p:cNvPicPr>
          <p:nvPr/>
        </p:nvPicPr>
        <p:blipFill>
          <a:blip r:embed="rId84" cstate="screen">
            <a:extLst>
              <a:ext uri="{28A0092B-C50C-407E-A947-70E740481C1C}">
                <a14:useLocalDpi xmlns:a14="http://schemas.microsoft.com/office/drawing/2010/main"/>
              </a:ext>
            </a:extLst>
          </a:blip>
          <a:stretch>
            <a:fillRect/>
          </a:stretch>
        </p:blipFill>
        <p:spPr>
          <a:xfrm>
            <a:off x="10790352" y="3166468"/>
            <a:ext cx="996145" cy="474414"/>
          </a:xfrm>
          <a:prstGeom prst="rect">
            <a:avLst/>
          </a:prstGeom>
        </p:spPr>
      </p:pic>
      <p:pic>
        <p:nvPicPr>
          <p:cNvPr id="31" name="Picture 30"/>
          <p:cNvPicPr>
            <a:picLocks noChangeAspect="1"/>
          </p:cNvPicPr>
          <p:nvPr/>
        </p:nvPicPr>
        <p:blipFill>
          <a:blip r:embed="rId85" cstate="screen">
            <a:extLst>
              <a:ext uri="{28A0092B-C50C-407E-A947-70E740481C1C}">
                <a14:useLocalDpi xmlns:a14="http://schemas.microsoft.com/office/drawing/2010/main"/>
              </a:ext>
            </a:extLst>
          </a:blip>
          <a:stretch>
            <a:fillRect/>
          </a:stretch>
        </p:blipFill>
        <p:spPr>
          <a:xfrm>
            <a:off x="169524" y="2748509"/>
            <a:ext cx="501858" cy="524932"/>
          </a:xfrm>
          <a:prstGeom prst="rect">
            <a:avLst/>
          </a:prstGeom>
        </p:spPr>
      </p:pic>
      <p:pic>
        <p:nvPicPr>
          <p:cNvPr id="64" name="Picture 63"/>
          <p:cNvPicPr>
            <a:picLocks noChangeAspect="1"/>
          </p:cNvPicPr>
          <p:nvPr/>
        </p:nvPicPr>
        <p:blipFill>
          <a:blip r:embed="rId86" cstate="screen">
            <a:extLst>
              <a:ext uri="{28A0092B-C50C-407E-A947-70E740481C1C}">
                <a14:useLocalDpi xmlns:a14="http://schemas.microsoft.com/office/drawing/2010/main"/>
              </a:ext>
            </a:extLst>
          </a:blip>
          <a:stretch>
            <a:fillRect/>
          </a:stretch>
        </p:blipFill>
        <p:spPr>
          <a:xfrm>
            <a:off x="1956797" y="5750383"/>
            <a:ext cx="1144499" cy="463360"/>
          </a:xfrm>
          <a:prstGeom prst="rect">
            <a:avLst/>
          </a:prstGeom>
        </p:spPr>
      </p:pic>
      <p:pic>
        <p:nvPicPr>
          <p:cNvPr id="65" name="Picture 64"/>
          <p:cNvPicPr>
            <a:picLocks noChangeAspect="1"/>
          </p:cNvPicPr>
          <p:nvPr/>
        </p:nvPicPr>
        <p:blipFill>
          <a:blip r:embed="rId87" cstate="screen">
            <a:extLst>
              <a:ext uri="{28A0092B-C50C-407E-A947-70E740481C1C}">
                <a14:useLocalDpi xmlns:a14="http://schemas.microsoft.com/office/drawing/2010/main"/>
              </a:ext>
            </a:extLst>
          </a:blip>
          <a:stretch>
            <a:fillRect/>
          </a:stretch>
        </p:blipFill>
        <p:spPr>
          <a:xfrm>
            <a:off x="2565169" y="4988107"/>
            <a:ext cx="1322597" cy="435065"/>
          </a:xfrm>
          <a:prstGeom prst="rect">
            <a:avLst/>
          </a:prstGeom>
        </p:spPr>
      </p:pic>
      <p:pic>
        <p:nvPicPr>
          <p:cNvPr id="66" name="Picture 65"/>
          <p:cNvPicPr>
            <a:picLocks noChangeAspect="1"/>
          </p:cNvPicPr>
          <p:nvPr/>
        </p:nvPicPr>
        <p:blipFill>
          <a:blip r:embed="rId88">
            <a:extLst>
              <a:ext uri="{28A0092B-C50C-407E-A947-70E740481C1C}">
                <a14:useLocalDpi xmlns:a14="http://schemas.microsoft.com/office/drawing/2010/main"/>
              </a:ext>
            </a:extLst>
          </a:blip>
          <a:stretch>
            <a:fillRect/>
          </a:stretch>
        </p:blipFill>
        <p:spPr>
          <a:xfrm>
            <a:off x="3325900" y="5875943"/>
            <a:ext cx="2413840" cy="354030"/>
          </a:xfrm>
          <a:prstGeom prst="rect">
            <a:avLst/>
          </a:prstGeom>
        </p:spPr>
      </p:pic>
      <p:pic>
        <p:nvPicPr>
          <p:cNvPr id="67" name="Picture 66"/>
          <p:cNvPicPr>
            <a:picLocks noChangeAspect="1"/>
          </p:cNvPicPr>
          <p:nvPr/>
        </p:nvPicPr>
        <p:blipFill>
          <a:blip r:embed="rId89" cstate="screen">
            <a:extLst>
              <a:ext uri="{28A0092B-C50C-407E-A947-70E740481C1C}">
                <a14:useLocalDpi xmlns:a14="http://schemas.microsoft.com/office/drawing/2010/main"/>
              </a:ext>
            </a:extLst>
          </a:blip>
          <a:stretch>
            <a:fillRect/>
          </a:stretch>
        </p:blipFill>
        <p:spPr>
          <a:xfrm>
            <a:off x="269739" y="1039283"/>
            <a:ext cx="1104593" cy="381407"/>
          </a:xfrm>
          <a:prstGeom prst="rect">
            <a:avLst/>
          </a:prstGeom>
        </p:spPr>
      </p:pic>
      <p:pic>
        <p:nvPicPr>
          <p:cNvPr id="68" name="Picture 67"/>
          <p:cNvPicPr>
            <a:picLocks noChangeAspect="1"/>
          </p:cNvPicPr>
          <p:nvPr/>
        </p:nvPicPr>
        <p:blipFill>
          <a:blip r:embed="rId90" cstate="screen">
            <a:extLst>
              <a:ext uri="{28A0092B-C50C-407E-A947-70E740481C1C}">
                <a14:useLocalDpi xmlns:a14="http://schemas.microsoft.com/office/drawing/2010/main"/>
              </a:ext>
            </a:extLst>
          </a:blip>
          <a:stretch>
            <a:fillRect/>
          </a:stretch>
        </p:blipFill>
        <p:spPr>
          <a:xfrm>
            <a:off x="8269820" y="322161"/>
            <a:ext cx="664222" cy="579170"/>
          </a:xfrm>
          <a:prstGeom prst="rect">
            <a:avLst/>
          </a:prstGeom>
        </p:spPr>
      </p:pic>
      <p:pic>
        <p:nvPicPr>
          <p:cNvPr id="69" name="Picture 68"/>
          <p:cNvPicPr>
            <a:picLocks noChangeAspect="1"/>
          </p:cNvPicPr>
          <p:nvPr/>
        </p:nvPicPr>
        <p:blipFill>
          <a:blip r:embed="rId91" cstate="screen">
            <a:extLst>
              <a:ext uri="{28A0092B-C50C-407E-A947-70E740481C1C}">
                <a14:useLocalDpi xmlns:a14="http://schemas.microsoft.com/office/drawing/2010/main"/>
              </a:ext>
            </a:extLst>
          </a:blip>
          <a:stretch>
            <a:fillRect/>
          </a:stretch>
        </p:blipFill>
        <p:spPr>
          <a:xfrm>
            <a:off x="10734491" y="4017402"/>
            <a:ext cx="1105126" cy="381268"/>
          </a:xfrm>
          <a:prstGeom prst="rect">
            <a:avLst/>
          </a:prstGeom>
        </p:spPr>
      </p:pic>
      <p:pic>
        <p:nvPicPr>
          <p:cNvPr id="71" name="Picture 70"/>
          <p:cNvPicPr>
            <a:picLocks noChangeAspect="1"/>
          </p:cNvPicPr>
          <p:nvPr/>
        </p:nvPicPr>
        <p:blipFill>
          <a:blip r:embed="rId92" cstate="screen">
            <a:extLst>
              <a:ext uri="{28A0092B-C50C-407E-A947-70E740481C1C}">
                <a14:useLocalDpi xmlns:a14="http://schemas.microsoft.com/office/drawing/2010/main"/>
              </a:ext>
            </a:extLst>
          </a:blip>
          <a:stretch>
            <a:fillRect/>
          </a:stretch>
        </p:blipFill>
        <p:spPr>
          <a:xfrm>
            <a:off x="7698917" y="5185447"/>
            <a:ext cx="1355657" cy="351341"/>
          </a:xfrm>
          <a:prstGeom prst="rect">
            <a:avLst/>
          </a:prstGeom>
        </p:spPr>
      </p:pic>
      <p:pic>
        <p:nvPicPr>
          <p:cNvPr id="72" name="Picture 71"/>
          <p:cNvPicPr>
            <a:picLocks noChangeAspect="1"/>
          </p:cNvPicPr>
          <p:nvPr/>
        </p:nvPicPr>
        <p:blipFill>
          <a:blip r:embed="rId93" cstate="screen">
            <a:extLst>
              <a:ext uri="{28A0092B-C50C-407E-A947-70E740481C1C}">
                <a14:useLocalDpi xmlns:a14="http://schemas.microsoft.com/office/drawing/2010/main"/>
              </a:ext>
            </a:extLst>
          </a:blip>
          <a:stretch>
            <a:fillRect/>
          </a:stretch>
        </p:blipFill>
        <p:spPr>
          <a:xfrm>
            <a:off x="7757677" y="3620180"/>
            <a:ext cx="1149380" cy="376997"/>
          </a:xfrm>
          <a:prstGeom prst="rect">
            <a:avLst/>
          </a:prstGeom>
        </p:spPr>
      </p:pic>
      <p:pic>
        <p:nvPicPr>
          <p:cNvPr id="73" name="Picture 72"/>
          <p:cNvPicPr>
            <a:picLocks noChangeAspect="1"/>
          </p:cNvPicPr>
          <p:nvPr/>
        </p:nvPicPr>
        <p:blipFill>
          <a:blip r:embed="rId94" cstate="screen">
            <a:extLst>
              <a:ext uri="{28A0092B-C50C-407E-A947-70E740481C1C}">
                <a14:useLocalDpi xmlns:a14="http://schemas.microsoft.com/office/drawing/2010/main"/>
              </a:ext>
            </a:extLst>
          </a:blip>
          <a:stretch>
            <a:fillRect/>
          </a:stretch>
        </p:blipFill>
        <p:spPr>
          <a:xfrm>
            <a:off x="6637082" y="310412"/>
            <a:ext cx="1201270" cy="384407"/>
          </a:xfrm>
          <a:prstGeom prst="rect">
            <a:avLst/>
          </a:prstGeom>
        </p:spPr>
      </p:pic>
      <p:pic>
        <p:nvPicPr>
          <p:cNvPr id="74" name="Picture 73"/>
          <p:cNvPicPr>
            <a:picLocks noChangeAspect="1"/>
          </p:cNvPicPr>
          <p:nvPr/>
        </p:nvPicPr>
        <p:blipFill>
          <a:blip r:embed="rId95" cstate="screen">
            <a:extLst>
              <a:ext uri="{28A0092B-C50C-407E-A947-70E740481C1C}">
                <a14:useLocalDpi xmlns:a14="http://schemas.microsoft.com/office/drawing/2010/main"/>
              </a:ext>
            </a:extLst>
          </a:blip>
          <a:stretch>
            <a:fillRect/>
          </a:stretch>
        </p:blipFill>
        <p:spPr>
          <a:xfrm>
            <a:off x="10613827" y="1022025"/>
            <a:ext cx="1201611" cy="434943"/>
          </a:xfrm>
          <a:prstGeom prst="rect">
            <a:avLst/>
          </a:prstGeom>
        </p:spPr>
      </p:pic>
    </p:spTree>
    <p:extLst>
      <p:ext uri="{BB962C8B-B14F-4D97-AF65-F5344CB8AC3E}">
        <p14:creationId xmlns:p14="http://schemas.microsoft.com/office/powerpoint/2010/main" val="7842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1456888" y="1340768"/>
          <a:ext cx="6517958"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a:spLocks noChangeArrowheads="1"/>
          </p:cNvSpPr>
          <p:nvPr/>
        </p:nvSpPr>
        <p:spPr bwMode="auto">
          <a:xfrm>
            <a:off x="5812988" y="1268414"/>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sz="2800" dirty="0">
                <a:solidFill>
                  <a:srgbClr val="002060"/>
                </a:solidFill>
              </a:rPr>
              <a:t>Evidence</a:t>
            </a:r>
          </a:p>
        </p:txBody>
      </p:sp>
      <p:sp>
        <p:nvSpPr>
          <p:cNvPr id="4" name="TextBox 3"/>
          <p:cNvSpPr txBox="1">
            <a:spLocks noChangeArrowheads="1"/>
          </p:cNvSpPr>
          <p:nvPr/>
        </p:nvSpPr>
        <p:spPr bwMode="auto">
          <a:xfrm>
            <a:off x="2212538" y="5084764"/>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sz="2800" dirty="0">
                <a:solidFill>
                  <a:srgbClr val="002060"/>
                </a:solidFill>
              </a:rPr>
              <a:t>Delivery</a:t>
            </a:r>
          </a:p>
        </p:txBody>
      </p:sp>
      <p:sp>
        <p:nvSpPr>
          <p:cNvPr id="13317" name="Title 4"/>
          <p:cNvSpPr>
            <a:spLocks noGrp="1"/>
          </p:cNvSpPr>
          <p:nvPr>
            <p:ph type="title"/>
          </p:nvPr>
        </p:nvSpPr>
        <p:spPr/>
        <p:txBody>
          <a:bodyPr>
            <a:normAutofit fontScale="90000"/>
          </a:bodyPr>
          <a:lstStyle/>
          <a:p>
            <a:r>
              <a:rPr lang="en-GB"/>
              <a:t>Six core activities </a:t>
            </a:r>
            <a:br>
              <a:rPr lang="en-GB"/>
            </a:br>
            <a:r>
              <a:rPr lang="en-GB"/>
              <a:t>to support continuous improvement</a:t>
            </a:r>
          </a:p>
        </p:txBody>
      </p:sp>
    </p:spTree>
    <p:custDataLst>
      <p:tags r:id="rId1"/>
    </p:custDataLst>
    <p:extLst>
      <p:ext uri="{BB962C8B-B14F-4D97-AF65-F5344CB8AC3E}">
        <p14:creationId xmlns:p14="http://schemas.microsoft.com/office/powerpoint/2010/main" val="361050165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National theme groups</a:t>
            </a:r>
          </a:p>
        </p:txBody>
      </p:sp>
      <p:sp>
        <p:nvSpPr>
          <p:cNvPr id="3" name="Content Placeholder 2"/>
          <p:cNvSpPr>
            <a:spLocks noGrp="1"/>
          </p:cNvSpPr>
          <p:nvPr>
            <p:ph sz="half" idx="1"/>
          </p:nvPr>
        </p:nvSpPr>
        <p:spPr>
          <a:xfrm>
            <a:off x="261258" y="1073426"/>
            <a:ext cx="5758543" cy="5103537"/>
          </a:xfrm>
        </p:spPr>
        <p:txBody>
          <a:bodyPr>
            <a:normAutofit/>
          </a:bodyPr>
          <a:lstStyle/>
          <a:p>
            <a:r>
              <a:rPr lang="en-GB" dirty="0"/>
              <a:t>Collaborative working champions</a:t>
            </a:r>
          </a:p>
          <a:p>
            <a:r>
              <a:rPr lang="en-GB" dirty="0"/>
              <a:t>Digital construction (BIM)</a:t>
            </a:r>
          </a:p>
          <a:p>
            <a:r>
              <a:rPr lang="en-GB" dirty="0"/>
              <a:t>Sustainability</a:t>
            </a:r>
          </a:p>
          <a:p>
            <a:r>
              <a:rPr lang="en-GB" dirty="0"/>
              <a:t>Asset management</a:t>
            </a:r>
          </a:p>
          <a:p>
            <a:r>
              <a:rPr lang="en-GB" dirty="0"/>
              <a:t>Nuclear </a:t>
            </a:r>
          </a:p>
          <a:p>
            <a:r>
              <a:rPr lang="en-GB" dirty="0"/>
              <a:t>Procurement</a:t>
            </a:r>
          </a:p>
          <a:p>
            <a:r>
              <a:rPr lang="en-GB" dirty="0"/>
              <a:t>Social value</a:t>
            </a:r>
          </a:p>
          <a:p>
            <a:r>
              <a:rPr lang="en-GB" dirty="0"/>
              <a:t>Funding &amp; finance</a:t>
            </a:r>
          </a:p>
          <a:p>
            <a:r>
              <a:rPr lang="en-GB" dirty="0"/>
              <a:t>Water Benchmarking Club</a:t>
            </a:r>
          </a:p>
          <a:p>
            <a:r>
              <a:rPr lang="en-GB" dirty="0"/>
              <a:t>CEHE</a:t>
            </a:r>
          </a:p>
          <a:p>
            <a:endParaRPr lang="en-GB" dirty="0"/>
          </a:p>
          <a:p>
            <a:endParaRPr lang="en-GB" dirty="0"/>
          </a:p>
          <a:p>
            <a:endParaRPr lang="en-GB" dirty="0"/>
          </a:p>
        </p:txBody>
      </p:sp>
      <p:sp>
        <p:nvSpPr>
          <p:cNvPr id="4" name="Content Placeholder 3"/>
          <p:cNvSpPr>
            <a:spLocks noGrp="1"/>
          </p:cNvSpPr>
          <p:nvPr>
            <p:ph sz="half" idx="2"/>
          </p:nvPr>
        </p:nvSpPr>
        <p:spPr>
          <a:xfrm>
            <a:off x="6172201" y="1073426"/>
            <a:ext cx="5698671" cy="5103537"/>
          </a:xfrm>
        </p:spPr>
        <p:txBody>
          <a:bodyPr>
            <a:normAutofit/>
          </a:bodyPr>
          <a:lstStyle/>
          <a:p>
            <a:r>
              <a:rPr lang="en-GB" dirty="0"/>
              <a:t>CCG</a:t>
            </a:r>
          </a:p>
          <a:p>
            <a:pPr marL="457200" indent="-457200">
              <a:buFont typeface="Arial" panose="020B0604020202020204" pitchFamily="34" charset="0"/>
              <a:buChar char="•"/>
            </a:pPr>
            <a:r>
              <a:rPr lang="en-GB" dirty="0"/>
              <a:t>Health </a:t>
            </a:r>
          </a:p>
          <a:p>
            <a:pPr marL="457200" indent="-457200">
              <a:buFont typeface="Arial" panose="020B0604020202020204" pitchFamily="34" charset="0"/>
              <a:buChar char="•"/>
            </a:pPr>
            <a:r>
              <a:rPr lang="en-GB" dirty="0"/>
              <a:t>Safety</a:t>
            </a:r>
          </a:p>
          <a:p>
            <a:pPr marL="457200" indent="-457200">
              <a:buFont typeface="Arial" panose="020B0604020202020204" pitchFamily="34" charset="0"/>
              <a:buChar char="•"/>
            </a:pPr>
            <a:r>
              <a:rPr lang="en-GB" dirty="0"/>
              <a:t>Defects</a:t>
            </a:r>
          </a:p>
          <a:p>
            <a:r>
              <a:rPr lang="en-GB" dirty="0"/>
              <a:t>G4C</a:t>
            </a:r>
          </a:p>
          <a:p>
            <a:r>
              <a:rPr lang="en-GB" dirty="0"/>
              <a:t>Innovation </a:t>
            </a:r>
          </a:p>
          <a:p>
            <a:endParaRPr lang="en-GB" dirty="0"/>
          </a:p>
        </p:txBody>
      </p:sp>
      <p:pic>
        <p:nvPicPr>
          <p:cNvPr id="5" name="Picture 4"/>
          <p:cNvPicPr>
            <a:picLocks noChangeAspect="1"/>
          </p:cNvPicPr>
          <p:nvPr/>
        </p:nvPicPr>
        <p:blipFill>
          <a:blip r:embed="rId2"/>
          <a:stretch>
            <a:fillRect/>
          </a:stretch>
        </p:blipFill>
        <p:spPr>
          <a:xfrm>
            <a:off x="8216575" y="3219741"/>
            <a:ext cx="5540115" cy="3114657"/>
          </a:xfrm>
          <a:prstGeom prst="rect">
            <a:avLst/>
          </a:prstGeom>
        </p:spPr>
      </p:pic>
    </p:spTree>
    <p:extLst>
      <p:ext uri="{BB962C8B-B14F-4D97-AF65-F5344CB8AC3E}">
        <p14:creationId xmlns:p14="http://schemas.microsoft.com/office/powerpoint/2010/main" val="1571503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 collaborating with HE/FE</a:t>
            </a:r>
          </a:p>
        </p:txBody>
      </p:sp>
      <p:sp>
        <p:nvSpPr>
          <p:cNvPr id="3" name="Content Placeholder 2"/>
          <p:cNvSpPr>
            <a:spLocks noGrp="1"/>
          </p:cNvSpPr>
          <p:nvPr>
            <p:ph idx="1"/>
          </p:nvPr>
        </p:nvSpPr>
        <p:spPr>
          <a:xfrm>
            <a:off x="261258" y="1143000"/>
            <a:ext cx="5235302" cy="4395651"/>
          </a:xfrm>
        </p:spPr>
        <p:txBody>
          <a:bodyPr>
            <a:normAutofit lnSpcReduction="10000"/>
          </a:bodyPr>
          <a:lstStyle/>
          <a:p>
            <a:r>
              <a:rPr lang="en-GB" dirty="0"/>
              <a:t>Issues of mutual interest?</a:t>
            </a:r>
          </a:p>
          <a:p>
            <a:pPr marL="457200" lvl="0" indent="-457200">
              <a:buFont typeface="Arial" panose="020B0604020202020204" pitchFamily="34" charset="0"/>
              <a:buChar char="•"/>
            </a:pPr>
            <a:r>
              <a:rPr lang="en-GB" dirty="0"/>
              <a:t>sector reputation</a:t>
            </a:r>
          </a:p>
          <a:p>
            <a:pPr marL="457200" indent="-457200">
              <a:buFont typeface="Arial" panose="020B0604020202020204" pitchFamily="34" charset="0"/>
              <a:buChar char="•"/>
            </a:pPr>
            <a:r>
              <a:rPr lang="en-GB" dirty="0"/>
              <a:t>research agenda</a:t>
            </a:r>
          </a:p>
          <a:p>
            <a:pPr marL="457200" lvl="0" indent="-457200">
              <a:buFont typeface="Arial" panose="020B0604020202020204" pitchFamily="34" charset="0"/>
              <a:buChar char="•"/>
            </a:pPr>
            <a:r>
              <a:rPr lang="en-GB" dirty="0"/>
              <a:t>curriculum content</a:t>
            </a:r>
          </a:p>
          <a:p>
            <a:pPr marL="457200" lvl="0" indent="-457200">
              <a:buFont typeface="Arial" panose="020B0604020202020204" pitchFamily="34" charset="0"/>
              <a:buChar char="•"/>
            </a:pPr>
            <a:r>
              <a:rPr lang="en-GB" dirty="0"/>
              <a:t>employment</a:t>
            </a:r>
          </a:p>
          <a:p>
            <a:pPr marL="457200" lvl="0" indent="-457200">
              <a:buFont typeface="Arial" panose="020B0604020202020204" pitchFamily="34" charset="0"/>
              <a:buChar char="•"/>
            </a:pPr>
            <a:r>
              <a:rPr lang="en-GB" dirty="0"/>
              <a:t>engagement, enterprise and impact with industry</a:t>
            </a:r>
          </a:p>
          <a:p>
            <a:r>
              <a:rPr lang="en-GB" dirty="0"/>
              <a:t> </a:t>
            </a:r>
          </a:p>
          <a:p>
            <a:r>
              <a:rPr lang="en-GB" dirty="0"/>
              <a:t>How can we best support each others’ aspirations?</a:t>
            </a:r>
          </a:p>
        </p:txBody>
      </p:sp>
      <p:pic>
        <p:nvPicPr>
          <p:cNvPr id="4" name="Picture 2" descr="http://www.adp-architecture.com/img/projects/RTA/CGI_001.jpg?Action=thumbnail&amp;Width=700&amp;Height=380&amp;algorithm=propor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520" y="1115815"/>
            <a:ext cx="5151120" cy="28003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36080" y="3916138"/>
            <a:ext cx="5394960" cy="2585323"/>
          </a:xfrm>
          <a:prstGeom prst="rect">
            <a:avLst/>
          </a:prstGeom>
          <a:noFill/>
        </p:spPr>
        <p:txBody>
          <a:bodyPr wrap="square" rtlCol="0">
            <a:spAutoFit/>
          </a:bodyPr>
          <a:lstStyle/>
          <a:p>
            <a:pPr algn="just"/>
            <a:r>
              <a:rPr lang="en-GB" dirty="0"/>
              <a:t>UTC Reading delivers computer science and engineering excellence for 14-19 year old students. The UTC was formed by a partnership between the University of Reading, Activate Learning, Reading College and industry sponsors. The project was shortlisted for project of the year in the London and South East Constructing Excellence Awards 2014. </a:t>
            </a:r>
          </a:p>
          <a:p>
            <a:pPr algn="just"/>
            <a:endParaRPr lang="en-GB" dirty="0"/>
          </a:p>
          <a:p>
            <a:pPr algn="just"/>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693313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Constructing Excellenc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CG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4C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B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EL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E Internatio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CG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42637aac-f2ad-4ec3-bdca-2bdd256c0ca8">7MA3MHZAPRFA-18-136331</_dlc_DocId>
    <_dlc_DocIdUrl xmlns="42637aac-f2ad-4ec3-bdca-2bdd256c0ca8">
      <Url>https://constructingexcellence.sharepoint.com/sites/Documents/_layouts/15/DocIdRedir.aspx?ID=7MA3MHZAPRFA-18-136331</Url>
      <Description>7MA3MHZAPRFA-18-136331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A2A73075213EB44B887F9266E6153A7" ma:contentTypeVersion="2" ma:contentTypeDescription="Create a new document." ma:contentTypeScope="" ma:versionID="d5616c7877257630102208612fea6c30">
  <xsd:schema xmlns:xsd="http://www.w3.org/2001/XMLSchema" xmlns:xs="http://www.w3.org/2001/XMLSchema" xmlns:p="http://schemas.microsoft.com/office/2006/metadata/properties" xmlns:ns2="42637aac-f2ad-4ec3-bdca-2bdd256c0ca8" targetNamespace="http://schemas.microsoft.com/office/2006/metadata/properties" ma:root="true" ma:fieldsID="73eddb595aa95e6c7416439ff11ac815" ns2:_="">
    <xsd:import namespace="42637aac-f2ad-4ec3-bdca-2bdd256c0ca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37aac-f2ad-4ec3-bdca-2bdd256c0ca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EA504C-0BF0-4E78-AA7F-8F9CE34AB1BC}">
  <ds:schemaRefs>
    <ds:schemaRef ds:uri="http://schemas.microsoft.com/sharepoint/events"/>
  </ds:schemaRefs>
</ds:datastoreItem>
</file>

<file path=customXml/itemProps2.xml><?xml version="1.0" encoding="utf-8"?>
<ds:datastoreItem xmlns:ds="http://schemas.openxmlformats.org/officeDocument/2006/customXml" ds:itemID="{432FDBAC-4F21-47F7-9614-9242D699F9BD}">
  <ds:schemaRefs>
    <ds:schemaRef ds:uri="http://schemas.microsoft.com/sharepoint/v3/contenttype/forms"/>
  </ds:schemaRefs>
</ds:datastoreItem>
</file>

<file path=customXml/itemProps3.xml><?xml version="1.0" encoding="utf-8"?>
<ds:datastoreItem xmlns:ds="http://schemas.openxmlformats.org/officeDocument/2006/customXml" ds:itemID="{97E54005-A8DE-4BD4-A8E3-29FF6FB79B07}">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42637aac-f2ad-4ec3-bdca-2bdd256c0ca8"/>
    <ds:schemaRef ds:uri="http://www.w3.org/XML/1998/namespace"/>
    <ds:schemaRef ds:uri="http://purl.org/dc/terms/"/>
  </ds:schemaRefs>
</ds:datastoreItem>
</file>

<file path=customXml/itemProps4.xml><?xml version="1.0" encoding="utf-8"?>
<ds:datastoreItem xmlns:ds="http://schemas.openxmlformats.org/officeDocument/2006/customXml" ds:itemID="{0CAF570B-8C67-4D18-A429-C0D223EDD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37aac-f2ad-4ec3-bdca-2bdd256c0c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17073</TotalTime>
  <Words>1382</Words>
  <Application>Microsoft Office PowerPoint</Application>
  <PresentationFormat>Widescreen</PresentationFormat>
  <Paragraphs>191</Paragraphs>
  <Slides>20</Slides>
  <Notes>4</Notes>
  <HiddenSlides>0</HiddenSlides>
  <MMClips>3</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20</vt:i4>
      </vt:variant>
    </vt:vector>
  </HeadingPairs>
  <TitlesOfParts>
    <vt:vector size="29" baseType="lpstr">
      <vt:lpstr>Arial</vt:lpstr>
      <vt:lpstr>Calibri</vt:lpstr>
      <vt:lpstr>Constructing Excellence Master</vt:lpstr>
      <vt:lpstr>CCG Master</vt:lpstr>
      <vt:lpstr>G4C Master</vt:lpstr>
      <vt:lpstr>MBS</vt:lpstr>
      <vt:lpstr>CELL</vt:lpstr>
      <vt:lpstr>CE International</vt:lpstr>
      <vt:lpstr>1_CCG Master</vt:lpstr>
      <vt:lpstr> #CEHEFE  Improving collaboration between industry  and universities/colleges for mutual benefit  </vt:lpstr>
      <vt:lpstr>Agenda</vt:lpstr>
      <vt:lpstr>Members Forum June 2016  Improving collaboration between industry  and universities/colleges for mutual benefit</vt:lpstr>
      <vt:lpstr>Constructing Excellence</vt:lpstr>
      <vt:lpstr> The Constructing Excellence movement 80 national members, 9 regional Centres, 35 local best practice Clubs (2000 members), 650 G4C members, 9 partners in the International Alliance</vt:lpstr>
      <vt:lpstr>National members Clients at the heart </vt:lpstr>
      <vt:lpstr>Six core activities  to support continuous improvement</vt:lpstr>
      <vt:lpstr>National theme groups</vt:lpstr>
      <vt:lpstr>CE collaborating with HE/FE</vt:lpstr>
      <vt:lpstr>Proposed CE HE/FE work programme June 2016</vt:lpstr>
      <vt:lpstr>Agenda</vt:lpstr>
      <vt:lpstr>A joint vision?</vt:lpstr>
      <vt:lpstr>A joint manifesto?</vt:lpstr>
      <vt:lpstr>Extra slides – breakout groups’ feedback at Members Forum June 2016  Improving collaboration between industry  and universities/colleges for mutual benefit</vt:lpstr>
      <vt:lpstr>Discussion themes</vt:lpstr>
      <vt:lpstr>Research vision/agenda</vt:lpstr>
      <vt:lpstr>Education curriculum/teaching methods</vt:lpstr>
      <vt:lpstr>Attracting young people into our industry/HE/FE</vt:lpstr>
      <vt:lpstr>Graduate employment/employability</vt:lpstr>
      <vt:lpstr>Are universities equipping the next generation with the skills and awareness of how to innovate?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Colm</dc:creator>
  <cp:lastModifiedBy>Don Ward</cp:lastModifiedBy>
  <cp:revision>377</cp:revision>
  <cp:lastPrinted>2015-03-23T13:30:58Z</cp:lastPrinted>
  <dcterms:created xsi:type="dcterms:W3CDTF">2013-09-27T09:52:34Z</dcterms:created>
  <dcterms:modified xsi:type="dcterms:W3CDTF">2016-07-24T12:52:56Z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0x0101006A2A73075213EB44B887F9266E6153A7</vt:lpwstr>
  </property>
  <property fmtid="{D5CDD505-2E9C-101B-9397-08002B2CF9AE}" pid="3" name="_dlc_DocIdItemGuid">
    <vt:lpwstr>fb526707-ee0f-4d4d-9354-6db5e8e1e30f</vt:lpwstr>
  </property>
</Properties>
</file>